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1"/>
  </p:notesMasterIdLst>
  <p:handoutMasterIdLst>
    <p:handoutMasterId r:id="rId22"/>
  </p:handoutMasterIdLst>
  <p:sldIdLst>
    <p:sldId id="278" r:id="rId5"/>
    <p:sldId id="279" r:id="rId6"/>
    <p:sldId id="280" r:id="rId7"/>
    <p:sldId id="281" r:id="rId8"/>
    <p:sldId id="294" r:id="rId9"/>
    <p:sldId id="295" r:id="rId10"/>
    <p:sldId id="296" r:id="rId11"/>
    <p:sldId id="297" r:id="rId12"/>
    <p:sldId id="298" r:id="rId13"/>
    <p:sldId id="299" r:id="rId14"/>
    <p:sldId id="300" r:id="rId15"/>
    <p:sldId id="282" r:id="rId16"/>
    <p:sldId id="290" r:id="rId17"/>
    <p:sldId id="288" r:id="rId18"/>
    <p:sldId id="292" r:id="rId19"/>
    <p:sldId id="293"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41" d="100"/>
          <a:sy n="41" d="100"/>
        </p:scale>
        <p:origin x="776" y="2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5/10/2024</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asme.org/getmedia/25d77d56-5186-4767-bb93-94211457ee93/asme_guide_for_journal_authors_final.pdf" TargetMode="External"/><Relationship Id="rId7" Type="http://schemas.openxmlformats.org/officeDocument/2006/relationships/hyperlink" Target="https://www.asme.org/Shop/Journals/Information-for-Authors/Journal-Guidelines/Writing-a-Research-Paper" TargetMode="External"/><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hyperlink" Target="https://www.asme.org/wwwasmeorg/media/ResourceFiles/Shop/Journals/Sample_ASME_JournalPaper.pdf" TargetMode="External"/><Relationship Id="rId5" Type="http://schemas.openxmlformats.org/officeDocument/2006/relationships/hyperlink" Target="https://www.asme.org/getmedia/7e64a2bb-588e-4fee-b524-0146312c3d3a/AUTHORS_WhyPublishinASMEJournals.pdf"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www.asme.org/wwwasmeorg/media/ResourceFiles/Shop/Journals/SampleNomenclatur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asmedigitalcollection.asme.org/journ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574"/>
            <a:ext cx="5385816" cy="3139970"/>
          </a:xfrm>
        </p:spPr>
        <p:txBody>
          <a:bodyPr/>
          <a:lstStyle/>
          <a:p>
            <a:r>
              <a:rPr lang="en-US" dirty="0"/>
              <a:t>The Author’s journey</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255267"/>
            <a:ext cx="3493008" cy="1644724"/>
          </a:xfrm>
        </p:spPr>
        <p:txBody>
          <a:bodyPr/>
          <a:lstStyle/>
          <a:p>
            <a:r>
              <a:rPr lang="en-US" dirty="0"/>
              <a:t>ASME</a:t>
            </a:r>
          </a:p>
          <a:p>
            <a:endParaRPr lang="en-US" dirty="0"/>
          </a:p>
        </p:txBody>
      </p:sp>
      <p:pic>
        <p:nvPicPr>
          <p:cNvPr id="5" name="Picture 4">
            <a:extLst>
              <a:ext uri="{FF2B5EF4-FFF2-40B4-BE49-F238E27FC236}">
                <a16:creationId xmlns:a16="http://schemas.microsoft.com/office/drawing/2014/main" id="{567D30B5-B8FE-A0A1-60FF-5A3D6633D60B}"/>
              </a:ext>
            </a:extLst>
          </p:cNvPr>
          <p:cNvPicPr>
            <a:picLocks noChangeAspect="1"/>
          </p:cNvPicPr>
          <p:nvPr/>
        </p:nvPicPr>
        <p:blipFill>
          <a:blip r:embed="rId3"/>
          <a:stretch>
            <a:fillRect/>
          </a:stretch>
        </p:blipFill>
        <p:spPr>
          <a:xfrm>
            <a:off x="4231957" y="3376785"/>
            <a:ext cx="3728085" cy="1168133"/>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4" name="Picture 3" descr="A screenshot of a computer&#10;&#10;Description automatically generated">
            <a:extLst>
              <a:ext uri="{FF2B5EF4-FFF2-40B4-BE49-F238E27FC236}">
                <a16:creationId xmlns:a16="http://schemas.microsoft.com/office/drawing/2014/main" id="{F899636C-1CA9-200C-178B-5EFC0A08FCBB}"/>
              </a:ext>
            </a:extLst>
          </p:cNvPr>
          <p:cNvPicPr>
            <a:picLocks noChangeAspect="1"/>
          </p:cNvPicPr>
          <p:nvPr/>
        </p:nvPicPr>
        <p:blipFill>
          <a:blip r:embed="rId2"/>
          <a:stretch>
            <a:fillRect/>
          </a:stretch>
        </p:blipFill>
        <p:spPr>
          <a:xfrm>
            <a:off x="863138" y="1998979"/>
            <a:ext cx="9761639" cy="469726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21610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phone&#10;&#10;Description automatically generated">
            <a:extLst>
              <a:ext uri="{FF2B5EF4-FFF2-40B4-BE49-F238E27FC236}">
                <a16:creationId xmlns:a16="http://schemas.microsoft.com/office/drawing/2014/main" id="{8547B252-0B15-DE21-BADB-2A9B33FA38EE}"/>
              </a:ext>
            </a:extLst>
          </p:cNvPr>
          <p:cNvPicPr>
            <a:picLocks noChangeAspect="1"/>
          </p:cNvPicPr>
          <p:nvPr/>
        </p:nvPicPr>
        <p:blipFill>
          <a:blip r:embed="rId2"/>
          <a:stretch>
            <a:fillRect/>
          </a:stretch>
        </p:blipFill>
        <p:spPr>
          <a:xfrm>
            <a:off x="555567" y="2196900"/>
            <a:ext cx="11530005" cy="1651895"/>
          </a:xfrm>
          <a:prstGeom prst="rect">
            <a:avLst/>
          </a:prstGeom>
          <a:effectLst>
            <a:outerShdw blurRad="50800" dist="50800" dir="5400000" algn="ctr" rotWithShape="0">
              <a:srgbClr val="FF0000"/>
            </a:outerShdw>
          </a:effectLst>
        </p:spPr>
      </p:pic>
      <p:sp>
        <p:nvSpPr>
          <p:cNvPr id="6" name="Text Placeholder 2">
            <a:extLst>
              <a:ext uri="{FF2B5EF4-FFF2-40B4-BE49-F238E27FC236}">
                <a16:creationId xmlns:a16="http://schemas.microsoft.com/office/drawing/2014/main" id="{EC8A2210-BBC0-713B-5849-3E24C1E319EC}"/>
              </a:ext>
            </a:extLst>
          </p:cNvPr>
          <p:cNvSpPr txBox="1">
            <a:spLocks/>
          </p:cNvSpPr>
          <p:nvPr/>
        </p:nvSpPr>
        <p:spPr>
          <a:xfrm>
            <a:off x="863138" y="4526903"/>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 process is now complete, and the author will be brought to the Confirmation page</a:t>
            </a:r>
          </a:p>
        </p:txBody>
      </p:sp>
    </p:spTree>
    <p:extLst>
      <p:ext uri="{BB962C8B-B14F-4D97-AF65-F5344CB8AC3E}">
        <p14:creationId xmlns:p14="http://schemas.microsoft.com/office/powerpoint/2010/main" val="375915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3044582" y="2015392"/>
            <a:ext cx="8318916" cy="1413608"/>
          </a:xfrm>
        </p:spPr>
        <p:txBody>
          <a:bodyPr/>
          <a:lstStyle/>
          <a:p>
            <a:r>
              <a:rPr lang="en-US" dirty="0"/>
              <a:t>The process is now complete, and the author will begin receiving emails with the status of their paper.  They can also log into the journal tool and see updates there.</a:t>
            </a:r>
          </a:p>
          <a:p>
            <a:endParaRPr lang="en-US" dirty="0"/>
          </a:p>
          <a:p>
            <a:r>
              <a:rPr lang="en-US" dirty="0"/>
              <a:t>Once the paper is accepted, the author will now have the option to choose whether they intend to publish OA or </a:t>
            </a:r>
            <a:r>
              <a:rPr lang="en-US" dirty="0" err="1"/>
              <a:t>NonOA</a:t>
            </a:r>
            <a:endParaRPr lang="en-US" dirty="0"/>
          </a:p>
        </p:txBody>
      </p:sp>
    </p:spTree>
    <p:extLst>
      <p:ext uri="{BB962C8B-B14F-4D97-AF65-F5344CB8AC3E}">
        <p14:creationId xmlns:p14="http://schemas.microsoft.com/office/powerpoint/2010/main" val="68568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493008" y="369193"/>
            <a:ext cx="7439243" cy="1309978"/>
          </a:xfrm>
        </p:spPr>
        <p:txBody>
          <a:bodyPr/>
          <a:lstStyle/>
          <a:p>
            <a:pPr algn="ctr"/>
            <a:r>
              <a:rPr lang="en-US" dirty="0"/>
              <a:t>Publishing open access</a:t>
            </a:r>
          </a:p>
        </p:txBody>
      </p:sp>
      <p:pic>
        <p:nvPicPr>
          <p:cNvPr id="15" name="Content Placeholder 4" descr="A screenshot of a computer&#10;&#10;Description automatically generated">
            <a:extLst>
              <a:ext uri="{FF2B5EF4-FFF2-40B4-BE49-F238E27FC236}">
                <a16:creationId xmlns:a16="http://schemas.microsoft.com/office/drawing/2014/main" id="{3A1792E1-2955-5F6C-D2C5-A121AEEB7C94}"/>
              </a:ext>
            </a:extLst>
          </p:cNvPr>
          <p:cNvPicPr>
            <a:picLocks noChangeAspect="1"/>
          </p:cNvPicPr>
          <p:nvPr/>
        </p:nvPicPr>
        <p:blipFill>
          <a:blip r:embed="rId2"/>
          <a:stretch>
            <a:fillRect/>
          </a:stretch>
        </p:blipFill>
        <p:spPr>
          <a:xfrm>
            <a:off x="809874" y="1681902"/>
            <a:ext cx="11007797" cy="2544965"/>
          </a:xfrm>
          <a:prstGeom prst="rect">
            <a:avLst/>
          </a:prstGeom>
          <a:effectLst>
            <a:outerShdw blurRad="50800" dist="50800" dir="5400000" algn="ctr" rotWithShape="0">
              <a:srgbClr val="FF0000"/>
            </a:outerShdw>
          </a:effectLst>
        </p:spPr>
      </p:pic>
      <p:sp>
        <p:nvSpPr>
          <p:cNvPr id="17" name="Text Placeholder 2">
            <a:extLst>
              <a:ext uri="{FF2B5EF4-FFF2-40B4-BE49-F238E27FC236}">
                <a16:creationId xmlns:a16="http://schemas.microsoft.com/office/drawing/2014/main" id="{1656174C-3AD6-1C97-AE58-14FB58B1BB03}"/>
              </a:ext>
            </a:extLst>
          </p:cNvPr>
          <p:cNvSpPr txBox="1">
            <a:spLocks/>
          </p:cNvSpPr>
          <p:nvPr/>
        </p:nvSpPr>
        <p:spPr>
          <a:xfrm>
            <a:off x="3384307" y="4732372"/>
            <a:ext cx="843336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If a University enters into a transformative agreement with ASME, the Librarian supplies us with all domains associated.  These papers are flagged, and fees are waived.  The verbiage above alerts the author that if an agreement is in place, fees will be waived.</a:t>
            </a:r>
          </a:p>
        </p:txBody>
      </p:sp>
    </p:spTree>
    <p:extLst>
      <p:ext uri="{BB962C8B-B14F-4D97-AF65-F5344CB8AC3E}">
        <p14:creationId xmlns:p14="http://schemas.microsoft.com/office/powerpoint/2010/main" val="317028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609323" y="384583"/>
            <a:ext cx="10671048" cy="1444351"/>
          </a:xfrm>
        </p:spPr>
        <p:txBody>
          <a:bodyPr/>
          <a:lstStyle/>
          <a:p>
            <a:r>
              <a:rPr lang="en-US" dirty="0"/>
              <a:t>Quick guide for manuscript preparation</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685338" y="2758440"/>
            <a:ext cx="2011680" cy="2826771"/>
          </a:xfrm>
        </p:spPr>
        <p:txBody>
          <a:bodyPr/>
          <a:lstStyle/>
          <a:p>
            <a:pPr lvl="0"/>
            <a:r>
              <a:rPr lang="en-US" b="0" i="0" u="sng" dirty="0">
                <a:solidFill>
                  <a:srgbClr val="00A5D8"/>
                </a:solidFill>
                <a:effectLst/>
                <a:latin typeface="proxima-nova"/>
                <a:hlinkClick r:id="rId3"/>
              </a:rPr>
              <a:t>ASME's Guide for Journal Authors</a:t>
            </a:r>
            <a:endParaRPr lang="en-US" dirty="0"/>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a:xfrm>
            <a:off x="3554707" y="2379412"/>
            <a:ext cx="704088" cy="704088"/>
          </a:xfrm>
        </p:spPr>
      </p:pic>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900910" y="2756536"/>
            <a:ext cx="2011680" cy="2828676"/>
          </a:xfrm>
        </p:spPr>
        <p:txBody>
          <a:bodyPr/>
          <a:lstStyle/>
          <a:p>
            <a:r>
              <a:rPr lang="en-US" b="0" i="0" u="sng" dirty="0">
                <a:solidFill>
                  <a:srgbClr val="00A5D8"/>
                </a:solidFill>
                <a:effectLst/>
                <a:latin typeface="proxima-nova"/>
                <a:hlinkClick r:id="rId5"/>
              </a:rPr>
              <a:t>Authors: Why Publish in ASME Journals?</a:t>
            </a:r>
            <a:endParaRPr lang="en-US" dirty="0"/>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6"/>
          <a:srcRect t="431" b="431"/>
          <a:stretch/>
        </p:blipFill>
        <p:spPr>
          <a:xfrm>
            <a:off x="5770280" y="2379412"/>
            <a:ext cx="704088" cy="704088"/>
          </a:xfrm>
        </p:spPr>
      </p:pic>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756535"/>
            <a:ext cx="2011680" cy="2828676"/>
          </a:xfrm>
        </p:spPr>
        <p:txBody>
          <a:bodyPr/>
          <a:lstStyle/>
          <a:p>
            <a:r>
              <a:rPr lang="en-US" b="0" i="0" u="sng" dirty="0">
                <a:solidFill>
                  <a:srgbClr val="00A5D8"/>
                </a:solidFill>
                <a:effectLst/>
                <a:latin typeface="proxima-nova"/>
                <a:hlinkClick r:id="rId7" tooltip="Writing a Research Paper or Technical Brief"/>
              </a:rPr>
              <a:t>Writing a Research Paper or Technical Brief</a:t>
            </a:r>
            <a:endParaRPr lang="en-US" dirty="0"/>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8"/>
          <a:srcRect t="113" b="113"/>
          <a:stretch/>
        </p:blipFill>
        <p:spPr>
          <a:xfrm>
            <a:off x="7985853" y="2379412"/>
            <a:ext cx="704088" cy="704088"/>
          </a:xfrm>
        </p:spPr>
      </p:pic>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7332057" y="2758440"/>
            <a:ext cx="2011680" cy="2826771"/>
          </a:xfrm>
        </p:spPr>
        <p:txBody>
          <a:bodyPr/>
          <a:lstStyle/>
          <a:p>
            <a:r>
              <a:rPr lang="en-US" b="0" i="0" u="sng" dirty="0">
                <a:solidFill>
                  <a:srgbClr val="00A5D8"/>
                </a:solidFill>
                <a:effectLst/>
                <a:latin typeface="proxima-nova"/>
                <a:hlinkClick r:id="rId9" tooltip="Sample Nomenclature"/>
              </a:rPr>
              <a:t>Sample Nomenclature</a:t>
            </a:r>
            <a:endParaRPr lang="en-US" dirty="0"/>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10"/>
          <a:srcRect t="543" b="543"/>
          <a:stretch/>
        </p:blipFill>
        <p:spPr>
          <a:xfrm>
            <a:off x="10201425" y="2379412"/>
            <a:ext cx="704088" cy="704088"/>
          </a:xfrm>
        </p:spPr>
      </p:pic>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9547629" y="2758440"/>
            <a:ext cx="2011680" cy="2826771"/>
          </a:xfrm>
        </p:spPr>
        <p:txBody>
          <a:bodyPr/>
          <a:lstStyle/>
          <a:p>
            <a:r>
              <a:rPr lang="en-US" b="0" i="0" u="sng" dirty="0">
                <a:solidFill>
                  <a:srgbClr val="00A5D8"/>
                </a:solidFill>
                <a:effectLst/>
                <a:latin typeface="proxima-nova"/>
                <a:hlinkClick r:id="rId11" tooltip="Sample Published Paper"/>
              </a:rPr>
              <a:t>Sample Published Paper</a:t>
            </a:r>
            <a:endParaRPr lang="en-US" dirty="0"/>
          </a:p>
        </p:txBody>
      </p:sp>
    </p:spTree>
    <p:extLst>
      <p:ext uri="{BB962C8B-B14F-4D97-AF65-F5344CB8AC3E}">
        <p14:creationId xmlns:p14="http://schemas.microsoft.com/office/powerpoint/2010/main" val="160049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125" y="831850"/>
            <a:ext cx="6527800" cy="2627313"/>
          </a:xfrm>
        </p:spPr>
        <p:txBody>
          <a:bodyPr/>
          <a:lstStyle/>
          <a:p>
            <a:r>
              <a:rPr lang="en-US" dirty="0"/>
              <a:t>summary</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59" y="3556431"/>
            <a:ext cx="7759931" cy="1893217"/>
          </a:xfrm>
        </p:spPr>
        <p:txBody>
          <a:bodyPr>
            <a:noAutofit/>
          </a:bodyPr>
          <a:lstStyle/>
          <a:p>
            <a:pPr>
              <a:spcBef>
                <a:spcPts val="0"/>
              </a:spcBef>
            </a:pPr>
            <a:r>
              <a:rPr lang="en-US" sz="2400" dirty="0"/>
              <a:t>When you publish in an ASME journal, your work appears in an established, highly respected journal that is read, shared, and cited by an international community of engineers who value your contributions to the field.</a:t>
            </a:r>
          </a:p>
        </p:txBody>
      </p:sp>
    </p:spTree>
    <p:extLst>
      <p:ext uri="{BB962C8B-B14F-4D97-AF65-F5344CB8AC3E}">
        <p14:creationId xmlns:p14="http://schemas.microsoft.com/office/powerpoint/2010/main" val="948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678339" y="2846832"/>
            <a:ext cx="4550664" cy="2314448"/>
          </a:xfrm>
        </p:spPr>
        <p:txBody>
          <a:bodyPr>
            <a:normAutofit/>
          </a:bodyPr>
          <a:lstStyle/>
          <a:p>
            <a:r>
              <a:rPr lang="en-US" dirty="0"/>
              <a:t>Paul Hiatt</a:t>
            </a:r>
          </a:p>
          <a:p>
            <a:r>
              <a:rPr lang="en-US" dirty="0"/>
              <a:t>ASME</a:t>
            </a:r>
          </a:p>
          <a:p>
            <a:r>
              <a:rPr lang="en-US" dirty="0"/>
              <a:t>Publishing Sales Representative</a:t>
            </a:r>
          </a:p>
          <a:p>
            <a:r>
              <a:rPr lang="en-US" dirty="0"/>
              <a:t>hiattp@asme.org</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128911" y="430274"/>
            <a:ext cx="5693664" cy="875748"/>
          </a:xfrm>
        </p:spPr>
        <p:txBody>
          <a:bodyPr/>
          <a:lstStyle/>
          <a:p>
            <a:r>
              <a:rPr lang="en-US" dirty="0"/>
              <a:t>Where to begin</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959288" y="1707527"/>
            <a:ext cx="9473184" cy="3122168"/>
          </a:xfrm>
        </p:spPr>
        <p:txBody>
          <a:bodyPr/>
          <a:lstStyle/>
          <a:p>
            <a:pPr>
              <a:lnSpc>
                <a:spcPct val="100000"/>
              </a:lnSpc>
            </a:pPr>
            <a:r>
              <a:rPr lang="en-US" dirty="0"/>
              <a:t>There are two options for a new author to begin the process.  They can either go in through our website @asme.org or they can simply visit our platform @</a:t>
            </a:r>
            <a:r>
              <a:rPr lang="en-US" dirty="0">
                <a:hlinkClick r:id="rId2"/>
              </a:rPr>
              <a:t>https://asmedigitalcollection.asme.org/journals</a:t>
            </a:r>
            <a:r>
              <a:rPr lang="en-US" dirty="0"/>
              <a:t> Under each of our Journals, there is an option to “Submit Paper”.</a:t>
            </a:r>
          </a:p>
          <a:p>
            <a:pPr>
              <a:lnSpc>
                <a:spcPct val="100000"/>
              </a:lnSpc>
            </a:pPr>
            <a:endParaRPr lang="en-US" dirty="0"/>
          </a:p>
          <a:p>
            <a:pPr>
              <a:lnSpc>
                <a:spcPct val="100000"/>
              </a:lnSpc>
            </a:pPr>
            <a:r>
              <a:rPr lang="en-US" dirty="0"/>
              <a:t>Either way they navigate, it will bring them to our Journal Tool where they will either create a new account or log in with their existing credentials.</a:t>
            </a:r>
          </a:p>
          <a:p>
            <a:pPr>
              <a:lnSpc>
                <a:spcPct val="100000"/>
              </a:lnSpc>
            </a:pPr>
            <a:endParaRPr lang="en-US" dirty="0"/>
          </a:p>
          <a:p>
            <a:pPr>
              <a:lnSpc>
                <a:spcPct val="100000"/>
              </a:lnSpc>
            </a:pPr>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338" y="814388"/>
            <a:ext cx="6767512" cy="650345"/>
          </a:xfrm>
        </p:spPr>
        <p:txBody>
          <a:bodyPr/>
          <a:lstStyle/>
          <a:p>
            <a:r>
              <a:rPr lang="en-US" dirty="0"/>
              <a:t>The journal tool</a:t>
            </a:r>
          </a:p>
        </p:txBody>
      </p:sp>
      <p:pic>
        <p:nvPicPr>
          <p:cNvPr id="4" name="Picture 3" descr="A screenshot of a computer&#10;&#10;Description automatically generated">
            <a:extLst>
              <a:ext uri="{FF2B5EF4-FFF2-40B4-BE49-F238E27FC236}">
                <a16:creationId xmlns:a16="http://schemas.microsoft.com/office/drawing/2014/main" id="{09A3C54B-E5E6-B004-5FEE-AF2BD93ACF24}"/>
              </a:ext>
            </a:extLst>
          </p:cNvPr>
          <p:cNvPicPr>
            <a:picLocks noChangeAspect="1"/>
          </p:cNvPicPr>
          <p:nvPr/>
        </p:nvPicPr>
        <p:blipFill>
          <a:blip r:embed="rId2"/>
          <a:stretch>
            <a:fillRect/>
          </a:stretch>
        </p:blipFill>
        <p:spPr>
          <a:xfrm>
            <a:off x="3875731" y="1925608"/>
            <a:ext cx="7718253" cy="4440469"/>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Once an account is either created or an Author signs into their existing account, their process will begin, and they will see the following:</a:t>
            </a:r>
          </a:p>
        </p:txBody>
      </p:sp>
      <p:pic>
        <p:nvPicPr>
          <p:cNvPr id="4" name="Picture 3" descr="A screenshot of a computer&#10;&#10;Description automatically generated">
            <a:extLst>
              <a:ext uri="{FF2B5EF4-FFF2-40B4-BE49-F238E27FC236}">
                <a16:creationId xmlns:a16="http://schemas.microsoft.com/office/drawing/2014/main" id="{BCCF1CB2-2792-5644-8DFD-435F7A2ED564}"/>
              </a:ext>
            </a:extLst>
          </p:cNvPr>
          <p:cNvPicPr>
            <a:picLocks noChangeAspect="1"/>
          </p:cNvPicPr>
          <p:nvPr/>
        </p:nvPicPr>
        <p:blipFill>
          <a:blip r:embed="rId2"/>
          <a:stretch>
            <a:fillRect/>
          </a:stretch>
        </p:blipFill>
        <p:spPr>
          <a:xfrm>
            <a:off x="119919" y="2425061"/>
            <a:ext cx="12228487" cy="3168171"/>
          </a:xfrm>
          <a:prstGeom prst="rect">
            <a:avLst/>
          </a:prstGeom>
          <a:effectLst>
            <a:outerShdw blurRad="50800" dist="50800" dir="5400000" algn="ctr" rotWithShape="0">
              <a:srgbClr val="FF0000"/>
            </a:outerShdw>
          </a:effectLst>
        </p:spPr>
      </p:pic>
      <p:sp>
        <p:nvSpPr>
          <p:cNvPr id="5" name="Text Placeholder 2">
            <a:extLst>
              <a:ext uri="{FF2B5EF4-FFF2-40B4-BE49-F238E27FC236}">
                <a16:creationId xmlns:a16="http://schemas.microsoft.com/office/drawing/2014/main" id="{3030A3D0-8C14-352A-235F-D1BA06086513}"/>
              </a:ext>
            </a:extLst>
          </p:cNvPr>
          <p:cNvSpPr txBox="1">
            <a:spLocks/>
          </p:cNvSpPr>
          <p:nvPr/>
        </p:nvSpPr>
        <p:spPr>
          <a:xfrm>
            <a:off x="835429" y="5471784"/>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They will either see an existing paper, or they will just click on Submit Paper to submit a new paper</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Since authors can submit an OA or </a:t>
            </a:r>
            <a:r>
              <a:rPr lang="en-US" dirty="0" err="1"/>
              <a:t>NonOA</a:t>
            </a:r>
            <a:r>
              <a:rPr lang="en-US" dirty="0"/>
              <a:t> paper in any of our 33 hybrid journals, including our new ASME Open Journal of Engineering, they would need to select which journal below:</a:t>
            </a:r>
          </a:p>
        </p:txBody>
      </p:sp>
      <p:pic>
        <p:nvPicPr>
          <p:cNvPr id="6" name="Picture 5" descr="A screenshot of a computer&#10;&#10;Description automatically generated">
            <a:extLst>
              <a:ext uri="{FF2B5EF4-FFF2-40B4-BE49-F238E27FC236}">
                <a16:creationId xmlns:a16="http://schemas.microsoft.com/office/drawing/2014/main" id="{39E4D9F6-BD02-055F-F165-5C494236F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95" y="2718718"/>
            <a:ext cx="10762843" cy="371985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98784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4" name="Picture 3" descr="A screenshot of a computer&#10;&#10;Description automatically generated">
            <a:extLst>
              <a:ext uri="{FF2B5EF4-FFF2-40B4-BE49-F238E27FC236}">
                <a16:creationId xmlns:a16="http://schemas.microsoft.com/office/drawing/2014/main" id="{9368C892-C579-266F-7F63-B0A66E2970DC}"/>
              </a:ext>
            </a:extLst>
          </p:cNvPr>
          <p:cNvPicPr>
            <a:picLocks noChangeAspect="1"/>
          </p:cNvPicPr>
          <p:nvPr/>
        </p:nvPicPr>
        <p:blipFill>
          <a:blip r:embed="rId2"/>
          <a:stretch>
            <a:fillRect/>
          </a:stretch>
        </p:blipFill>
        <p:spPr>
          <a:xfrm>
            <a:off x="937951" y="2400056"/>
            <a:ext cx="9519303" cy="4479971"/>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33446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5" name="Picture 4" descr="A screenshot of a chat&#10;&#10;Description automatically generated">
            <a:extLst>
              <a:ext uri="{FF2B5EF4-FFF2-40B4-BE49-F238E27FC236}">
                <a16:creationId xmlns:a16="http://schemas.microsoft.com/office/drawing/2014/main" id="{1D624BA3-268A-BE53-E24B-91209F745998}"/>
              </a:ext>
            </a:extLst>
          </p:cNvPr>
          <p:cNvPicPr>
            <a:picLocks noChangeAspect="1"/>
          </p:cNvPicPr>
          <p:nvPr/>
        </p:nvPicPr>
        <p:blipFill>
          <a:blip r:embed="rId2"/>
          <a:stretch>
            <a:fillRect/>
          </a:stretch>
        </p:blipFill>
        <p:spPr>
          <a:xfrm>
            <a:off x="602664" y="2510129"/>
            <a:ext cx="10986672" cy="413174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10453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Below is where the author would upload their paper and continue to answer the below questions, including a quick Open Access survey</a:t>
            </a:r>
          </a:p>
        </p:txBody>
      </p:sp>
      <p:pic>
        <p:nvPicPr>
          <p:cNvPr id="4" name="Picture 3" descr="A screenshot of a computer&#10;&#10;Description automatically generated">
            <a:extLst>
              <a:ext uri="{FF2B5EF4-FFF2-40B4-BE49-F238E27FC236}">
                <a16:creationId xmlns:a16="http://schemas.microsoft.com/office/drawing/2014/main" id="{B6BFC165-BD3E-0619-77BD-6956F8956DD0}"/>
              </a:ext>
            </a:extLst>
          </p:cNvPr>
          <p:cNvPicPr>
            <a:picLocks noChangeAspect="1"/>
          </p:cNvPicPr>
          <p:nvPr/>
        </p:nvPicPr>
        <p:blipFill>
          <a:blip r:embed="rId2"/>
          <a:stretch>
            <a:fillRect/>
          </a:stretch>
        </p:blipFill>
        <p:spPr>
          <a:xfrm>
            <a:off x="863138" y="2245245"/>
            <a:ext cx="9585960" cy="464960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49223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computer&#10;&#10;Description automatically generated">
            <a:extLst>
              <a:ext uri="{FF2B5EF4-FFF2-40B4-BE49-F238E27FC236}">
                <a16:creationId xmlns:a16="http://schemas.microsoft.com/office/drawing/2014/main" id="{127695E1-14A6-C318-9A05-D377C035B081}"/>
              </a:ext>
            </a:extLst>
          </p:cNvPr>
          <p:cNvPicPr>
            <a:picLocks noChangeAspect="1"/>
          </p:cNvPicPr>
          <p:nvPr/>
        </p:nvPicPr>
        <p:blipFill>
          <a:blip r:embed="rId2"/>
          <a:stretch>
            <a:fillRect/>
          </a:stretch>
        </p:blipFill>
        <p:spPr>
          <a:xfrm>
            <a:off x="863139" y="2506027"/>
            <a:ext cx="10010494" cy="310902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826750558"/>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2.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{268FDA58-64E1-412F-A8D9-D5BE3CC42684}tf78438558_win32</Template>
  <TotalTime>39</TotalTime>
  <Words>481</Words>
  <Application>Microsoft Office PowerPoint</Application>
  <PresentationFormat>Widescreen</PresentationFormat>
  <Paragraphs>44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proxima-nova</vt:lpstr>
      <vt:lpstr>Sabon Next LT</vt:lpstr>
      <vt:lpstr>Custom</vt:lpstr>
      <vt:lpstr>The Author’s journey</vt:lpstr>
      <vt:lpstr>Where to begin</vt:lpstr>
      <vt:lpstr>The journal tool</vt:lpstr>
      <vt:lpstr>The process</vt:lpstr>
      <vt:lpstr>The process</vt:lpstr>
      <vt:lpstr>The process</vt:lpstr>
      <vt:lpstr>The process</vt:lpstr>
      <vt:lpstr>The process</vt:lpstr>
      <vt:lpstr>The process</vt:lpstr>
      <vt:lpstr>The process</vt:lpstr>
      <vt:lpstr>The process</vt:lpstr>
      <vt:lpstr>PowerPoint Presentation</vt:lpstr>
      <vt:lpstr>Publishing open access</vt:lpstr>
      <vt:lpstr>Quick guide for manuscript preparation</vt:lpstr>
      <vt:lpstr>summary</vt:lpstr>
      <vt:lpstr>THANK YOU </vt:lpstr>
    </vt:vector>
  </TitlesOfParts>
  <Company>ASME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Author’s journey</dc:title>
  <dc:subject/>
  <dc:creator>Sharon Giordano</dc:creator>
  <cp:lastModifiedBy>Paul Hiatt</cp:lastModifiedBy>
  <cp:revision>3</cp:revision>
  <dcterms:created xsi:type="dcterms:W3CDTF">2023-09-20T14:25:27Z</dcterms:created>
  <dcterms:modified xsi:type="dcterms:W3CDTF">2024-05-10T15:10:48Z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