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23"/>
  </p:notesMasterIdLst>
  <p:handoutMasterIdLst>
    <p:handoutMasterId r:id="rId24"/>
  </p:handoutMasterIdLst>
  <p:sldIdLst>
    <p:sldId id="441" r:id="rId5"/>
    <p:sldId id="416" r:id="rId6"/>
    <p:sldId id="466" r:id="rId7"/>
    <p:sldId id="502" r:id="rId8"/>
    <p:sldId id="513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6" r:id="rId18"/>
    <p:sldId id="538" r:id="rId19"/>
    <p:sldId id="514" r:id="rId20"/>
    <p:sldId id="515" r:id="rId21"/>
    <p:sldId id="465" r:id="rId22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65A"/>
    <a:srgbClr val="000000"/>
    <a:srgbClr val="5A2359"/>
    <a:srgbClr val="F0536A"/>
    <a:srgbClr val="F2F2F2"/>
    <a:srgbClr val="E10598"/>
    <a:srgbClr val="708DEA"/>
    <a:srgbClr val="002395"/>
    <a:srgbClr val="90AAF4"/>
    <a:srgbClr val="AF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50000" autoAdjust="0"/>
  </p:normalViewPr>
  <p:slideViewPr>
    <p:cSldViewPr snapToGrid="0" snapToObjects="1">
      <p:cViewPr varScale="1">
        <p:scale>
          <a:sx n="113" d="100"/>
          <a:sy n="113" d="100"/>
        </p:scale>
        <p:origin x="499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0FBF8-B845-4950-B513-37EDD6A52B14}" type="doc">
      <dgm:prSet loTypeId="urn:microsoft.com/office/officeart/2005/8/layout/b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12DB8291-97C1-41DB-BDF5-6064DF8E6C01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GB" b="1" dirty="0"/>
            <a:t>Writing your research question</a:t>
          </a:r>
        </a:p>
      </dgm:t>
    </dgm:pt>
    <dgm:pt modelId="{7DB4544A-3924-4C95-9EDF-A6D30B2CFE95}" type="parTrans" cxnId="{51AD0C1E-30B3-4A94-AC9F-E8C824304FFD}">
      <dgm:prSet/>
      <dgm:spPr/>
      <dgm:t>
        <a:bodyPr/>
        <a:lstStyle/>
        <a:p>
          <a:endParaRPr lang="en-GB"/>
        </a:p>
      </dgm:t>
    </dgm:pt>
    <dgm:pt modelId="{F118CEA8-DC78-4D3B-99AE-53D341D464DA}" type="sibTrans" cxnId="{51AD0C1E-30B3-4A94-AC9F-E8C824304FFD}">
      <dgm:prSet/>
      <dgm:spPr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C97BF9B0-A9E0-41C5-A1E8-689580DCFEE0}">
      <dgm:prSet phldrT="[Text]"/>
      <dgm:spPr>
        <a:solidFill>
          <a:schemeClr val="accent1">
            <a:alpha val="82000"/>
          </a:schemeClr>
        </a:solidFill>
      </dgm:spPr>
      <dgm:t>
        <a:bodyPr/>
        <a:lstStyle/>
        <a:p>
          <a:r>
            <a:rPr lang="en-GB" b="1" dirty="0"/>
            <a:t>Choosing your methods</a:t>
          </a:r>
        </a:p>
      </dgm:t>
    </dgm:pt>
    <dgm:pt modelId="{5CDDBAA7-C390-4470-8AC6-58A4D8404ABC}" type="parTrans" cxnId="{F97516E8-C3CE-4C74-84F9-4D92DEAC67BD}">
      <dgm:prSet/>
      <dgm:spPr/>
      <dgm:t>
        <a:bodyPr/>
        <a:lstStyle/>
        <a:p>
          <a:endParaRPr lang="en-GB"/>
        </a:p>
      </dgm:t>
    </dgm:pt>
    <dgm:pt modelId="{37C6DC0D-E8A0-4607-A3F8-139C20310F02}" type="sibTrans" cxnId="{F97516E8-C3CE-4C74-84F9-4D92DEAC67BD}">
      <dgm:prSet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85C62855-D769-4487-AC17-32C730211E08}">
      <dgm:prSet phldrT="[Text]"/>
      <dgm:spPr>
        <a:solidFill>
          <a:schemeClr val="accent1">
            <a:alpha val="74000"/>
          </a:schemeClr>
        </a:solidFill>
      </dgm:spPr>
      <dgm:t>
        <a:bodyPr/>
        <a:lstStyle/>
        <a:p>
          <a:r>
            <a:rPr lang="en-GB" b="1" dirty="0"/>
            <a:t>Carrying out your research</a:t>
          </a:r>
        </a:p>
      </dgm:t>
    </dgm:pt>
    <dgm:pt modelId="{74F18AE1-0F80-4F07-8BC7-2274F0931497}" type="parTrans" cxnId="{74686AD5-41B0-413D-9C9C-73F5E23423DB}">
      <dgm:prSet/>
      <dgm:spPr/>
      <dgm:t>
        <a:bodyPr/>
        <a:lstStyle/>
        <a:p>
          <a:endParaRPr lang="en-GB"/>
        </a:p>
      </dgm:t>
    </dgm:pt>
    <dgm:pt modelId="{D465F6AE-C93E-417C-A599-C3D695AC5CE9}" type="sibTrans" cxnId="{74686AD5-41B0-413D-9C9C-73F5E23423DB}">
      <dgm:prSet/>
      <dgm:spPr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B6CA1815-F7CA-43D6-97E5-96C1C5581116}">
      <dgm:prSet phldrT="[Text]"/>
      <dgm:spPr>
        <a:solidFill>
          <a:schemeClr val="accent1">
            <a:alpha val="66000"/>
          </a:schemeClr>
        </a:solidFill>
      </dgm:spPr>
      <dgm:t>
        <a:bodyPr/>
        <a:lstStyle/>
        <a:p>
          <a:r>
            <a:rPr lang="en-GB" b="1" dirty="0"/>
            <a:t>Analysing your results</a:t>
          </a:r>
        </a:p>
      </dgm:t>
    </dgm:pt>
    <dgm:pt modelId="{C84258C7-AF0B-4CC5-ACC1-757E71F23133}" type="parTrans" cxnId="{641A604C-2ACC-4AC9-A0D8-2C314817CE03}">
      <dgm:prSet/>
      <dgm:spPr/>
      <dgm:t>
        <a:bodyPr/>
        <a:lstStyle/>
        <a:p>
          <a:endParaRPr lang="en-GB"/>
        </a:p>
      </dgm:t>
    </dgm:pt>
    <dgm:pt modelId="{FBCD2C7E-CC4C-44B9-9336-861C6E002784}" type="sibTrans" cxnId="{641A604C-2ACC-4AC9-A0D8-2C314817CE03}">
      <dgm:prSet/>
      <dgm:spPr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844AFF57-9DD0-40E5-A0BF-D50E1BE45156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GB" b="1" dirty="0"/>
            <a:t>Thinking about publication</a:t>
          </a:r>
        </a:p>
      </dgm:t>
    </dgm:pt>
    <dgm:pt modelId="{F4AEC9F8-A843-4FE1-9040-5DCE533B77E5}" type="parTrans" cxnId="{6A8A7D0A-F5D0-46CD-99D1-8C5FC089F30B}">
      <dgm:prSet/>
      <dgm:spPr/>
      <dgm:t>
        <a:bodyPr/>
        <a:lstStyle/>
        <a:p>
          <a:endParaRPr lang="en-GB"/>
        </a:p>
      </dgm:t>
    </dgm:pt>
    <dgm:pt modelId="{01359945-B8DB-4CB0-9999-7540E1FBA3A0}" type="sibTrans" cxnId="{6A8A7D0A-F5D0-46CD-99D1-8C5FC089F30B}">
      <dgm:prSet/>
      <dgm:spPr/>
      <dgm:t>
        <a:bodyPr/>
        <a:lstStyle/>
        <a:p>
          <a:endParaRPr lang="en-GB"/>
        </a:p>
      </dgm:t>
    </dgm:pt>
    <dgm:pt modelId="{AD66DC22-2056-4D9D-8D6C-70C9807B503F}">
      <dgm:prSet/>
      <dgm:spPr>
        <a:solidFill>
          <a:schemeClr val="accent1">
            <a:alpha val="58000"/>
          </a:schemeClr>
        </a:solidFill>
      </dgm:spPr>
      <dgm:t>
        <a:bodyPr/>
        <a:lstStyle/>
        <a:p>
          <a:r>
            <a:rPr lang="en-GB" b="1" dirty="0"/>
            <a:t>Writing up your findings</a:t>
          </a:r>
        </a:p>
      </dgm:t>
    </dgm:pt>
    <dgm:pt modelId="{4F151C50-E808-4673-A30A-A61E2E580194}" type="parTrans" cxnId="{4D0A1C87-20A5-4F88-9FBC-AC6617F5C2CF}">
      <dgm:prSet/>
      <dgm:spPr/>
      <dgm:t>
        <a:bodyPr/>
        <a:lstStyle/>
        <a:p>
          <a:endParaRPr lang="en-GB"/>
        </a:p>
      </dgm:t>
    </dgm:pt>
    <dgm:pt modelId="{FF40F86D-BE6D-4B35-8BA1-1B62C2C82028}" type="sibTrans" cxnId="{4D0A1C87-20A5-4F88-9FBC-AC6617F5C2CF}">
      <dgm:prSet/>
      <dgm:spPr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C813DF22-A054-4C0D-BD52-98AC8048EC8B}" type="pres">
      <dgm:prSet presAssocID="{EF80FBF8-B845-4950-B513-37EDD6A52B14}" presName="Name0" presStyleCnt="0">
        <dgm:presLayoutVars>
          <dgm:dir/>
          <dgm:resizeHandles val="exact"/>
        </dgm:presLayoutVars>
      </dgm:prSet>
      <dgm:spPr/>
    </dgm:pt>
    <dgm:pt modelId="{3C023B77-8453-494F-8FE0-1A9B98B32E2C}" type="pres">
      <dgm:prSet presAssocID="{12DB8291-97C1-41DB-BDF5-6064DF8E6C01}" presName="node" presStyleLbl="node1" presStyleIdx="0" presStyleCnt="6">
        <dgm:presLayoutVars>
          <dgm:bulletEnabled val="1"/>
        </dgm:presLayoutVars>
      </dgm:prSet>
      <dgm:spPr/>
    </dgm:pt>
    <dgm:pt modelId="{0CB2427E-B515-442B-AAD6-C48A996876E5}" type="pres">
      <dgm:prSet presAssocID="{F118CEA8-DC78-4D3B-99AE-53D341D464DA}" presName="sibTrans" presStyleLbl="sibTrans1D1" presStyleIdx="0" presStyleCnt="5"/>
      <dgm:spPr/>
    </dgm:pt>
    <dgm:pt modelId="{A5813E02-2B9B-4137-B5EE-8EF7EFAFB28F}" type="pres">
      <dgm:prSet presAssocID="{F118CEA8-DC78-4D3B-99AE-53D341D464DA}" presName="connectorText" presStyleLbl="sibTrans1D1" presStyleIdx="0" presStyleCnt="5"/>
      <dgm:spPr/>
    </dgm:pt>
    <dgm:pt modelId="{CD91DFD4-BE81-41A3-B2A3-A813B340B69D}" type="pres">
      <dgm:prSet presAssocID="{C97BF9B0-A9E0-41C5-A1E8-689580DCFEE0}" presName="node" presStyleLbl="node1" presStyleIdx="1" presStyleCnt="6">
        <dgm:presLayoutVars>
          <dgm:bulletEnabled val="1"/>
        </dgm:presLayoutVars>
      </dgm:prSet>
      <dgm:spPr/>
    </dgm:pt>
    <dgm:pt modelId="{DA93E12B-A25C-4B09-9912-0AE36A274839}" type="pres">
      <dgm:prSet presAssocID="{37C6DC0D-E8A0-4607-A3F8-139C20310F02}" presName="sibTrans" presStyleLbl="sibTrans1D1" presStyleIdx="1" presStyleCnt="5"/>
      <dgm:spPr/>
    </dgm:pt>
    <dgm:pt modelId="{7EDDDAC1-DF23-48E9-8BA6-F6AC836C8782}" type="pres">
      <dgm:prSet presAssocID="{37C6DC0D-E8A0-4607-A3F8-139C20310F02}" presName="connectorText" presStyleLbl="sibTrans1D1" presStyleIdx="1" presStyleCnt="5"/>
      <dgm:spPr/>
    </dgm:pt>
    <dgm:pt modelId="{A33DADD4-E6E1-403C-ADB1-CF36E181A95A}" type="pres">
      <dgm:prSet presAssocID="{85C62855-D769-4487-AC17-32C730211E08}" presName="node" presStyleLbl="node1" presStyleIdx="2" presStyleCnt="6">
        <dgm:presLayoutVars>
          <dgm:bulletEnabled val="1"/>
        </dgm:presLayoutVars>
      </dgm:prSet>
      <dgm:spPr/>
    </dgm:pt>
    <dgm:pt modelId="{C23583DA-3E3B-4776-BE04-346404F5FF2B}" type="pres">
      <dgm:prSet presAssocID="{D465F6AE-C93E-417C-A599-C3D695AC5CE9}" presName="sibTrans" presStyleLbl="sibTrans1D1" presStyleIdx="2" presStyleCnt="5"/>
      <dgm:spPr/>
    </dgm:pt>
    <dgm:pt modelId="{470882FF-E368-4A00-A293-2E0E7C615D41}" type="pres">
      <dgm:prSet presAssocID="{D465F6AE-C93E-417C-A599-C3D695AC5CE9}" presName="connectorText" presStyleLbl="sibTrans1D1" presStyleIdx="2" presStyleCnt="5"/>
      <dgm:spPr/>
    </dgm:pt>
    <dgm:pt modelId="{3E97EB96-90B6-48C7-A4B1-116EC8EC92A3}" type="pres">
      <dgm:prSet presAssocID="{B6CA1815-F7CA-43D6-97E5-96C1C5581116}" presName="node" presStyleLbl="node1" presStyleIdx="3" presStyleCnt="6">
        <dgm:presLayoutVars>
          <dgm:bulletEnabled val="1"/>
        </dgm:presLayoutVars>
      </dgm:prSet>
      <dgm:spPr/>
    </dgm:pt>
    <dgm:pt modelId="{48E8A38F-F3B4-400F-9670-D59EF471CCB0}" type="pres">
      <dgm:prSet presAssocID="{FBCD2C7E-CC4C-44B9-9336-861C6E002784}" presName="sibTrans" presStyleLbl="sibTrans1D1" presStyleIdx="3" presStyleCnt="5"/>
      <dgm:spPr/>
    </dgm:pt>
    <dgm:pt modelId="{D9548AD8-C1BA-4FB4-B9C8-CE694F45D5C6}" type="pres">
      <dgm:prSet presAssocID="{FBCD2C7E-CC4C-44B9-9336-861C6E002784}" presName="connectorText" presStyleLbl="sibTrans1D1" presStyleIdx="3" presStyleCnt="5"/>
      <dgm:spPr/>
    </dgm:pt>
    <dgm:pt modelId="{F1DAE167-B132-4B3E-B203-1B910B8A0333}" type="pres">
      <dgm:prSet presAssocID="{AD66DC22-2056-4D9D-8D6C-70C9807B503F}" presName="node" presStyleLbl="node1" presStyleIdx="4" presStyleCnt="6">
        <dgm:presLayoutVars>
          <dgm:bulletEnabled val="1"/>
        </dgm:presLayoutVars>
      </dgm:prSet>
      <dgm:spPr/>
    </dgm:pt>
    <dgm:pt modelId="{5C6CC358-0F33-4FCD-B4A3-4BBC34D88A87}" type="pres">
      <dgm:prSet presAssocID="{FF40F86D-BE6D-4B35-8BA1-1B62C2C82028}" presName="sibTrans" presStyleLbl="sibTrans1D1" presStyleIdx="4" presStyleCnt="5"/>
      <dgm:spPr/>
    </dgm:pt>
    <dgm:pt modelId="{4329DFBA-941E-4796-8EBC-34AC08430FF7}" type="pres">
      <dgm:prSet presAssocID="{FF40F86D-BE6D-4B35-8BA1-1B62C2C82028}" presName="connectorText" presStyleLbl="sibTrans1D1" presStyleIdx="4" presStyleCnt="5"/>
      <dgm:spPr/>
    </dgm:pt>
    <dgm:pt modelId="{4DA0679B-1FB8-426D-B32E-00B3562C083C}" type="pres">
      <dgm:prSet presAssocID="{844AFF57-9DD0-40E5-A0BF-D50E1BE45156}" presName="node" presStyleLbl="node1" presStyleIdx="5" presStyleCnt="6">
        <dgm:presLayoutVars>
          <dgm:bulletEnabled val="1"/>
        </dgm:presLayoutVars>
      </dgm:prSet>
      <dgm:spPr/>
    </dgm:pt>
  </dgm:ptLst>
  <dgm:cxnLst>
    <dgm:cxn modelId="{6A8A7D0A-F5D0-46CD-99D1-8C5FC089F30B}" srcId="{EF80FBF8-B845-4950-B513-37EDD6A52B14}" destId="{844AFF57-9DD0-40E5-A0BF-D50E1BE45156}" srcOrd="5" destOrd="0" parTransId="{F4AEC9F8-A843-4FE1-9040-5DCE533B77E5}" sibTransId="{01359945-B8DB-4CB0-9999-7540E1FBA3A0}"/>
    <dgm:cxn modelId="{51AD0C1E-30B3-4A94-AC9F-E8C824304FFD}" srcId="{EF80FBF8-B845-4950-B513-37EDD6A52B14}" destId="{12DB8291-97C1-41DB-BDF5-6064DF8E6C01}" srcOrd="0" destOrd="0" parTransId="{7DB4544A-3924-4C95-9EDF-A6D30B2CFE95}" sibTransId="{F118CEA8-DC78-4D3B-99AE-53D341D464DA}"/>
    <dgm:cxn modelId="{46D6C43F-5564-4E50-B5CB-B5C4E85BD969}" type="presOf" srcId="{F118CEA8-DC78-4D3B-99AE-53D341D464DA}" destId="{0CB2427E-B515-442B-AAD6-C48A996876E5}" srcOrd="0" destOrd="0" presId="urn:microsoft.com/office/officeart/2005/8/layout/bProcess3"/>
    <dgm:cxn modelId="{A94C9543-879C-4880-ADDF-7A2F4D2E836D}" type="presOf" srcId="{D465F6AE-C93E-417C-A599-C3D695AC5CE9}" destId="{C23583DA-3E3B-4776-BE04-346404F5FF2B}" srcOrd="0" destOrd="0" presId="urn:microsoft.com/office/officeart/2005/8/layout/bProcess3"/>
    <dgm:cxn modelId="{9907FC45-687D-4450-9ED8-28DCB669FD4B}" type="presOf" srcId="{85C62855-D769-4487-AC17-32C730211E08}" destId="{A33DADD4-E6E1-403C-ADB1-CF36E181A95A}" srcOrd="0" destOrd="0" presId="urn:microsoft.com/office/officeart/2005/8/layout/bProcess3"/>
    <dgm:cxn modelId="{641A604C-2ACC-4AC9-A0D8-2C314817CE03}" srcId="{EF80FBF8-B845-4950-B513-37EDD6A52B14}" destId="{B6CA1815-F7CA-43D6-97E5-96C1C5581116}" srcOrd="3" destOrd="0" parTransId="{C84258C7-AF0B-4CC5-ACC1-757E71F23133}" sibTransId="{FBCD2C7E-CC4C-44B9-9336-861C6E002784}"/>
    <dgm:cxn modelId="{95EB0770-496A-4659-B08E-9129C50E0BBD}" type="presOf" srcId="{FF40F86D-BE6D-4B35-8BA1-1B62C2C82028}" destId="{4329DFBA-941E-4796-8EBC-34AC08430FF7}" srcOrd="1" destOrd="0" presId="urn:microsoft.com/office/officeart/2005/8/layout/bProcess3"/>
    <dgm:cxn modelId="{6979AC71-98D7-47C1-9DC3-2C4C9750EBDD}" type="presOf" srcId="{D465F6AE-C93E-417C-A599-C3D695AC5CE9}" destId="{470882FF-E368-4A00-A293-2E0E7C615D41}" srcOrd="1" destOrd="0" presId="urn:microsoft.com/office/officeart/2005/8/layout/bProcess3"/>
    <dgm:cxn modelId="{0B17B978-2877-49B5-A767-0C3E48F53726}" type="presOf" srcId="{FBCD2C7E-CC4C-44B9-9336-861C6E002784}" destId="{D9548AD8-C1BA-4FB4-B9C8-CE694F45D5C6}" srcOrd="1" destOrd="0" presId="urn:microsoft.com/office/officeart/2005/8/layout/bProcess3"/>
    <dgm:cxn modelId="{17955279-19CE-44A9-9499-5A9F5D6CD602}" type="presOf" srcId="{AD66DC22-2056-4D9D-8D6C-70C9807B503F}" destId="{F1DAE167-B132-4B3E-B203-1B910B8A0333}" srcOrd="0" destOrd="0" presId="urn:microsoft.com/office/officeart/2005/8/layout/bProcess3"/>
    <dgm:cxn modelId="{4D0A1C87-20A5-4F88-9FBC-AC6617F5C2CF}" srcId="{EF80FBF8-B845-4950-B513-37EDD6A52B14}" destId="{AD66DC22-2056-4D9D-8D6C-70C9807B503F}" srcOrd="4" destOrd="0" parTransId="{4F151C50-E808-4673-A30A-A61E2E580194}" sibTransId="{FF40F86D-BE6D-4B35-8BA1-1B62C2C82028}"/>
    <dgm:cxn modelId="{75060D88-8C47-492E-A631-B4550AB0D52E}" type="presOf" srcId="{37C6DC0D-E8A0-4607-A3F8-139C20310F02}" destId="{7EDDDAC1-DF23-48E9-8BA6-F6AC836C8782}" srcOrd="1" destOrd="0" presId="urn:microsoft.com/office/officeart/2005/8/layout/bProcess3"/>
    <dgm:cxn modelId="{3AC502A6-65E1-4248-BF65-7CAF466BB762}" type="presOf" srcId="{B6CA1815-F7CA-43D6-97E5-96C1C5581116}" destId="{3E97EB96-90B6-48C7-A4B1-116EC8EC92A3}" srcOrd="0" destOrd="0" presId="urn:microsoft.com/office/officeart/2005/8/layout/bProcess3"/>
    <dgm:cxn modelId="{522D04A9-CCCF-401F-99DB-29F0306AA9FC}" type="presOf" srcId="{FBCD2C7E-CC4C-44B9-9336-861C6E002784}" destId="{48E8A38F-F3B4-400F-9670-D59EF471CCB0}" srcOrd="0" destOrd="0" presId="urn:microsoft.com/office/officeart/2005/8/layout/bProcess3"/>
    <dgm:cxn modelId="{E20153AD-A3F0-49D2-8C30-35AE73489EAE}" type="presOf" srcId="{844AFF57-9DD0-40E5-A0BF-D50E1BE45156}" destId="{4DA0679B-1FB8-426D-B32E-00B3562C083C}" srcOrd="0" destOrd="0" presId="urn:microsoft.com/office/officeart/2005/8/layout/bProcess3"/>
    <dgm:cxn modelId="{8BB3B8B0-59DE-48C7-8173-756A37221CEF}" type="presOf" srcId="{12DB8291-97C1-41DB-BDF5-6064DF8E6C01}" destId="{3C023B77-8453-494F-8FE0-1A9B98B32E2C}" srcOrd="0" destOrd="0" presId="urn:microsoft.com/office/officeart/2005/8/layout/bProcess3"/>
    <dgm:cxn modelId="{977E9FB2-E6C8-45F9-9A07-FA1E56173769}" type="presOf" srcId="{F118CEA8-DC78-4D3B-99AE-53D341D464DA}" destId="{A5813E02-2B9B-4137-B5EE-8EF7EFAFB28F}" srcOrd="1" destOrd="0" presId="urn:microsoft.com/office/officeart/2005/8/layout/bProcess3"/>
    <dgm:cxn modelId="{804D9EB8-7B05-4217-A841-E792B745C937}" type="presOf" srcId="{C97BF9B0-A9E0-41C5-A1E8-689580DCFEE0}" destId="{CD91DFD4-BE81-41A3-B2A3-A813B340B69D}" srcOrd="0" destOrd="0" presId="urn:microsoft.com/office/officeart/2005/8/layout/bProcess3"/>
    <dgm:cxn modelId="{FAC0FDCB-FD48-480A-B642-CC8F8ADD2E63}" type="presOf" srcId="{37C6DC0D-E8A0-4607-A3F8-139C20310F02}" destId="{DA93E12B-A25C-4B09-9912-0AE36A274839}" srcOrd="0" destOrd="0" presId="urn:microsoft.com/office/officeart/2005/8/layout/bProcess3"/>
    <dgm:cxn modelId="{74686AD5-41B0-413D-9C9C-73F5E23423DB}" srcId="{EF80FBF8-B845-4950-B513-37EDD6A52B14}" destId="{85C62855-D769-4487-AC17-32C730211E08}" srcOrd="2" destOrd="0" parTransId="{74F18AE1-0F80-4F07-8BC7-2274F0931497}" sibTransId="{D465F6AE-C93E-417C-A599-C3D695AC5CE9}"/>
    <dgm:cxn modelId="{1DA840DE-5EAA-47F5-8B8C-FB79DD340677}" type="presOf" srcId="{EF80FBF8-B845-4950-B513-37EDD6A52B14}" destId="{C813DF22-A054-4C0D-BD52-98AC8048EC8B}" srcOrd="0" destOrd="0" presId="urn:microsoft.com/office/officeart/2005/8/layout/bProcess3"/>
    <dgm:cxn modelId="{F97516E8-C3CE-4C74-84F9-4D92DEAC67BD}" srcId="{EF80FBF8-B845-4950-B513-37EDD6A52B14}" destId="{C97BF9B0-A9E0-41C5-A1E8-689580DCFEE0}" srcOrd="1" destOrd="0" parTransId="{5CDDBAA7-C390-4470-8AC6-58A4D8404ABC}" sibTransId="{37C6DC0D-E8A0-4607-A3F8-139C20310F02}"/>
    <dgm:cxn modelId="{F0A64BFD-6E4B-4DDC-927E-630B4BE51542}" type="presOf" srcId="{FF40F86D-BE6D-4B35-8BA1-1B62C2C82028}" destId="{5C6CC358-0F33-4FCD-B4A3-4BBC34D88A87}" srcOrd="0" destOrd="0" presId="urn:microsoft.com/office/officeart/2005/8/layout/bProcess3"/>
    <dgm:cxn modelId="{6D8FD43C-BC93-4947-8109-5589C9F3C797}" type="presParOf" srcId="{C813DF22-A054-4C0D-BD52-98AC8048EC8B}" destId="{3C023B77-8453-494F-8FE0-1A9B98B32E2C}" srcOrd="0" destOrd="0" presId="urn:microsoft.com/office/officeart/2005/8/layout/bProcess3"/>
    <dgm:cxn modelId="{C75C01BB-56BA-4E94-ABA3-E1766AEF3A16}" type="presParOf" srcId="{C813DF22-A054-4C0D-BD52-98AC8048EC8B}" destId="{0CB2427E-B515-442B-AAD6-C48A996876E5}" srcOrd="1" destOrd="0" presId="urn:microsoft.com/office/officeart/2005/8/layout/bProcess3"/>
    <dgm:cxn modelId="{B99B4548-2F37-47E8-89E9-C425BBB6F000}" type="presParOf" srcId="{0CB2427E-B515-442B-AAD6-C48A996876E5}" destId="{A5813E02-2B9B-4137-B5EE-8EF7EFAFB28F}" srcOrd="0" destOrd="0" presId="urn:microsoft.com/office/officeart/2005/8/layout/bProcess3"/>
    <dgm:cxn modelId="{2713BD33-DADF-48F4-99E9-CFB4B5E31F26}" type="presParOf" srcId="{C813DF22-A054-4C0D-BD52-98AC8048EC8B}" destId="{CD91DFD4-BE81-41A3-B2A3-A813B340B69D}" srcOrd="2" destOrd="0" presId="urn:microsoft.com/office/officeart/2005/8/layout/bProcess3"/>
    <dgm:cxn modelId="{50FF2A27-3203-441D-91AD-F60F31EA9537}" type="presParOf" srcId="{C813DF22-A054-4C0D-BD52-98AC8048EC8B}" destId="{DA93E12B-A25C-4B09-9912-0AE36A274839}" srcOrd="3" destOrd="0" presId="urn:microsoft.com/office/officeart/2005/8/layout/bProcess3"/>
    <dgm:cxn modelId="{216177C6-E7A4-46A7-973B-A26ECC074F27}" type="presParOf" srcId="{DA93E12B-A25C-4B09-9912-0AE36A274839}" destId="{7EDDDAC1-DF23-48E9-8BA6-F6AC836C8782}" srcOrd="0" destOrd="0" presId="urn:microsoft.com/office/officeart/2005/8/layout/bProcess3"/>
    <dgm:cxn modelId="{08B8BABF-7E20-4CC1-AD28-8D40BE81C7A2}" type="presParOf" srcId="{C813DF22-A054-4C0D-BD52-98AC8048EC8B}" destId="{A33DADD4-E6E1-403C-ADB1-CF36E181A95A}" srcOrd="4" destOrd="0" presId="urn:microsoft.com/office/officeart/2005/8/layout/bProcess3"/>
    <dgm:cxn modelId="{66A3F6A8-6B31-493C-9571-4EAEBD13C6D2}" type="presParOf" srcId="{C813DF22-A054-4C0D-BD52-98AC8048EC8B}" destId="{C23583DA-3E3B-4776-BE04-346404F5FF2B}" srcOrd="5" destOrd="0" presId="urn:microsoft.com/office/officeart/2005/8/layout/bProcess3"/>
    <dgm:cxn modelId="{258F0787-8C17-46B1-ACB4-5B211C168CB0}" type="presParOf" srcId="{C23583DA-3E3B-4776-BE04-346404F5FF2B}" destId="{470882FF-E368-4A00-A293-2E0E7C615D41}" srcOrd="0" destOrd="0" presId="urn:microsoft.com/office/officeart/2005/8/layout/bProcess3"/>
    <dgm:cxn modelId="{D86AF744-D449-48E1-9B02-4AE8DD21FEA2}" type="presParOf" srcId="{C813DF22-A054-4C0D-BD52-98AC8048EC8B}" destId="{3E97EB96-90B6-48C7-A4B1-116EC8EC92A3}" srcOrd="6" destOrd="0" presId="urn:microsoft.com/office/officeart/2005/8/layout/bProcess3"/>
    <dgm:cxn modelId="{36802DCC-F65F-4D95-97E8-ECCE2F17B564}" type="presParOf" srcId="{C813DF22-A054-4C0D-BD52-98AC8048EC8B}" destId="{48E8A38F-F3B4-400F-9670-D59EF471CCB0}" srcOrd="7" destOrd="0" presId="urn:microsoft.com/office/officeart/2005/8/layout/bProcess3"/>
    <dgm:cxn modelId="{4E079575-9A90-4741-9ABC-BEE707C1A8C9}" type="presParOf" srcId="{48E8A38F-F3B4-400F-9670-D59EF471CCB0}" destId="{D9548AD8-C1BA-4FB4-B9C8-CE694F45D5C6}" srcOrd="0" destOrd="0" presId="urn:microsoft.com/office/officeart/2005/8/layout/bProcess3"/>
    <dgm:cxn modelId="{25734A07-F92E-451A-9D08-899EAC9F06F7}" type="presParOf" srcId="{C813DF22-A054-4C0D-BD52-98AC8048EC8B}" destId="{F1DAE167-B132-4B3E-B203-1B910B8A0333}" srcOrd="8" destOrd="0" presId="urn:microsoft.com/office/officeart/2005/8/layout/bProcess3"/>
    <dgm:cxn modelId="{9883BA1D-52C6-406D-9829-59DEC4F60FAB}" type="presParOf" srcId="{C813DF22-A054-4C0D-BD52-98AC8048EC8B}" destId="{5C6CC358-0F33-4FCD-B4A3-4BBC34D88A87}" srcOrd="9" destOrd="0" presId="urn:microsoft.com/office/officeart/2005/8/layout/bProcess3"/>
    <dgm:cxn modelId="{8847BC82-2092-4FD3-BF1A-279197EC1726}" type="presParOf" srcId="{5C6CC358-0F33-4FCD-B4A3-4BBC34D88A87}" destId="{4329DFBA-941E-4796-8EBC-34AC08430FF7}" srcOrd="0" destOrd="0" presId="urn:microsoft.com/office/officeart/2005/8/layout/bProcess3"/>
    <dgm:cxn modelId="{DDE9E966-B94F-48CF-87C9-B17502E75A78}" type="presParOf" srcId="{C813DF22-A054-4C0D-BD52-98AC8048EC8B}" destId="{4DA0679B-1FB8-426D-B32E-00B3562C083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2427E-B515-442B-AAD6-C48A996876E5}">
      <dsp:nvSpPr>
        <dsp:cNvPr id="0" name=""/>
        <dsp:cNvSpPr/>
      </dsp:nvSpPr>
      <dsp:spPr>
        <a:xfrm>
          <a:off x="1170728" y="527507"/>
          <a:ext cx="238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955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83467" y="571879"/>
        <a:ext cx="13477" cy="2695"/>
      </dsp:txXfrm>
    </dsp:sp>
    <dsp:sp modelId="{3C023B77-8453-494F-8FE0-1A9B98B32E2C}">
      <dsp:nvSpPr>
        <dsp:cNvPr id="0" name=""/>
        <dsp:cNvSpPr/>
      </dsp:nvSpPr>
      <dsp:spPr>
        <a:xfrm>
          <a:off x="548" y="221633"/>
          <a:ext cx="1171979" cy="703187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Writing your research question</a:t>
          </a:r>
        </a:p>
      </dsp:txBody>
      <dsp:txXfrm>
        <a:off x="548" y="221633"/>
        <a:ext cx="1171979" cy="703187"/>
      </dsp:txXfrm>
    </dsp:sp>
    <dsp:sp modelId="{DA93E12B-A25C-4B09-9912-0AE36A274839}">
      <dsp:nvSpPr>
        <dsp:cNvPr id="0" name=""/>
        <dsp:cNvSpPr/>
      </dsp:nvSpPr>
      <dsp:spPr>
        <a:xfrm>
          <a:off x="586538" y="923020"/>
          <a:ext cx="1441534" cy="238955"/>
        </a:xfrm>
        <a:custGeom>
          <a:avLst/>
          <a:gdLst/>
          <a:ahLst/>
          <a:cxnLst/>
          <a:rect l="0" t="0" r="0" b="0"/>
          <a:pathLst>
            <a:path>
              <a:moveTo>
                <a:pt x="1441534" y="0"/>
              </a:moveTo>
              <a:lnTo>
                <a:pt x="1441534" y="136577"/>
              </a:lnTo>
              <a:lnTo>
                <a:pt x="0" y="136577"/>
              </a:lnTo>
              <a:lnTo>
                <a:pt x="0" y="238955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70642" y="1041150"/>
        <a:ext cx="73326" cy="2695"/>
      </dsp:txXfrm>
    </dsp:sp>
    <dsp:sp modelId="{CD91DFD4-BE81-41A3-B2A3-A813B340B69D}">
      <dsp:nvSpPr>
        <dsp:cNvPr id="0" name=""/>
        <dsp:cNvSpPr/>
      </dsp:nvSpPr>
      <dsp:spPr>
        <a:xfrm>
          <a:off x="1442083" y="221633"/>
          <a:ext cx="1171979" cy="703187"/>
        </a:xfrm>
        <a:prstGeom prst="rect">
          <a:avLst/>
        </a:prstGeom>
        <a:solidFill>
          <a:schemeClr val="accent1">
            <a:alpha val="8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Choosing your methods</a:t>
          </a:r>
        </a:p>
      </dsp:txBody>
      <dsp:txXfrm>
        <a:off x="1442083" y="221633"/>
        <a:ext cx="1171979" cy="703187"/>
      </dsp:txXfrm>
    </dsp:sp>
    <dsp:sp modelId="{C23583DA-3E3B-4776-BE04-346404F5FF2B}">
      <dsp:nvSpPr>
        <dsp:cNvPr id="0" name=""/>
        <dsp:cNvSpPr/>
      </dsp:nvSpPr>
      <dsp:spPr>
        <a:xfrm>
          <a:off x="1170728" y="1500250"/>
          <a:ext cx="238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955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83467" y="1544622"/>
        <a:ext cx="13477" cy="2695"/>
      </dsp:txXfrm>
    </dsp:sp>
    <dsp:sp modelId="{A33DADD4-E6E1-403C-ADB1-CF36E181A95A}">
      <dsp:nvSpPr>
        <dsp:cNvPr id="0" name=""/>
        <dsp:cNvSpPr/>
      </dsp:nvSpPr>
      <dsp:spPr>
        <a:xfrm>
          <a:off x="548" y="1194376"/>
          <a:ext cx="1171979" cy="703187"/>
        </a:xfrm>
        <a:prstGeom prst="rect">
          <a:avLst/>
        </a:prstGeom>
        <a:solidFill>
          <a:schemeClr val="accent1">
            <a:alpha val="7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Carrying out your research</a:t>
          </a:r>
        </a:p>
      </dsp:txBody>
      <dsp:txXfrm>
        <a:off x="548" y="1194376"/>
        <a:ext cx="1171979" cy="703187"/>
      </dsp:txXfrm>
    </dsp:sp>
    <dsp:sp modelId="{48E8A38F-F3B4-400F-9670-D59EF471CCB0}">
      <dsp:nvSpPr>
        <dsp:cNvPr id="0" name=""/>
        <dsp:cNvSpPr/>
      </dsp:nvSpPr>
      <dsp:spPr>
        <a:xfrm>
          <a:off x="586538" y="1895763"/>
          <a:ext cx="1441534" cy="238955"/>
        </a:xfrm>
        <a:custGeom>
          <a:avLst/>
          <a:gdLst/>
          <a:ahLst/>
          <a:cxnLst/>
          <a:rect l="0" t="0" r="0" b="0"/>
          <a:pathLst>
            <a:path>
              <a:moveTo>
                <a:pt x="1441534" y="0"/>
              </a:moveTo>
              <a:lnTo>
                <a:pt x="1441534" y="136577"/>
              </a:lnTo>
              <a:lnTo>
                <a:pt x="0" y="136577"/>
              </a:lnTo>
              <a:lnTo>
                <a:pt x="0" y="238955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70642" y="2013893"/>
        <a:ext cx="73326" cy="2695"/>
      </dsp:txXfrm>
    </dsp:sp>
    <dsp:sp modelId="{3E97EB96-90B6-48C7-A4B1-116EC8EC92A3}">
      <dsp:nvSpPr>
        <dsp:cNvPr id="0" name=""/>
        <dsp:cNvSpPr/>
      </dsp:nvSpPr>
      <dsp:spPr>
        <a:xfrm>
          <a:off x="1442083" y="1194376"/>
          <a:ext cx="1171979" cy="703187"/>
        </a:xfrm>
        <a:prstGeom prst="rect">
          <a:avLst/>
        </a:prstGeom>
        <a:solidFill>
          <a:schemeClr val="accent1">
            <a:alpha val="6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Analysing your results</a:t>
          </a:r>
        </a:p>
      </dsp:txBody>
      <dsp:txXfrm>
        <a:off x="1442083" y="1194376"/>
        <a:ext cx="1171979" cy="703187"/>
      </dsp:txXfrm>
    </dsp:sp>
    <dsp:sp modelId="{5C6CC358-0F33-4FCD-B4A3-4BBC34D88A87}">
      <dsp:nvSpPr>
        <dsp:cNvPr id="0" name=""/>
        <dsp:cNvSpPr/>
      </dsp:nvSpPr>
      <dsp:spPr>
        <a:xfrm>
          <a:off x="1170728" y="2472992"/>
          <a:ext cx="238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8955" y="45720"/>
              </a:lnTo>
            </a:path>
          </a:pathLst>
        </a:custGeom>
        <a:noFill/>
        <a:ln w="9525" cap="flat" cmpd="sng" algn="ctr">
          <a:solidFill>
            <a:schemeClr val="tx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283467" y="2517365"/>
        <a:ext cx="13477" cy="2695"/>
      </dsp:txXfrm>
    </dsp:sp>
    <dsp:sp modelId="{F1DAE167-B132-4B3E-B203-1B910B8A0333}">
      <dsp:nvSpPr>
        <dsp:cNvPr id="0" name=""/>
        <dsp:cNvSpPr/>
      </dsp:nvSpPr>
      <dsp:spPr>
        <a:xfrm>
          <a:off x="548" y="2167119"/>
          <a:ext cx="1171979" cy="703187"/>
        </a:xfrm>
        <a:prstGeom prst="rect">
          <a:avLst/>
        </a:prstGeom>
        <a:solidFill>
          <a:schemeClr val="accent1">
            <a:alpha val="5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Writing up your findings</a:t>
          </a:r>
        </a:p>
      </dsp:txBody>
      <dsp:txXfrm>
        <a:off x="548" y="2167119"/>
        <a:ext cx="1171979" cy="703187"/>
      </dsp:txXfrm>
    </dsp:sp>
    <dsp:sp modelId="{4DA0679B-1FB8-426D-B32E-00B3562C083C}">
      <dsp:nvSpPr>
        <dsp:cNvPr id="0" name=""/>
        <dsp:cNvSpPr/>
      </dsp:nvSpPr>
      <dsp:spPr>
        <a:xfrm>
          <a:off x="1442083" y="2167119"/>
          <a:ext cx="1171979" cy="703187"/>
        </a:xfrm>
        <a:prstGeom prst="rect">
          <a:avLst/>
        </a:prstGeom>
        <a:solidFill>
          <a:schemeClr val="accent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Thinking about publication</a:t>
          </a:r>
        </a:p>
      </dsp:txBody>
      <dsp:txXfrm>
        <a:off x="1442083" y="2167119"/>
        <a:ext cx="1171979" cy="703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:\TEMPLATES\SLIDE SHOWS\POWERPOINT TEMPLATE\2017\SAGE Publishing Logo_white_300p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19" y="4551262"/>
            <a:ext cx="1221343" cy="460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77019" y="479337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Los Angeles | London | New Delhi | Singapore | Washington DC | Melbourne | Toronto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3AAE55-06BB-DE45-B205-DA6BAB45E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199"/>
            <a:ext cx="7772400" cy="73353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ts val="5000"/>
              </a:lnSpc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DEBAF30-8A1F-774C-B779-85A44E4B1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50809"/>
            <a:ext cx="7772400" cy="5668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700"/>
              </a:lnSpc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28623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4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AA4AF1-8822-444F-BFFE-D8B97B03A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199"/>
            <a:ext cx="7772400" cy="73353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ts val="5000"/>
              </a:lnSpc>
              <a:defRPr sz="47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C436466-B7D0-7B41-B446-DE58429FB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50809"/>
            <a:ext cx="7772400" cy="5668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700"/>
              </a:lnSpc>
              <a:buNone/>
              <a:defRPr sz="3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DDA6B0-CCDA-494B-9FF5-5AF83797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103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5BD104-9DDA-A245-B0A5-9B87747DE89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2" y="1335742"/>
            <a:ext cx="8229598" cy="32408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91225" y="1437624"/>
            <a:ext cx="2695574" cy="1400826"/>
          </a:xfrm>
          <a:prstGeom prst="wedgeRoundRectCallout">
            <a:avLst>
              <a:gd name="adj1" fmla="val 8962"/>
              <a:gd name="adj2" fmla="val 85240"/>
              <a:gd name="adj3" fmla="val 16667"/>
            </a:avLst>
          </a:prstGeom>
          <a:solidFill>
            <a:schemeClr val="tx2"/>
          </a:solidFill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A092D7-0A8D-854A-B0AE-014E2186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103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270EF0-FBA9-B747-8E0C-1FB94467BD8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2" y="1335742"/>
            <a:ext cx="4647234" cy="32408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435701"/>
            <a:ext cx="2695574" cy="1400826"/>
          </a:xfrm>
          <a:prstGeom prst="wedgeRoundRectCallout">
            <a:avLst>
              <a:gd name="adj1" fmla="val -7999"/>
              <a:gd name="adj2" fmla="val 77761"/>
              <a:gd name="adj3" fmla="val 16667"/>
            </a:avLst>
          </a:prstGeom>
          <a:solidFill>
            <a:schemeClr val="tx2"/>
          </a:solidFill>
          <a:ln>
            <a:noFill/>
          </a:ln>
        </p:spPr>
        <p:txBody>
          <a:bodyPr lIns="180000" tIns="180000" rIns="180000" bIns="180000" anchor="ctr" anchorCtr="0"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8BD00A-0D6D-5B41-BD17-EA80610B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103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288CDF-D218-F94E-A4EB-33351231A4C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039566" y="1335742"/>
            <a:ext cx="4647234" cy="32408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81548" y="676275"/>
            <a:ext cx="7380907" cy="3257550"/>
          </a:xfrm>
          <a:prstGeom prst="roundRect">
            <a:avLst>
              <a:gd name="adj" fmla="val 9731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wrap="square" lIns="365760" tIns="274320" rIns="365760" bIns="274320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2" y="197068"/>
            <a:ext cx="7106456" cy="4382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3596AD-6C18-6143-A974-8F273572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7103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649B07-95AC-3C49-AC48-56F9F369DF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335742"/>
            <a:ext cx="8229600" cy="31286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6" r:id="rId2"/>
    <p:sldLayoutId id="2147483658" r:id="rId3"/>
    <p:sldLayoutId id="2147483673" r:id="rId4"/>
    <p:sldLayoutId id="2147483674" r:id="rId5"/>
    <p:sldLayoutId id="2147483670" r:id="rId6"/>
    <p:sldLayoutId id="2147483672" r:id="rId7"/>
    <p:sldLayoutId id="2147483677" r:id="rId8"/>
    <p:sldLayoutId id="2147483671" r:id="rId9"/>
    <p:sldLayoutId id="214748367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ethods.sagepub.com/reference/encyc-of-research-design/n222.x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hyperlink" Target="http://methods.sagepub.com/video/an-introduction-to-literature-review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://methods.sagepub.com/case/impact-community-program-young-girls-literature-review-questionnaire-survey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://methods.sagepub.com/book/doing-development-research/n22.x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ethods.sagepub.com/reading-lists/literature-reviews/34496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thods.sagepub.com/video/designing-research-payne?seq=2&amp;fromsearch=true" TargetMode="External"/><Relationship Id="rId2" Type="http://schemas.openxmlformats.org/officeDocument/2006/relationships/hyperlink" Target="http://methods.sagepub.com/reference/encyc-of-research-design/n222.xml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k.sagepub.com/en-gb/eur/training-resource-centre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.uk/r/QXXFPC7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ouisa.strain@sagepub.co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thods.sagepub.com/reading-lists/the-research-process/34495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M:\TEMPLATES\SLIDE SHOWS\New Powerpoint Master Slides\Logos\Logos RG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7" y="2301146"/>
            <a:ext cx="6145601" cy="48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1788" y="3937782"/>
            <a:ext cx="33293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Chloe Turner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Library Trainer</a:t>
            </a:r>
          </a:p>
          <a:p>
            <a:r>
              <a:rPr lang="en-GB" u="sng" dirty="0">
                <a:solidFill>
                  <a:schemeClr val="tx2"/>
                </a:solidFill>
              </a:rPr>
              <a:t>chloe.turner@sagepub.co.uk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6445" y="2782867"/>
            <a:ext cx="3097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Università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 Bologna</a:t>
            </a:r>
          </a:p>
        </p:txBody>
      </p:sp>
    </p:spTree>
    <p:extLst>
      <p:ext uri="{BB962C8B-B14F-4D97-AF65-F5344CB8AC3E}">
        <p14:creationId xmlns:p14="http://schemas.microsoft.com/office/powerpoint/2010/main" val="260866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2940" y="346461"/>
            <a:ext cx="4627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hlinkClick r:id="rId2"/>
              </a:rPr>
              <a:t>‘Literature reviews’ </a:t>
            </a:r>
            <a:r>
              <a:rPr lang="en-GB" sz="2000" i="1" dirty="0"/>
              <a:t>: </a:t>
            </a:r>
            <a:r>
              <a:rPr lang="en-GB" sz="2000" dirty="0">
                <a:solidFill>
                  <a:srgbClr val="E10598"/>
                </a:solidFill>
              </a:rPr>
              <a:t>Entry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the </a:t>
            </a:r>
            <a:r>
              <a:rPr lang="en-GB" sz="2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Encyclopedia</a:t>
            </a:r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Research Design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940" y="1054347"/>
            <a:ext cx="24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5B65A"/>
                </a:solidFill>
              </a:rPr>
              <a:t>“</a:t>
            </a:r>
            <a:endParaRPr lang="en-GB" b="1" dirty="0">
              <a:solidFill>
                <a:srgbClr val="65B65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901" y="1124350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Literature reviews can vary along at least seven dimensions…</a:t>
            </a: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Perspective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Coverage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of Synthesis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Audience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7371" y="4180067"/>
            <a:ext cx="24288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5B65A"/>
                </a:solidFill>
              </a:rPr>
              <a:t>”</a:t>
            </a:r>
            <a:endParaRPr lang="en-GB" b="1" dirty="0">
              <a:solidFill>
                <a:srgbClr val="65B65A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22131" y="304895"/>
            <a:ext cx="2649349" cy="4235775"/>
          </a:xfrm>
          <a:prstGeom prst="roundRect">
            <a:avLst/>
          </a:prstGeom>
          <a:noFill/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/>
              <a:t>Need to prepare agenda</a:t>
            </a:r>
            <a:endParaRPr lang="en-GB" sz="900" dirty="0">
              <a:solidFill>
                <a:srgbClr val="00239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2132" y="460706"/>
            <a:ext cx="264934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395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How to use this    </a:t>
            </a:r>
          </a:p>
          <a:p>
            <a:r>
              <a:rPr lang="en-US" b="1" dirty="0">
                <a:solidFill>
                  <a:schemeClr val="tx2"/>
                </a:solidFill>
              </a:rPr>
              <a:t>  resource</a:t>
            </a:r>
          </a:p>
          <a:p>
            <a:endParaRPr lang="en-US" sz="900" b="1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If this is their first literature review, ask students to use Card’s seven dimensions as the structuring framework or starting point of the review to actively engage them in the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Ask students to annotate a real literature review according to Card’s seven dimensions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Ask students to focus on one dimension and review a small number of literature reviews, critically analysing different approaches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</a:rPr>
              <a:t>Ask students to critique their own work (perhaps a literature review they have written before)</a:t>
            </a:r>
          </a:p>
        </p:txBody>
      </p:sp>
    </p:spTree>
    <p:extLst>
      <p:ext uri="{BB962C8B-B14F-4D97-AF65-F5344CB8AC3E}">
        <p14:creationId xmlns:p14="http://schemas.microsoft.com/office/powerpoint/2010/main" val="15565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7415" y="322252"/>
            <a:ext cx="418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hlinkClick r:id="rId2"/>
              </a:rPr>
              <a:t>‘An Introduction to Literature Reviews’: </a:t>
            </a:r>
            <a:r>
              <a:rPr lang="en-GB" dirty="0">
                <a:solidFill>
                  <a:srgbClr val="E10598"/>
                </a:solidFill>
              </a:rPr>
              <a:t>Video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52" y="968583"/>
            <a:ext cx="2219574" cy="2201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5" y="3270835"/>
            <a:ext cx="3104958" cy="175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7444" y="322252"/>
            <a:ext cx="4070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5"/>
              </a:rPr>
              <a:t>‘Assessing the Impact of a Community Program for Young Girls: Literature Review, Questionnaire Survey Methods, and Survey Data Analysis’</a:t>
            </a:r>
            <a:r>
              <a:rPr lang="en-US" i="1" dirty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rgbClr val="E10598"/>
                </a:solidFill>
              </a:rPr>
              <a:t>Case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44" y="1912538"/>
            <a:ext cx="3871446" cy="1168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19" y="3228361"/>
            <a:ext cx="1799998" cy="17999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97202" y="3500411"/>
            <a:ext cx="1008674" cy="1008674"/>
          </a:xfrm>
          <a:prstGeom prst="rect">
            <a:avLst/>
          </a:prstGeom>
          <a:blipFill dpi="0" rotWithShape="1">
            <a:blip r:embed="rId8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34" y="3049025"/>
            <a:ext cx="2762610" cy="1433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34" y="1277314"/>
            <a:ext cx="2420528" cy="1559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3011" y="342308"/>
            <a:ext cx="4124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hlinkClick r:id="rId4"/>
              </a:rPr>
              <a:t>‘Literature reviews and bibliographic searches’: </a:t>
            </a:r>
            <a:r>
              <a:rPr lang="en-GB" dirty="0">
                <a:solidFill>
                  <a:srgbClr val="E10598"/>
                </a:solidFill>
              </a:rPr>
              <a:t>Book Chapter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Doing Development Research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8" y="1330925"/>
            <a:ext cx="3012649" cy="29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478542" y="388997"/>
            <a:ext cx="2330662" cy="4110424"/>
          </a:xfrm>
          <a:prstGeom prst="roundRect">
            <a:avLst/>
          </a:prstGeom>
          <a:solidFill>
            <a:schemeClr val="bg1"/>
          </a:solidFill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>
              <a:solidFill>
                <a:srgbClr val="00239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5166" y="422011"/>
            <a:ext cx="21574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Highlights of this resource</a:t>
            </a:r>
          </a:p>
          <a:p>
            <a:endParaRPr lang="en-US" sz="900" b="1" dirty="0">
              <a:solidFill>
                <a:schemeClr val="tx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25" dirty="0">
                <a:solidFill>
                  <a:schemeClr val="tx2"/>
                </a:solidFill>
              </a:rPr>
              <a:t>The literature map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25" dirty="0">
                <a:solidFill>
                  <a:schemeClr val="tx2"/>
                </a:solidFill>
              </a:rPr>
              <a:t>Dos and don’ts for the literature review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25" dirty="0">
                <a:solidFill>
                  <a:schemeClr val="tx2"/>
                </a:solidFill>
              </a:rPr>
              <a:t>Provides common mistakes to help students avoid them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25" dirty="0">
                <a:solidFill>
                  <a:schemeClr val="tx2"/>
                </a:solidFill>
              </a:rPr>
              <a:t>Comparisons of good and bad examples of literature reviews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25" dirty="0">
                <a:solidFill>
                  <a:schemeClr val="tx2"/>
                </a:solidFill>
              </a:rPr>
              <a:t>Strategies for evaluating different types of resources (critical thinking)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25" dirty="0">
                <a:solidFill>
                  <a:schemeClr val="tx2"/>
                </a:solidFill>
              </a:rPr>
              <a:t>Discussion questions encourage students to reflect on what they’ve read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125" dirty="0">
                <a:solidFill>
                  <a:schemeClr val="tx2"/>
                </a:solidFill>
              </a:rPr>
              <a:t>Written in an easy-to-understand format, but information and tips are relevant to all students and researchers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125" dirty="0">
              <a:solidFill>
                <a:srgbClr val="002395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47173" y="1231916"/>
            <a:ext cx="1371373" cy="279260"/>
          </a:xfrm>
          <a:prstGeom prst="ellipse">
            <a:avLst/>
          </a:prstGeom>
          <a:noFill/>
          <a:ln w="38100"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8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9103" y="960567"/>
            <a:ext cx="70499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solidFill>
                  <a:schemeClr val="tx2"/>
                </a:solidFill>
              </a:rPr>
              <a:t>To access the resources on literature reviews:</a:t>
            </a:r>
            <a:br>
              <a:rPr lang="en-GB" b="1" i="1" dirty="0"/>
            </a:br>
            <a:br>
              <a:rPr lang="en-GB" sz="3200" b="1" i="1" dirty="0"/>
            </a:br>
            <a:r>
              <a:rPr lang="en-US" sz="3200" dirty="0">
                <a:hlinkClick r:id="rId2"/>
              </a:rPr>
              <a:t>https://methods.sagepub.com/reading-lists/literature-reviews/34496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30176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4003" y="1309575"/>
            <a:ext cx="70848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solidFill>
                  <a:schemeClr val="tx2"/>
                </a:solidFill>
              </a:rPr>
              <a:t>SAGE Research Methods </a:t>
            </a:r>
            <a:br>
              <a:rPr lang="en-GB" sz="4000" b="1" i="1" dirty="0"/>
            </a:br>
            <a:r>
              <a:rPr lang="en-GB" sz="4000" b="1" i="1" dirty="0">
                <a:solidFill>
                  <a:srgbClr val="65B65A"/>
                </a:solidFill>
              </a:rPr>
              <a:t>in practice:</a:t>
            </a:r>
            <a:br>
              <a:rPr lang="en-GB" b="1" i="1" dirty="0"/>
            </a:br>
            <a:br>
              <a:rPr lang="en-GB" b="1" i="1" dirty="0"/>
            </a:br>
            <a:r>
              <a:rPr lang="en-GB" sz="4000" dirty="0">
                <a:solidFill>
                  <a:schemeClr val="tx2"/>
                </a:solidFill>
              </a:rPr>
              <a:t>Activity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19" y="3228361"/>
            <a:ext cx="1799998" cy="1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2062" y="903715"/>
          <a:ext cx="8767762" cy="390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736">
                  <a:extLst>
                    <a:ext uri="{9D8B030D-6E8A-4147-A177-3AD203B41FA5}">
                      <a16:colId xmlns:a16="http://schemas.microsoft.com/office/drawing/2014/main" val="3104716962"/>
                    </a:ext>
                  </a:extLst>
                </a:gridCol>
                <a:gridCol w="1342976">
                  <a:extLst>
                    <a:ext uri="{9D8B030D-6E8A-4147-A177-3AD203B41FA5}">
                      <a16:colId xmlns:a16="http://schemas.microsoft.com/office/drawing/2014/main" val="2834115460"/>
                    </a:ext>
                  </a:extLst>
                </a:gridCol>
                <a:gridCol w="2812026">
                  <a:extLst>
                    <a:ext uri="{9D8B030D-6E8A-4147-A177-3AD203B41FA5}">
                      <a16:colId xmlns:a16="http://schemas.microsoft.com/office/drawing/2014/main" val="677141384"/>
                    </a:ext>
                  </a:extLst>
                </a:gridCol>
                <a:gridCol w="2539024">
                  <a:extLst>
                    <a:ext uri="{9D8B030D-6E8A-4147-A177-3AD203B41FA5}">
                      <a16:colId xmlns:a16="http://schemas.microsoft.com/office/drawing/2014/main" val="2684553589"/>
                    </a:ext>
                  </a:extLst>
                </a:gridCol>
              </a:tblGrid>
              <a:tr h="50516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Resource</a:t>
                      </a:r>
                      <a:r>
                        <a:rPr lang="en-GB" sz="1400" b="1" baseline="0" dirty="0"/>
                        <a:t> name &amp; resource type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Search 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</a:t>
                      </a:r>
                      <a:r>
                        <a:rPr lang="en-GB" sz="1400" b="1" baseline="0" dirty="0"/>
                        <a:t> like this resource because…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I</a:t>
                      </a:r>
                      <a:r>
                        <a:rPr lang="en-GB" sz="1400" b="1" baseline="0" dirty="0"/>
                        <a:t> could use this by…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36541"/>
                  </a:ext>
                </a:extLst>
              </a:tr>
              <a:tr h="156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dirty="0">
                          <a:hlinkClick r:id="rId2"/>
                        </a:rPr>
                        <a:t>‘Literature reviews’ </a:t>
                      </a:r>
                      <a:endParaRPr lang="en-GB" sz="1200" i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395"/>
                          </a:solidFill>
                        </a:rPr>
                        <a:t>Entry from the </a:t>
                      </a:r>
                      <a:r>
                        <a:rPr lang="en-GB" sz="1200" i="1" dirty="0" err="1">
                          <a:solidFill>
                            <a:srgbClr val="002395"/>
                          </a:solidFill>
                        </a:rPr>
                        <a:t>Encyclopedia</a:t>
                      </a:r>
                      <a:r>
                        <a:rPr lang="en-GB" sz="1200" i="1" dirty="0">
                          <a:solidFill>
                            <a:srgbClr val="002395"/>
                          </a:solidFill>
                        </a:rPr>
                        <a:t> of Research Design</a:t>
                      </a:r>
                      <a:endParaRPr lang="en-GB" sz="1200" dirty="0">
                        <a:solidFill>
                          <a:srgbClr val="002395"/>
                        </a:solidFill>
                      </a:endParaRP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baseline="0" dirty="0">
                          <a:solidFill>
                            <a:schemeClr val="tx2"/>
                          </a:solidFill>
                        </a:rPr>
                        <a:t>“Literature review”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baseline="0" dirty="0">
                          <a:solidFill>
                            <a:schemeClr val="tx2"/>
                          </a:solidFill>
                        </a:rPr>
                        <a:t>Filtered on </a:t>
                      </a:r>
                      <a:r>
                        <a:rPr lang="en-GB" sz="1100" i="0" baseline="0" dirty="0" err="1">
                          <a:solidFill>
                            <a:schemeClr val="tx2"/>
                          </a:solidFill>
                        </a:rPr>
                        <a:t>encyclopedia</a:t>
                      </a:r>
                      <a:r>
                        <a:rPr lang="en-GB" sz="1100" i="0" baseline="0" dirty="0">
                          <a:solidFill>
                            <a:schemeClr val="tx2"/>
                          </a:solidFill>
                        </a:rPr>
                        <a:t> reference content 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aseline="0" dirty="0">
                          <a:solidFill>
                            <a:schemeClr val="tx2"/>
                          </a:solidFill>
                        </a:rPr>
                        <a:t>The resource shows that literature reviews can vary along at least 7 dimensions.</a:t>
                      </a:r>
                    </a:p>
                    <a:p>
                      <a:r>
                        <a:rPr lang="en-GB" sz="1100" baseline="0" dirty="0">
                          <a:solidFill>
                            <a:schemeClr val="tx2"/>
                          </a:solidFill>
                        </a:rPr>
                        <a:t>Thinking about these dimensions helps to make the literature review less daunting, and for the research questions and aims to be thought about critically.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</a:rPr>
                        <a:t>Students and researchers could use these seven dimensions as the structuring framework or starting point of their literature review to actively engage in the process.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2"/>
                          </a:solidFill>
                        </a:rPr>
                        <a:t>Students and researchers could focus on 1 dimension and review a small number of literature reviews, critically analysing different approaches.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93579"/>
                  </a:ext>
                </a:extLst>
              </a:tr>
              <a:tr h="1784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hlinkClick r:id="rId3"/>
                        </a:rPr>
                        <a:t>Video </a:t>
                      </a:r>
                      <a:r>
                        <a:rPr lang="en-GB" sz="1200" baseline="0" dirty="0">
                          <a:hlinkClick r:id="rId3"/>
                        </a:rPr>
                        <a:t>– Segment 2 ‘Do I Do My Literature Review Before I Decide on Which Methods I’ll Use?’ in Research Design</a:t>
                      </a: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baseline="0" dirty="0">
                          <a:solidFill>
                            <a:schemeClr val="tx2"/>
                          </a:solidFill>
                        </a:rPr>
                        <a:t>“Literature review”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baseline="0" dirty="0">
                          <a:solidFill>
                            <a:schemeClr val="tx2"/>
                          </a:solidFill>
                        </a:rPr>
                        <a:t>Filtered on video content type.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baseline="0" dirty="0">
                          <a:solidFill>
                            <a:schemeClr val="tx2"/>
                          </a:solidFill>
                        </a:rPr>
                        <a:t>Helps students and researchers to understand the role and position of the literature review in the whole research process.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tx2"/>
                          </a:solidFill>
                        </a:rPr>
                        <a:t>The author talks about the concept of social class, in relation to the literature review and research design, which helps to give an understanding about how this is applied to a real topic.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baseline="0" dirty="0">
                          <a:solidFill>
                            <a:schemeClr val="tx2"/>
                          </a:solidFill>
                        </a:rPr>
                        <a:t>This video could be used to help students and researchers break down their own topic into more manageable sections.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8695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2062" y="298876"/>
            <a:ext cx="876776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50" dirty="0">
                <a:solidFill>
                  <a:schemeClr val="tx2"/>
                </a:solidFill>
              </a:rPr>
              <a:t>Activity: Resources for ‘literature review’ </a:t>
            </a:r>
          </a:p>
        </p:txBody>
      </p:sp>
    </p:spTree>
    <p:extLst>
      <p:ext uri="{BB962C8B-B14F-4D97-AF65-F5344CB8AC3E}">
        <p14:creationId xmlns:p14="http://schemas.microsoft.com/office/powerpoint/2010/main" val="256124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Want to learn more?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41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you’d like to learn more about </a:t>
            </a: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SAGE Research Methods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recommend the following resources from our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Training Resource Centre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B68AF-7EC9-4C4F-8489-D21B27B1A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9" t="20800" r="13246" b="22851"/>
          <a:stretch/>
        </p:blipFill>
        <p:spPr>
          <a:xfrm>
            <a:off x="2389953" y="2567213"/>
            <a:ext cx="3686629" cy="2576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121" y="3004223"/>
            <a:ext cx="2384425" cy="17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990" y="1390976"/>
            <a:ext cx="7994020" cy="1854796"/>
          </a:xfrm>
        </p:spPr>
        <p:txBody>
          <a:bodyPr/>
          <a:lstStyle/>
          <a:p>
            <a:pPr algn="ctr"/>
            <a:r>
              <a:rPr lang="en-GB" sz="2800" dirty="0"/>
              <a:t>Please may I invite you to:</a:t>
            </a:r>
            <a:br>
              <a:rPr lang="en-GB" sz="2800" b="1" dirty="0"/>
            </a:br>
            <a:r>
              <a:rPr lang="en-GB" sz="4000" b="1" u="sng" dirty="0">
                <a:hlinkClick r:id="rId2"/>
              </a:rPr>
              <a:t>complete our short survey</a:t>
            </a:r>
            <a:br>
              <a:rPr lang="en-GB" sz="2800" dirty="0"/>
            </a:br>
            <a:r>
              <a:rPr lang="en-GB" sz="2800" dirty="0"/>
              <a:t>I would really appreciate your thoughts, to ensure our training is as effective and beneficial as possible to our customers.</a:t>
            </a:r>
            <a:br>
              <a:rPr lang="en-GB" dirty="0"/>
            </a:br>
            <a:endParaRPr lang="en-US" sz="4000" b="1" i="1" dirty="0">
              <a:solidFill>
                <a:srgbClr val="65B65A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3494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dirty="0"/>
          </a:p>
          <a:p>
            <a:pPr algn="ctr"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6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198"/>
            <a:ext cx="7772400" cy="733534"/>
          </a:xfrm>
        </p:spPr>
        <p:txBody>
          <a:bodyPr/>
          <a:lstStyle/>
          <a:p>
            <a:r>
              <a:rPr lang="en-GB" dirty="0"/>
              <a:t>Thanks for listening!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2624045"/>
            <a:ext cx="4142185" cy="11940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</a:rPr>
              <a:t>Chloe Turner</a:t>
            </a:r>
          </a:p>
          <a:p>
            <a:pPr algn="r" fontAlgn="auto">
              <a:spcAft>
                <a:spcPts val="0"/>
              </a:spcAft>
            </a:pPr>
            <a:r>
              <a:rPr lang="en-GB" sz="1800" dirty="0">
                <a:solidFill>
                  <a:schemeClr val="bg1"/>
                </a:solidFill>
                <a:hlinkClick r:id="rId2"/>
              </a:rPr>
              <a:t>chloe.turner@sagepub.co.uk</a:t>
            </a:r>
          </a:p>
          <a:p>
            <a:pPr algn="r" fontAlgn="auto">
              <a:spcAft>
                <a:spcPts val="0"/>
              </a:spcAft>
            </a:pPr>
            <a:endParaRPr lang="en-GB" sz="1800" dirty="0">
              <a:solidFill>
                <a:schemeClr val="bg1"/>
              </a:solidFill>
              <a:hlinkClick r:id="rId2"/>
            </a:endParaRPr>
          </a:p>
          <a:p>
            <a:pPr algn="r" fontAlgn="auto">
              <a:spcAft>
                <a:spcPts val="0"/>
              </a:spcAft>
            </a:pPr>
            <a:r>
              <a:rPr lang="en-GB" sz="1800" b="1" dirty="0">
                <a:solidFill>
                  <a:schemeClr val="bg1"/>
                </a:solidFill>
              </a:rPr>
              <a:t>Library Trainer</a:t>
            </a:r>
            <a:endParaRPr lang="en-GB" sz="1800" b="1" dirty="0">
              <a:solidFill>
                <a:schemeClr val="bg1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25729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103"/>
            <a:ext cx="8229600" cy="769441"/>
          </a:xfrm>
          <a:prstGeom prst="rect">
            <a:avLst/>
          </a:prstGeom>
        </p:spPr>
        <p:txBody>
          <a:bodyPr/>
          <a:lstStyle/>
          <a:p>
            <a:r>
              <a:rPr lang="de-CH" sz="4400" dirty="0"/>
              <a:t>Session outline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Introduction to </a:t>
            </a:r>
            <a:r>
              <a:rPr lang="en-US" sz="2400" i="1" dirty="0"/>
              <a:t>SAGE Research Methods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SAGE Research Methods </a:t>
            </a:r>
            <a:r>
              <a:rPr lang="en-US" sz="2400" dirty="0"/>
              <a:t>and the research 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practice:</a:t>
            </a:r>
            <a:r>
              <a:rPr lang="en-US" sz="2400" i="1" dirty="0"/>
              <a:t> a literature review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Platform demonstration: finding content and using tools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Your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1548" y="739096"/>
            <a:ext cx="7380907" cy="3511818"/>
          </a:xfrm>
        </p:spPr>
        <p:txBody>
          <a:bodyPr>
            <a:noAutofit/>
          </a:bodyPr>
          <a:lstStyle/>
          <a:p>
            <a:r>
              <a:rPr lang="en-US" sz="2200" b="1" i="1" dirty="0"/>
              <a:t>SAGE Research Methods </a:t>
            </a:r>
            <a:r>
              <a:rPr lang="en-US" sz="2200" dirty="0"/>
              <a:t>is a database containing over 5,000 resources, dedicated to the subject area of Research Methods. It supports all stages of the research process from: </a:t>
            </a:r>
            <a:r>
              <a:rPr lang="en-GB" sz="2200" b="1" dirty="0"/>
              <a:t>writing a research question, conducting a literature review, choosing the best research methods, analysing data, </a:t>
            </a:r>
            <a:r>
              <a:rPr lang="en-GB" sz="2200" dirty="0"/>
              <a:t>to</a:t>
            </a:r>
            <a:r>
              <a:rPr lang="en-GB" sz="2200" b="1" dirty="0"/>
              <a:t> writing up </a:t>
            </a:r>
            <a:r>
              <a:rPr lang="en-GB" sz="2200" dirty="0"/>
              <a:t>your results and thinking about publication.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7388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103"/>
            <a:ext cx="8229600" cy="769441"/>
          </a:xfrm>
          <a:prstGeom prst="rect">
            <a:avLst/>
          </a:prstGeom>
        </p:spPr>
        <p:txBody>
          <a:bodyPr/>
          <a:lstStyle/>
          <a:p>
            <a:r>
              <a:rPr lang="de-CH" sz="4400" dirty="0"/>
              <a:t>Content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fontAlgn="base"/>
            <a:r>
              <a:rPr lang="en-GB" sz="3000" dirty="0"/>
              <a:t>Content is written by researchers, who largely are research methods faculty from a broad range of disciplines.</a:t>
            </a:r>
          </a:p>
          <a:p>
            <a:pPr fontAlgn="base"/>
            <a:r>
              <a:rPr lang="en-GB" sz="3000" dirty="0"/>
              <a:t>Content is checked for quality by experts.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19" y="3228361"/>
            <a:ext cx="1799998" cy="1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7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22597" y="316947"/>
            <a:ext cx="2727079" cy="1610948"/>
          </a:xfrm>
          <a:prstGeom prst="wedgeRoundRectCallout">
            <a:avLst>
              <a:gd name="adj1" fmla="val -8452"/>
              <a:gd name="adj2" fmla="val 83423"/>
              <a:gd name="adj3" fmla="val 16667"/>
            </a:avLst>
          </a:prstGeom>
          <a:noFill/>
          <a:ln w="444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 anchorCtr="0">
            <a:noAutofit/>
          </a:bodyPr>
          <a:lstStyle/>
          <a:p>
            <a:endParaRPr lang="en-GB" sz="1100" b="1" dirty="0">
              <a:solidFill>
                <a:srgbClr val="00239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598" y="316946"/>
            <a:ext cx="272707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" b="1" i="1" dirty="0"/>
              <a:t>SAGE Research Methods </a:t>
            </a:r>
            <a:r>
              <a:rPr lang="en-GB" sz="1150" b="1" dirty="0"/>
              <a:t>Core</a:t>
            </a:r>
          </a:p>
          <a:p>
            <a:pPr algn="ctr"/>
            <a:endParaRPr lang="en-GB" sz="1150" b="1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1000+ books, reference works, journal articles, and 75 videos.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Project Planner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Research tools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8460" y="316946"/>
            <a:ext cx="2727079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" b="1" i="1" dirty="0"/>
              <a:t>SAGE Research Methods </a:t>
            </a:r>
            <a:r>
              <a:rPr lang="en-GB" sz="1150" b="1" dirty="0"/>
              <a:t>Datasets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231 datasets (Datasets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301 datasets (Datasets 2)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/>
              <a:t>Research tools</a:t>
            </a:r>
          </a:p>
          <a:p>
            <a:r>
              <a:rPr lang="en-GB" sz="1100" b="1" dirty="0"/>
              <a:t>Datasets</a:t>
            </a:r>
            <a:r>
              <a:rPr lang="en-GB" sz="1100" dirty="0"/>
              <a:t> are sample datasets that can be used to support the teaching and independent learning of quantitative and qualitative analytical methods.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417" y="2729485"/>
            <a:ext cx="2664261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" b="1" i="1" dirty="0"/>
              <a:t>SAGE Research Methods </a:t>
            </a:r>
            <a:r>
              <a:rPr lang="en-GB" sz="1150" b="1" dirty="0"/>
              <a:t>Cases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100" dirty="0"/>
              <a:t>676 case studies (Cases 1)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100" dirty="0"/>
              <a:t>1500+ case studies (Cases 2)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/>
              <a:t>Research tools</a:t>
            </a:r>
          </a:p>
          <a:p>
            <a:r>
              <a:rPr lang="en-GB" sz="1100" b="1" dirty="0"/>
              <a:t>Cases </a:t>
            </a:r>
            <a:r>
              <a:rPr lang="en-GB" sz="1100" dirty="0"/>
              <a:t>are detailed records of how real research projects were conducted, showing the challenges and successes of doing research, written by the researchers themselves.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4315" y="2731866"/>
            <a:ext cx="2727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i="1" dirty="0"/>
              <a:t>SAGE Research Methods </a:t>
            </a:r>
            <a:r>
              <a:rPr lang="en-GB" sz="1000" b="1" dirty="0"/>
              <a:t>Video: </a:t>
            </a:r>
            <a:r>
              <a:rPr lang="en-US" sz="1000" b="1" dirty="0"/>
              <a:t>Data Science, Big Data Analytics, &amp; Digital Methods</a:t>
            </a:r>
            <a:endParaRPr lang="en-GB" sz="1000" b="1" dirty="0"/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000" dirty="0"/>
              <a:t>120+ hours of video (442 videos)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000" dirty="0"/>
              <a:t>Research tools</a:t>
            </a:r>
          </a:p>
          <a:p>
            <a:r>
              <a:rPr lang="en-US" sz="1000" b="1" dirty="0"/>
              <a:t>Streaming video collection </a:t>
            </a:r>
            <a:r>
              <a:rPr lang="en-US" sz="1000" dirty="0"/>
              <a:t>covering a range of data science methods, the issues and challenges of using big data and digital methods, and the intersection of computer science and the social sciences.</a:t>
            </a:r>
            <a:endParaRPr lang="en-GB" sz="10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222599" y="2735772"/>
            <a:ext cx="2727079" cy="1610948"/>
          </a:xfrm>
          <a:prstGeom prst="wedgeRoundRectCallout">
            <a:avLst>
              <a:gd name="adj1" fmla="val -8452"/>
              <a:gd name="adj2" fmla="val 83423"/>
              <a:gd name="adj3" fmla="val 16667"/>
            </a:avLst>
          </a:prstGeom>
          <a:noFill/>
          <a:ln w="444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 anchorCtr="0">
            <a:noAutofit/>
          </a:bodyPr>
          <a:lstStyle/>
          <a:p>
            <a:endParaRPr lang="en-GB" sz="1100" b="1" dirty="0">
              <a:solidFill>
                <a:srgbClr val="002395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208460" y="316947"/>
            <a:ext cx="2727079" cy="1610948"/>
          </a:xfrm>
          <a:prstGeom prst="wedgeRoundRectCallout">
            <a:avLst>
              <a:gd name="adj1" fmla="val -8452"/>
              <a:gd name="adj2" fmla="val 83423"/>
              <a:gd name="adj3" fmla="val 16667"/>
            </a:avLst>
          </a:prstGeom>
          <a:noFill/>
          <a:ln w="444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 anchorCtr="0">
            <a:noAutofit/>
          </a:bodyPr>
          <a:lstStyle/>
          <a:p>
            <a:endParaRPr lang="en-GB" sz="1100" b="1" dirty="0">
              <a:solidFill>
                <a:srgbClr val="002395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3208460" y="2735772"/>
            <a:ext cx="2727079" cy="1610948"/>
          </a:xfrm>
          <a:prstGeom prst="wedgeRoundRectCallout">
            <a:avLst>
              <a:gd name="adj1" fmla="val -8452"/>
              <a:gd name="adj2" fmla="val 83423"/>
              <a:gd name="adj3" fmla="val 16667"/>
            </a:avLst>
          </a:prstGeom>
          <a:noFill/>
          <a:ln w="444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 anchorCtr="0">
            <a:noAutofit/>
          </a:bodyPr>
          <a:lstStyle/>
          <a:p>
            <a:endParaRPr lang="en-GB" sz="1100" b="1" dirty="0">
              <a:solidFill>
                <a:srgbClr val="002395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194314" y="2752134"/>
            <a:ext cx="2727079" cy="1610948"/>
          </a:xfrm>
          <a:prstGeom prst="wedgeRoundRectCallout">
            <a:avLst>
              <a:gd name="adj1" fmla="val -8452"/>
              <a:gd name="adj2" fmla="val 83423"/>
              <a:gd name="adj3" fmla="val 16667"/>
            </a:avLst>
          </a:prstGeom>
          <a:noFill/>
          <a:ln w="444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 anchorCtr="0">
            <a:noAutofit/>
          </a:bodyPr>
          <a:lstStyle/>
          <a:p>
            <a:endParaRPr lang="en-GB" sz="1100" b="1" dirty="0">
              <a:solidFill>
                <a:srgbClr val="002395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194323" y="282184"/>
            <a:ext cx="2727079" cy="1610948"/>
          </a:xfrm>
          <a:prstGeom prst="wedgeRoundRectCallout">
            <a:avLst>
              <a:gd name="adj1" fmla="val -8452"/>
              <a:gd name="adj2" fmla="val 83423"/>
              <a:gd name="adj3" fmla="val 16667"/>
            </a:avLst>
          </a:prstGeom>
          <a:noFill/>
          <a:ln w="444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24000" tIns="324000" rIns="324000" bIns="324000" rtlCol="0" anchor="ctr" anchorCtr="0">
            <a:noAutofit/>
          </a:bodyPr>
          <a:lstStyle/>
          <a:p>
            <a:endParaRPr lang="en-GB" sz="1100" b="1" dirty="0">
              <a:solidFill>
                <a:srgbClr val="00239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460" y="2731857"/>
            <a:ext cx="272707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" b="1" i="1" dirty="0"/>
              <a:t>SAGE Research Methods </a:t>
            </a:r>
            <a:r>
              <a:rPr lang="en-GB" sz="1150" b="1" dirty="0"/>
              <a:t>Video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100" dirty="0"/>
              <a:t>120+ hours of video (484 videos)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/>
              <a:t>Research tools</a:t>
            </a:r>
          </a:p>
          <a:p>
            <a:r>
              <a:rPr lang="en-US" sz="1100" b="1" dirty="0"/>
              <a:t>Streaming video collection </a:t>
            </a:r>
            <a:r>
              <a:rPr lang="en-US" sz="1100" dirty="0"/>
              <a:t>that brings research methods to life, covering the full research methods and statistics curriculum</a:t>
            </a:r>
            <a:r>
              <a:rPr lang="en-GB" sz="1100" dirty="0"/>
              <a:t>.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194314" y="316946"/>
            <a:ext cx="27270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/>
              <a:t>SAGE Research Methods </a:t>
            </a:r>
            <a:r>
              <a:rPr lang="en-GB" sz="1100" b="1" dirty="0"/>
              <a:t>Video: Practical Research &amp; Academic Skills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100" dirty="0"/>
              <a:t>61+ hours of video (442 videos)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/>
              <a:t>Research tools</a:t>
            </a:r>
          </a:p>
          <a:p>
            <a:r>
              <a:rPr lang="en-US" sz="1100" b="1" dirty="0"/>
              <a:t>Streaming video collection </a:t>
            </a:r>
            <a:r>
              <a:rPr lang="en-US" sz="1100" dirty="0"/>
              <a:t>covering the practical skills needed to successfully conduct original research.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562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 animBg="1"/>
      <p:bldP spid="28" grpId="0" animBg="1"/>
      <p:bldP spid="29" grpId="0" animBg="1"/>
      <p:bldP spid="30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19" y="3228361"/>
            <a:ext cx="1799998" cy="17999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94829" y="1603552"/>
            <a:ext cx="6172200" cy="1713905"/>
          </a:xfrm>
        </p:spPr>
        <p:txBody>
          <a:bodyPr>
            <a:normAutofit/>
          </a:bodyPr>
          <a:lstStyle/>
          <a:p>
            <a:pPr algn="ctr"/>
            <a:r>
              <a:rPr lang="en-GB" sz="4000" i="1" dirty="0"/>
              <a:t>SAGE Research Methods </a:t>
            </a:r>
            <a:r>
              <a:rPr lang="en-GB" sz="4000" dirty="0"/>
              <a:t>and the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153168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 rot="3877724">
            <a:off x="4677938" y="693214"/>
            <a:ext cx="927267" cy="1844903"/>
          </a:xfrm>
          <a:prstGeom prst="arc">
            <a:avLst>
              <a:gd name="adj1" fmla="val 16031409"/>
              <a:gd name="adj2" fmla="val 18068943"/>
            </a:avLst>
          </a:prstGeom>
          <a:ln w="38100">
            <a:solidFill>
              <a:srgbClr val="65B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rot="11968076">
            <a:off x="5806616" y="2531617"/>
            <a:ext cx="927267" cy="1844903"/>
          </a:xfrm>
          <a:prstGeom prst="arc">
            <a:avLst>
              <a:gd name="adj1" fmla="val 16031409"/>
              <a:gd name="adj2" fmla="val 18068943"/>
            </a:avLst>
          </a:prstGeom>
          <a:ln w="38100">
            <a:solidFill>
              <a:srgbClr val="65B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rot="15709823">
            <a:off x="3581521" y="2898272"/>
            <a:ext cx="927267" cy="1844903"/>
          </a:xfrm>
          <a:prstGeom prst="arc">
            <a:avLst>
              <a:gd name="adj1" fmla="val 16031409"/>
              <a:gd name="adj2" fmla="val 17419078"/>
            </a:avLst>
          </a:prstGeom>
          <a:ln w="38100">
            <a:solidFill>
              <a:srgbClr val="65B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5052425">
            <a:off x="1984743" y="2002366"/>
            <a:ext cx="927267" cy="1844903"/>
          </a:xfrm>
          <a:prstGeom prst="arc">
            <a:avLst>
              <a:gd name="adj1" fmla="val 16396638"/>
              <a:gd name="adj2" fmla="val 18068943"/>
            </a:avLst>
          </a:prstGeom>
          <a:ln w="38100">
            <a:solidFill>
              <a:srgbClr val="65B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 rot="6628340">
            <a:off x="4780268" y="1245382"/>
            <a:ext cx="927267" cy="1844903"/>
          </a:xfrm>
          <a:prstGeom prst="arc">
            <a:avLst>
              <a:gd name="adj1" fmla="val 16031409"/>
              <a:gd name="adj2" fmla="val 17529519"/>
            </a:avLst>
          </a:prstGeom>
          <a:ln w="38100">
            <a:solidFill>
              <a:srgbClr val="65B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264444" y="245660"/>
            <a:ext cx="1778794" cy="1312857"/>
          </a:xfrm>
          <a:prstGeom prst="roundRect">
            <a:avLst/>
          </a:prstGeom>
          <a:noFill/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rgbClr val="002395"/>
                </a:solidFill>
              </a:rPr>
              <a:t>‘Developing a researchable question’ (</a:t>
            </a:r>
            <a:r>
              <a:rPr lang="en-GB" sz="900" b="1" dirty="0">
                <a:solidFill>
                  <a:srgbClr val="E10598"/>
                </a:solidFill>
              </a:rPr>
              <a:t>Project Planner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  <a:p>
            <a:pPr algn="ctr"/>
            <a:endParaRPr lang="en-GB" sz="900" dirty="0">
              <a:solidFill>
                <a:srgbClr val="002395"/>
              </a:solidFill>
            </a:endParaRPr>
          </a:p>
          <a:p>
            <a:pPr algn="ctr"/>
            <a:r>
              <a:rPr lang="en-GB" sz="900" dirty="0">
                <a:solidFill>
                  <a:srgbClr val="002395"/>
                </a:solidFill>
              </a:rPr>
              <a:t>‘Research question’ (</a:t>
            </a:r>
            <a:r>
              <a:rPr lang="en-GB" sz="900" b="1" dirty="0">
                <a:solidFill>
                  <a:srgbClr val="E10598"/>
                </a:solidFill>
              </a:rPr>
              <a:t>Encyclopaedia Entry </a:t>
            </a:r>
            <a:r>
              <a:rPr lang="en-GB" sz="900" dirty="0">
                <a:solidFill>
                  <a:srgbClr val="002395"/>
                </a:solidFill>
              </a:rPr>
              <a:t>from </a:t>
            </a:r>
            <a:r>
              <a:rPr lang="en-GB" sz="900" i="1" dirty="0">
                <a:solidFill>
                  <a:srgbClr val="002395"/>
                </a:solidFill>
              </a:rPr>
              <a:t>The SAGE Encyclopaedia of Qualitative Research Methods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</p:txBody>
      </p:sp>
      <p:sp>
        <p:nvSpPr>
          <p:cNvPr id="7" name="Arc 6"/>
          <p:cNvSpPr/>
          <p:nvPr/>
        </p:nvSpPr>
        <p:spPr>
          <a:xfrm rot="19672241">
            <a:off x="3120600" y="636066"/>
            <a:ext cx="927267" cy="1844903"/>
          </a:xfrm>
          <a:prstGeom prst="arc">
            <a:avLst>
              <a:gd name="adj1" fmla="val 16031409"/>
              <a:gd name="adj2" fmla="val 997941"/>
            </a:avLst>
          </a:prstGeom>
          <a:ln w="38100">
            <a:solidFill>
              <a:srgbClr val="65B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55662071"/>
              </p:ext>
            </p:extLst>
          </p:nvPr>
        </p:nvGraphicFramePr>
        <p:xfrm>
          <a:off x="3236119" y="1028737"/>
          <a:ext cx="2614612" cy="309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636293" y="78619"/>
            <a:ext cx="1778794" cy="1071562"/>
          </a:xfrm>
          <a:prstGeom prst="roundRect">
            <a:avLst/>
          </a:prstGeom>
          <a:noFill/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rgbClr val="002395"/>
                </a:solidFill>
              </a:rPr>
              <a:t>‘Choosing Among Methods’ (</a:t>
            </a:r>
            <a:r>
              <a:rPr lang="en-GB" sz="900" b="1" dirty="0">
                <a:solidFill>
                  <a:srgbClr val="E10598"/>
                </a:solidFill>
              </a:rPr>
              <a:t>Book Chapter</a:t>
            </a:r>
            <a:r>
              <a:rPr lang="en-GB" sz="900" dirty="0">
                <a:solidFill>
                  <a:srgbClr val="002395"/>
                </a:solidFill>
              </a:rPr>
              <a:t> from </a:t>
            </a:r>
            <a:r>
              <a:rPr lang="en-GB" sz="900" i="1" dirty="0">
                <a:solidFill>
                  <a:srgbClr val="002395"/>
                </a:solidFill>
              </a:rPr>
              <a:t>Needs Analysis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  <a:p>
            <a:pPr algn="ctr"/>
            <a:endParaRPr lang="en-GB" sz="900" dirty="0">
              <a:solidFill>
                <a:srgbClr val="002395"/>
              </a:solidFill>
            </a:endParaRPr>
          </a:p>
          <a:p>
            <a:pPr algn="ctr"/>
            <a:r>
              <a:rPr lang="en-GB" sz="900" dirty="0">
                <a:solidFill>
                  <a:srgbClr val="002395"/>
                </a:solidFill>
              </a:rPr>
              <a:t>‘How do I choose between different methods?’ (</a:t>
            </a:r>
            <a:r>
              <a:rPr lang="en-GB" sz="900" b="1" dirty="0">
                <a:solidFill>
                  <a:srgbClr val="E10598"/>
                </a:solidFill>
              </a:rPr>
              <a:t>Video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5414" y="1844566"/>
            <a:ext cx="1778794" cy="1277486"/>
          </a:xfrm>
          <a:prstGeom prst="roundRect">
            <a:avLst/>
          </a:prstGeom>
          <a:noFill/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rgbClr val="002395"/>
                </a:solidFill>
              </a:rPr>
              <a:t>‘Conversation Analysis and Discourse Analysis’ (</a:t>
            </a:r>
            <a:r>
              <a:rPr lang="en-GB" sz="900" b="1" dirty="0">
                <a:solidFill>
                  <a:srgbClr val="E10598"/>
                </a:solidFill>
              </a:rPr>
              <a:t>Book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  <a:p>
            <a:pPr algn="ctr"/>
            <a:endParaRPr lang="en-GB" sz="900" dirty="0">
              <a:solidFill>
                <a:srgbClr val="002395"/>
              </a:solidFill>
            </a:endParaRPr>
          </a:p>
          <a:p>
            <a:pPr algn="ctr"/>
            <a:r>
              <a:rPr lang="en-GB" sz="900" dirty="0">
                <a:solidFill>
                  <a:srgbClr val="002395"/>
                </a:solidFill>
              </a:rPr>
              <a:t>‘A discourse analysis approach to interview data’ (</a:t>
            </a:r>
            <a:r>
              <a:rPr lang="en-GB" sz="900" b="1" dirty="0">
                <a:solidFill>
                  <a:srgbClr val="E10598"/>
                </a:solidFill>
              </a:rPr>
              <a:t>Dataset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87387" y="1988986"/>
            <a:ext cx="1778794" cy="1871663"/>
          </a:xfrm>
          <a:prstGeom prst="roundRect">
            <a:avLst/>
          </a:prstGeom>
          <a:noFill/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rgbClr val="002395"/>
                </a:solidFill>
              </a:rPr>
              <a:t>Doing interviews</a:t>
            </a:r>
            <a:r>
              <a:rPr lang="en-GB" sz="900" dirty="0">
                <a:solidFill>
                  <a:srgbClr val="002395"/>
                </a:solidFill>
              </a:rPr>
              <a:t> (</a:t>
            </a:r>
            <a:r>
              <a:rPr lang="en-GB" sz="900" b="1" dirty="0">
                <a:solidFill>
                  <a:srgbClr val="E10598"/>
                </a:solidFill>
              </a:rPr>
              <a:t>Book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  <a:p>
            <a:pPr algn="ctr"/>
            <a:endParaRPr lang="en-GB" sz="900" dirty="0">
              <a:solidFill>
                <a:srgbClr val="002395"/>
              </a:solidFill>
            </a:endParaRPr>
          </a:p>
          <a:p>
            <a:pPr algn="ctr"/>
            <a:r>
              <a:rPr lang="en-US" sz="900" dirty="0">
                <a:solidFill>
                  <a:srgbClr val="002395"/>
                </a:solidFill>
              </a:rPr>
              <a:t>‘How should a real time online interview be incorporated into a research design?’ (</a:t>
            </a:r>
            <a:r>
              <a:rPr lang="en-GB" sz="900" b="1" dirty="0">
                <a:solidFill>
                  <a:srgbClr val="E10598"/>
                </a:solidFill>
              </a:rPr>
              <a:t>Video</a:t>
            </a:r>
            <a:r>
              <a:rPr lang="en-US" sz="900" dirty="0">
                <a:solidFill>
                  <a:srgbClr val="002395"/>
                </a:solidFill>
              </a:rPr>
              <a:t>)</a:t>
            </a:r>
          </a:p>
          <a:p>
            <a:pPr algn="ctr"/>
            <a:endParaRPr lang="en-US" sz="900" dirty="0">
              <a:solidFill>
                <a:srgbClr val="002395"/>
              </a:solidFill>
            </a:endParaRPr>
          </a:p>
          <a:p>
            <a:pPr algn="ctr"/>
            <a:r>
              <a:rPr lang="en-US" sz="900" dirty="0">
                <a:solidFill>
                  <a:srgbClr val="002395"/>
                </a:solidFill>
              </a:rPr>
              <a:t>‘The Experience of Female Football Fans in England: Conducting One-to-One Interviews and the Reliability of Memory’ (</a:t>
            </a:r>
            <a:r>
              <a:rPr lang="en-GB" sz="900" b="1" dirty="0">
                <a:solidFill>
                  <a:srgbClr val="E10598"/>
                </a:solidFill>
              </a:rPr>
              <a:t>Case</a:t>
            </a:r>
            <a:r>
              <a:rPr lang="en-US" sz="900" dirty="0">
                <a:solidFill>
                  <a:srgbClr val="002395"/>
                </a:solidFill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6782" y="4007644"/>
            <a:ext cx="2859562" cy="714412"/>
          </a:xfrm>
          <a:prstGeom prst="roundRect">
            <a:avLst/>
          </a:prstGeom>
          <a:noFill/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rgbClr val="002395"/>
                </a:solidFill>
              </a:rPr>
              <a:t>‘What advice do you have for writing up my    research project?’ (</a:t>
            </a:r>
            <a:r>
              <a:rPr lang="en-GB" sz="900" b="1" dirty="0">
                <a:solidFill>
                  <a:srgbClr val="E10598"/>
                </a:solidFill>
              </a:rPr>
              <a:t>Video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  <a:p>
            <a:pPr algn="ctr"/>
            <a:endParaRPr lang="en-GB" sz="900" dirty="0">
              <a:solidFill>
                <a:srgbClr val="002395"/>
              </a:solidFill>
            </a:endParaRPr>
          </a:p>
          <a:p>
            <a:pPr algn="ctr"/>
            <a:r>
              <a:rPr lang="en-GB" sz="900" i="1" dirty="0">
                <a:solidFill>
                  <a:srgbClr val="002395"/>
                </a:solidFill>
              </a:rPr>
              <a:t>The Essential Guide to Postgraduate Study </a:t>
            </a:r>
            <a:r>
              <a:rPr lang="en-GB" sz="900" dirty="0">
                <a:solidFill>
                  <a:srgbClr val="002395"/>
                </a:solidFill>
              </a:rPr>
              <a:t>(</a:t>
            </a:r>
            <a:r>
              <a:rPr lang="en-GB" sz="900" b="1" dirty="0">
                <a:solidFill>
                  <a:srgbClr val="E10598"/>
                </a:solidFill>
              </a:rPr>
              <a:t>Book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  <a:endParaRPr lang="en-GB" sz="900" i="1" dirty="0">
              <a:solidFill>
                <a:srgbClr val="002395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5037" y="3371851"/>
            <a:ext cx="1778794" cy="1128749"/>
          </a:xfrm>
          <a:prstGeom prst="roundRect">
            <a:avLst/>
          </a:prstGeom>
          <a:noFill/>
          <a:ln>
            <a:solidFill>
              <a:srgbClr val="65B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i="1" dirty="0">
                <a:solidFill>
                  <a:srgbClr val="002395"/>
                </a:solidFill>
              </a:rPr>
              <a:t>Writing for publication </a:t>
            </a:r>
            <a:r>
              <a:rPr lang="en-GB" sz="900" dirty="0">
                <a:solidFill>
                  <a:srgbClr val="002395"/>
                </a:solidFill>
              </a:rPr>
              <a:t>(</a:t>
            </a:r>
            <a:r>
              <a:rPr lang="en-GB" sz="900" b="1" dirty="0">
                <a:solidFill>
                  <a:srgbClr val="E10598"/>
                </a:solidFill>
              </a:rPr>
              <a:t>Book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  <a:p>
            <a:pPr algn="ctr"/>
            <a:endParaRPr lang="en-GB" sz="900" dirty="0">
              <a:solidFill>
                <a:srgbClr val="002395"/>
              </a:solidFill>
            </a:endParaRPr>
          </a:p>
          <a:p>
            <a:pPr algn="ctr"/>
            <a:r>
              <a:rPr lang="en-GB" sz="900" dirty="0">
                <a:solidFill>
                  <a:srgbClr val="002395"/>
                </a:solidFill>
              </a:rPr>
              <a:t>‘Publication and Dissemination’ </a:t>
            </a:r>
          </a:p>
          <a:p>
            <a:pPr algn="ctr"/>
            <a:r>
              <a:rPr lang="en-GB" sz="900" dirty="0">
                <a:solidFill>
                  <a:srgbClr val="002395"/>
                </a:solidFill>
              </a:rPr>
              <a:t>(</a:t>
            </a:r>
            <a:r>
              <a:rPr lang="en-GB" sz="900" b="1" dirty="0">
                <a:solidFill>
                  <a:srgbClr val="E10598"/>
                </a:solidFill>
              </a:rPr>
              <a:t>Book Chapter </a:t>
            </a:r>
            <a:r>
              <a:rPr lang="en-GB" sz="900" dirty="0">
                <a:solidFill>
                  <a:srgbClr val="002395"/>
                </a:solidFill>
              </a:rPr>
              <a:t>from </a:t>
            </a:r>
            <a:r>
              <a:rPr lang="en-GB" sz="900" i="1" dirty="0">
                <a:solidFill>
                  <a:srgbClr val="002395"/>
                </a:solidFill>
              </a:rPr>
              <a:t>Participatory Research with Children and Young People</a:t>
            </a:r>
            <a:r>
              <a:rPr lang="en-GB" sz="900" dirty="0">
                <a:solidFill>
                  <a:srgbClr val="00239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7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7" grpId="0" animBg="1"/>
      <p:bldP spid="15" grpId="0" animBg="1"/>
      <p:bldP spid="13" grpId="0" animBg="1"/>
      <p:bldP spid="6" grpId="0" animBg="1"/>
      <p:bldP spid="7" grpId="0" animBg="1"/>
      <p:bldGraphic spid="8" grpId="0">
        <p:bldAsOne/>
      </p:bldGraphic>
      <p:bldP spid="9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0983" y="973425"/>
            <a:ext cx="71337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solidFill>
                  <a:schemeClr val="tx2"/>
                </a:solidFill>
              </a:rPr>
              <a:t>To access the resources listed on the previous slide:</a:t>
            </a:r>
          </a:p>
          <a:p>
            <a:pPr algn="ctr"/>
            <a:br>
              <a:rPr lang="en-GB" sz="4000" b="1" i="1" dirty="0"/>
            </a:br>
            <a:r>
              <a:rPr lang="en-US" sz="3200" dirty="0">
                <a:hlinkClick r:id="rId2"/>
              </a:rPr>
              <a:t>https://methods.sagepub.com/reading-lists/the-research-process/34495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842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4003" y="1309575"/>
            <a:ext cx="708485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solidFill>
                  <a:schemeClr val="tx2"/>
                </a:solidFill>
              </a:rPr>
              <a:t>SAGE Research Methods </a:t>
            </a:r>
            <a:br>
              <a:rPr lang="en-GB" sz="4000" b="1" i="1" dirty="0"/>
            </a:br>
            <a:r>
              <a:rPr lang="en-GB" sz="4000" b="1" i="1" dirty="0">
                <a:solidFill>
                  <a:srgbClr val="65B65A"/>
                </a:solidFill>
              </a:rPr>
              <a:t>in practice:</a:t>
            </a:r>
            <a:br>
              <a:rPr lang="en-GB" b="1" i="1" dirty="0"/>
            </a:br>
            <a:br>
              <a:rPr lang="en-GB" b="1" i="1" dirty="0"/>
            </a:br>
            <a:r>
              <a:rPr lang="en-GB" sz="2400" dirty="0">
                <a:solidFill>
                  <a:schemeClr val="tx2"/>
                </a:solidFill>
              </a:rPr>
              <a:t>helping researchers learn how to </a:t>
            </a:r>
            <a:br>
              <a:rPr lang="en-GB"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conduct a literature review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19" y="3228361"/>
            <a:ext cx="1799998" cy="1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9701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Slides widescreen">
  <a:themeElements>
    <a:clrScheme name="SAGE">
      <a:dk1>
        <a:srgbClr val="000000"/>
      </a:dk1>
      <a:lt1>
        <a:sysClr val="window" lastClr="FFFFFF"/>
      </a:lt1>
      <a:dk2>
        <a:srgbClr val="004D94"/>
      </a:dk2>
      <a:lt2>
        <a:srgbClr val="FFFFFF"/>
      </a:lt2>
      <a:accent1>
        <a:srgbClr val="61AEED"/>
      </a:accent1>
      <a:accent2>
        <a:srgbClr val="0099A8"/>
      </a:accent2>
      <a:accent3>
        <a:srgbClr val="F0536A"/>
      </a:accent3>
      <a:accent4>
        <a:srgbClr val="630361"/>
      </a:accent4>
      <a:accent5>
        <a:srgbClr val="66BA6B"/>
      </a:accent5>
      <a:accent6>
        <a:srgbClr val="FBAE16"/>
      </a:accent6>
      <a:hlink>
        <a:srgbClr val="004D94"/>
      </a:hlink>
      <a:folHlink>
        <a:srgbClr val="004D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C9835E05D474B90C040B2C5EE3213" ma:contentTypeVersion="4" ma:contentTypeDescription="Create a new document." ma:contentTypeScope="" ma:versionID="599de1996bcc705686df5a6d0c69e04a">
  <xsd:schema xmlns:xsd="http://www.w3.org/2001/XMLSchema" xmlns:xs="http://www.w3.org/2001/XMLSchema" xmlns:p="http://schemas.microsoft.com/office/2006/metadata/properties" xmlns:ns2="7b620e60-f960-465e-ad82-c1ff91419ee9" targetNamespace="http://schemas.microsoft.com/office/2006/metadata/properties" ma:root="true" ma:fieldsID="39bff078104912891069f3ed14f1d491" ns2:_="">
    <xsd:import namespace="7b620e60-f960-465e-ad82-c1ff91419ee9"/>
    <xsd:element name="properties">
      <xsd:complexType>
        <xsd:sequence>
          <xsd:element name="documentManagement">
            <xsd:complexType>
              <xsd:all>
                <xsd:element ref="ns2:Category"/>
                <xsd:element ref="ns2:Description0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20e60-f960-465e-ad82-c1ff91419ee9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fault="Corporate" ma:internalName="Category">
      <xsd:simpleType>
        <xsd:restriction base="dms:Choice">
          <xsd:enumeration value="Corporate"/>
          <xsd:enumeration value="CQ Press"/>
          <xsd:enumeration value="Internal"/>
          <xsd:enumeration value="Product - CQ Press"/>
          <xsd:enumeration value="Product - SAGE"/>
          <xsd:enumeration value="PowerPoint"/>
          <xsd:enumeration value="Word"/>
        </xsd:restriction>
      </xsd:simpleType>
    </xsd:element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7b620e60-f960-465e-ad82-c1ff91419ee9">Corporate</Category>
    <Description0 xmlns="7b620e60-f960-465e-ad82-c1ff91419ee9">Slideshow template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249380-EDDE-44E1-BBEE-30471DD8B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20e60-f960-465e-ad82-c1ff91419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A4290C-B176-4A29-A001-DFE2F096EAB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b620e60-f960-465e-ad82-c1ff91419e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B49C32-0E00-460A-B3A4-637C6E993D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Master Slides widescreen.potx</Template>
  <TotalTime>6060</TotalTime>
  <Words>1128</Words>
  <Application>Microsoft Office PowerPoint</Application>
  <PresentationFormat>On-screen Show (16:9)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New Master Slides widescreen</vt:lpstr>
      <vt:lpstr>PowerPoint Presentation</vt:lpstr>
      <vt:lpstr>Session outline</vt:lpstr>
      <vt:lpstr>PowerPoint Presentation</vt:lpstr>
      <vt:lpstr>Content</vt:lpstr>
      <vt:lpstr>PowerPoint Presentation</vt:lpstr>
      <vt:lpstr>SAGE Research Methods and the research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to learn more?</vt:lpstr>
      <vt:lpstr>Please may I invite you to: complete our short survey I would really appreciate your thoughts, to ensure our training is as effective and beneficial as possible to our customers. </vt:lpstr>
      <vt:lpstr>Thanks for listening!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Chloe Turner</dc:creator>
  <cp:keywords/>
  <dc:description/>
  <cp:lastModifiedBy>Chloe Turner</cp:lastModifiedBy>
  <cp:revision>613</cp:revision>
  <dcterms:created xsi:type="dcterms:W3CDTF">2012-11-12T22:03:53Z</dcterms:created>
  <dcterms:modified xsi:type="dcterms:W3CDTF">2019-09-09T16:29:02Z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0x010100F17C9835E05D474B90C040B2C5EE3213</vt:lpwstr>
  </property>
</Properties>
</file>