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drawings/drawing1.xml" ContentType="application/vnd.openxmlformats-officedocument.drawingml.chartshapes+xml"/>
  <Override PartName="/ppt/charts/chart2.xml" ContentType="application/vnd.openxmlformats-officedocument.drawingml.chart+xml"/>
  <Override PartName="/ppt/drawings/drawing2.xml" ContentType="application/vnd.openxmlformats-officedocument.drawingml.chartshapes+xml"/>
  <Override PartName="/ppt/notesSlides/notesSlide7.xml" ContentType="application/vnd.openxmlformats-officedocument.presentationml.notesSlide+xml"/>
  <Override PartName="/ppt/charts/chart3.xml" ContentType="application/vnd.openxmlformats-officedocument.drawingml.chart+xml"/>
  <Override PartName="/ppt/drawings/drawing3.xml" ContentType="application/vnd.openxmlformats-officedocument.drawingml.chartshapes+xml"/>
  <Override PartName="/ppt/charts/chart4.xml" ContentType="application/vnd.openxmlformats-officedocument.drawingml.chart+xml"/>
  <Override PartName="/ppt/drawings/drawing4.xml" ContentType="application/vnd.openxmlformats-officedocument.drawingml.chartshapes+xml"/>
  <Override PartName="/ppt/notesSlides/notesSlide8.xml" ContentType="application/vnd.openxmlformats-officedocument.presentationml.notesSlide+xml"/>
  <Override PartName="/ppt/charts/chart5.xml" ContentType="application/vnd.openxmlformats-officedocument.drawingml.chart+xml"/>
  <Override PartName="/ppt/drawings/drawing5.xml" ContentType="application/vnd.openxmlformats-officedocument.drawingml.chartshapes+xml"/>
  <Override PartName="/ppt/charts/chart6.xml" ContentType="application/vnd.openxmlformats-officedocument.drawingml.chart+xml"/>
  <Override PartName="/ppt/drawings/drawing6.xml" ContentType="application/vnd.openxmlformats-officedocument.drawingml.chartshapes+xml"/>
  <Override PartName="/ppt/notesSlides/notesSlide9.xml" ContentType="application/vnd.openxmlformats-officedocument.presentationml.notesSlide+xml"/>
  <Override PartName="/ppt/charts/chart7.xml" ContentType="application/vnd.openxmlformats-officedocument.drawingml.chart+xml"/>
  <Override PartName="/ppt/drawings/drawing7.xml" ContentType="application/vnd.openxmlformats-officedocument.drawingml.chartshapes+xml"/>
  <Override PartName="/ppt/charts/chart8.xml" ContentType="application/vnd.openxmlformats-officedocument.drawingml.chart+xml"/>
  <Override PartName="/ppt/drawings/drawing8.xml" ContentType="application/vnd.openxmlformats-officedocument.drawingml.chartshapes+xml"/>
  <Override PartName="/ppt/notesSlides/notesSlide10.xml" ContentType="application/vnd.openxmlformats-officedocument.presentationml.notesSlide+xml"/>
  <Override PartName="/ppt/charts/chart9.xml" ContentType="application/vnd.openxmlformats-officedocument.drawingml.chart+xml"/>
  <Override PartName="/ppt/notesSlides/notesSlide11.xml" ContentType="application/vnd.openxmlformats-officedocument.presentationml.notesSlide+xml"/>
  <Override PartName="/ppt/charts/chart10.xml" ContentType="application/vnd.openxmlformats-officedocument.drawingml.chart+xml"/>
  <Override PartName="/ppt/drawings/drawing9.xml" ContentType="application/vnd.openxmlformats-officedocument.drawingml.chartshapes+xml"/>
  <Override PartName="/ppt/charts/chart11.xml" ContentType="application/vnd.openxmlformats-officedocument.drawingml.chart+xml"/>
  <Override PartName="/ppt/drawings/drawing10.xml" ContentType="application/vnd.openxmlformats-officedocument.drawingml.chartshapes+xml"/>
  <Override PartName="/ppt/notesSlides/notesSlide12.xml" ContentType="application/vnd.openxmlformats-officedocument.presentationml.notesSlide+xml"/>
  <Override PartName="/ppt/charts/chart12.xml" ContentType="application/vnd.openxmlformats-officedocument.drawingml.chart+xml"/>
  <Override PartName="/ppt/drawings/drawing11.xml" ContentType="application/vnd.openxmlformats-officedocument.drawingml.chartshapes+xml"/>
  <Override PartName="/ppt/charts/chart13.xml" ContentType="application/vnd.openxmlformats-officedocument.drawingml.chart+xml"/>
  <Override PartName="/ppt/drawings/drawing12.xml" ContentType="application/vnd.openxmlformats-officedocument.drawingml.chartshapes+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3"/>
  </p:notesMasterIdLst>
  <p:sldIdLst>
    <p:sldId id="256" r:id="rId2"/>
    <p:sldId id="271" r:id="rId3"/>
    <p:sldId id="272" r:id="rId4"/>
    <p:sldId id="263" r:id="rId5"/>
    <p:sldId id="261" r:id="rId6"/>
    <p:sldId id="257" r:id="rId7"/>
    <p:sldId id="267" r:id="rId8"/>
    <p:sldId id="259" r:id="rId9"/>
    <p:sldId id="258" r:id="rId10"/>
    <p:sldId id="260" r:id="rId11"/>
    <p:sldId id="275" r:id="rId12"/>
    <p:sldId id="270" r:id="rId13"/>
    <p:sldId id="276" r:id="rId14"/>
    <p:sldId id="303" r:id="rId15"/>
    <p:sldId id="277" r:id="rId16"/>
    <p:sldId id="278" r:id="rId17"/>
    <p:sldId id="279" r:id="rId18"/>
    <p:sldId id="280" r:id="rId19"/>
    <p:sldId id="281" r:id="rId20"/>
    <p:sldId id="283" r:id="rId21"/>
    <p:sldId id="284" r:id="rId22"/>
    <p:sldId id="285" r:id="rId23"/>
    <p:sldId id="286" r:id="rId24"/>
    <p:sldId id="287" r:id="rId25"/>
    <p:sldId id="288" r:id="rId26"/>
    <p:sldId id="289" r:id="rId27"/>
    <p:sldId id="290" r:id="rId28"/>
    <p:sldId id="291" r:id="rId29"/>
    <p:sldId id="292" r:id="rId30"/>
    <p:sldId id="295" r:id="rId31"/>
    <p:sldId id="269" r:id="rId32"/>
  </p:sldIdLst>
  <p:sldSz cx="9144000" cy="6858000" type="screen4x3"/>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3300"/>
    <a:srgbClr val="993300"/>
    <a:srgbClr val="0033CC"/>
    <a:srgbClr val="FF0000"/>
    <a:srgbClr val="FF9933"/>
    <a:srgbClr val="CC9900"/>
    <a:srgbClr val="FFCC00"/>
    <a:srgbClr val="FFFF00"/>
    <a:srgbClr val="FFFF66"/>
    <a:srgbClr val="FFCC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2D5ABB26-0587-4C30-8999-92F81FD0307C}" styleName="Nessuno stile, nessuna griglia">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C083E6E3-FA7D-4D7B-A595-EF9225AFEA82}" styleName="Stile chiaro 1 - Colore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8523" autoAdjust="0"/>
  </p:normalViewPr>
  <p:slideViewPr>
    <p:cSldViewPr snapToGrid="0">
      <p:cViewPr>
        <p:scale>
          <a:sx n="96" d="100"/>
          <a:sy n="96" d="100"/>
        </p:scale>
        <p:origin x="-336" y="-13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_Worksheet1.xlsx"/></Relationships>
</file>

<file path=ppt/charts/_rels/chart10.xml.rels><?xml version="1.0" encoding="UTF-8" standalone="yes"?>
<Relationships xmlns="http://schemas.openxmlformats.org/package/2006/relationships"><Relationship Id="rId2" Type="http://schemas.openxmlformats.org/officeDocument/2006/relationships/chartUserShapes" Target="../drawings/drawing9.xml"/><Relationship Id="rId1" Type="http://schemas.openxmlformats.org/officeDocument/2006/relationships/package" Target="../embeddings/Microsoft_Excel_Worksheet8.xlsx"/></Relationships>
</file>

<file path=ppt/charts/_rels/chart11.xml.rels><?xml version="1.0" encoding="UTF-8" standalone="yes"?>
<Relationships xmlns="http://schemas.openxmlformats.org/package/2006/relationships"><Relationship Id="rId2" Type="http://schemas.openxmlformats.org/officeDocument/2006/relationships/chartUserShapes" Target="../drawings/drawing10.xml"/><Relationship Id="rId1" Type="http://schemas.openxmlformats.org/officeDocument/2006/relationships/package" Target="../embeddings/Microsoft_Excel_Worksheet9.xlsx"/></Relationships>
</file>

<file path=ppt/charts/_rels/chart12.xml.rels><?xml version="1.0" encoding="UTF-8" standalone="yes"?>
<Relationships xmlns="http://schemas.openxmlformats.org/package/2006/relationships"><Relationship Id="rId2" Type="http://schemas.openxmlformats.org/officeDocument/2006/relationships/chartUserShapes" Target="../drawings/drawing11.xml"/><Relationship Id="rId1" Type="http://schemas.openxmlformats.org/officeDocument/2006/relationships/package" Target="../embeddings/Microsoft_Excel_Worksheet10.xlsx"/></Relationships>
</file>

<file path=ppt/charts/_rels/chart13.xml.rels><?xml version="1.0" encoding="UTF-8" standalone="yes"?>
<Relationships xmlns="http://schemas.openxmlformats.org/package/2006/relationships"><Relationship Id="rId2" Type="http://schemas.openxmlformats.org/officeDocument/2006/relationships/chartUserShapes" Target="../drawings/drawing12.xml"/><Relationship Id="rId1" Type="http://schemas.openxmlformats.org/officeDocument/2006/relationships/package" Target="../embeddings/Microsoft_Excel_Worksheet11.xlsx"/></Relationships>
</file>

<file path=ppt/charts/_rels/chart2.xml.rels><?xml version="1.0" encoding="UTF-8" standalone="yes"?>
<Relationships xmlns="http://schemas.openxmlformats.org/package/2006/relationships"><Relationship Id="rId2" Type="http://schemas.openxmlformats.org/officeDocument/2006/relationships/chartUserShapes" Target="../drawings/drawing2.xml"/><Relationship Id="rId1" Type="http://schemas.openxmlformats.org/officeDocument/2006/relationships/oleObject" Target="file:///C:\Users\mizrachi\Desktop\Follow-up%20ideas\ARFIS\Analysis%20ARFIS%201\Amagamated.xlsx" TargetMode="External"/></Relationships>
</file>

<file path=ppt/charts/_rels/chart3.xml.rels><?xml version="1.0" encoding="UTF-8" standalone="yes"?>
<Relationships xmlns="http://schemas.openxmlformats.org/package/2006/relationships"><Relationship Id="rId2" Type="http://schemas.openxmlformats.org/officeDocument/2006/relationships/chartUserShapes" Target="../drawings/drawing3.xml"/><Relationship Id="rId1"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2" Type="http://schemas.openxmlformats.org/officeDocument/2006/relationships/chartUserShapes" Target="../drawings/drawing4.xml"/><Relationship Id="rId1" Type="http://schemas.openxmlformats.org/officeDocument/2006/relationships/package" Target="../embeddings/Microsoft_Excel_Worksheet3.xlsx"/></Relationships>
</file>

<file path=ppt/charts/_rels/chart5.xml.rels><?xml version="1.0" encoding="UTF-8" standalone="yes"?>
<Relationships xmlns="http://schemas.openxmlformats.org/package/2006/relationships"><Relationship Id="rId2" Type="http://schemas.openxmlformats.org/officeDocument/2006/relationships/chartUserShapes" Target="../drawings/drawing5.xml"/><Relationship Id="rId1" Type="http://schemas.openxmlformats.org/officeDocument/2006/relationships/package" Target="../embeddings/Microsoft_Excel_Worksheet4.xlsx"/></Relationships>
</file>

<file path=ppt/charts/_rels/chart6.xml.rels><?xml version="1.0" encoding="UTF-8" standalone="yes"?>
<Relationships xmlns="http://schemas.openxmlformats.org/package/2006/relationships"><Relationship Id="rId2" Type="http://schemas.openxmlformats.org/officeDocument/2006/relationships/chartUserShapes" Target="../drawings/drawing6.xml"/><Relationship Id="rId1" Type="http://schemas.openxmlformats.org/officeDocument/2006/relationships/package" Target="../embeddings/Microsoft_Excel_Worksheet5.xlsx"/></Relationships>
</file>

<file path=ppt/charts/_rels/chart7.xml.rels><?xml version="1.0" encoding="UTF-8" standalone="yes"?>
<Relationships xmlns="http://schemas.openxmlformats.org/package/2006/relationships"><Relationship Id="rId2" Type="http://schemas.openxmlformats.org/officeDocument/2006/relationships/chartUserShapes" Target="../drawings/drawing7.xml"/><Relationship Id="rId1" Type="http://schemas.openxmlformats.org/officeDocument/2006/relationships/oleObject" Target="file:///C:\Users\mizrachi\Desktop\Follow-up%20ideas\ARFIS\Analysis%20ARFIS%201\Amagamated.xlsx" TargetMode="External"/></Relationships>
</file>

<file path=ppt/charts/_rels/chart8.xml.rels><?xml version="1.0" encoding="UTF-8" standalone="yes"?>
<Relationships xmlns="http://schemas.openxmlformats.org/package/2006/relationships"><Relationship Id="rId2" Type="http://schemas.openxmlformats.org/officeDocument/2006/relationships/chartUserShapes" Target="../drawings/drawing8.xml"/><Relationship Id="rId1" Type="http://schemas.openxmlformats.org/officeDocument/2006/relationships/package" Target="../embeddings/Microsoft_Excel_Worksheet6.xlsx"/></Relationships>
</file>

<file path=ppt/charts/_rels/chart9.xml.rels><?xml version="1.0" encoding="UTF-8" standalone="yes"?>
<Relationships xmlns="http://schemas.openxmlformats.org/package/2006/relationships"><Relationship Id="rId1" Type="http://schemas.openxmlformats.org/officeDocument/2006/relationships/package" Target="../embeddings/Microsoft_Excel_Worksheet7.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radarChart>
        <c:radarStyle val="marker"/>
        <c:varyColors val="0"/>
        <c:ser>
          <c:idx val="0"/>
          <c:order val="0"/>
          <c:tx>
            <c:strRef>
              <c:f>Sheet4!$C$90</c:f>
              <c:strCache>
                <c:ptCount val="1"/>
                <c:pt idx="0">
                  <c:v>Agree+Strongly</c:v>
                </c:pt>
              </c:strCache>
            </c:strRef>
          </c:tx>
          <c:spPr>
            <a:ln w="28575" cap="rnd">
              <a:solidFill>
                <a:schemeClr val="accent1"/>
              </a:solidFill>
              <a:round/>
            </a:ln>
            <a:effectLst/>
          </c:spPr>
          <c:marker>
            <c:symbol val="none"/>
          </c:marker>
          <c:cat>
            <c:strRef>
              <c:f>Sheet4!$B$91:$B$109</c:f>
              <c:strCache>
                <c:ptCount val="19"/>
                <c:pt idx="0">
                  <c:v>Bulgaria</c:v>
                </c:pt>
                <c:pt idx="1">
                  <c:v>China</c:v>
                </c:pt>
                <c:pt idx="2">
                  <c:v>Croatia</c:v>
                </c:pt>
                <c:pt idx="3">
                  <c:v>Finland</c:v>
                </c:pt>
                <c:pt idx="4">
                  <c:v>France</c:v>
                </c:pt>
                <c:pt idx="5">
                  <c:v>Israel</c:v>
                </c:pt>
                <c:pt idx="6">
                  <c:v>Italia</c:v>
                </c:pt>
                <c:pt idx="7">
                  <c:v>Latvia</c:v>
                </c:pt>
                <c:pt idx="8">
                  <c:v>Lebanon</c:v>
                </c:pt>
                <c:pt idx="9">
                  <c:v>Moldova</c:v>
                </c:pt>
                <c:pt idx="10">
                  <c:v>Norway</c:v>
                </c:pt>
                <c:pt idx="11">
                  <c:v>Peru</c:v>
                </c:pt>
                <c:pt idx="12">
                  <c:v>Portugal</c:v>
                </c:pt>
                <c:pt idx="13">
                  <c:v>Romania</c:v>
                </c:pt>
                <c:pt idx="14">
                  <c:v>Slovenia</c:v>
                </c:pt>
                <c:pt idx="15">
                  <c:v>Switzerland</c:v>
                </c:pt>
                <c:pt idx="16">
                  <c:v>Turkey</c:v>
                </c:pt>
                <c:pt idx="17">
                  <c:v>UK</c:v>
                </c:pt>
                <c:pt idx="18">
                  <c:v>US</c:v>
                </c:pt>
              </c:strCache>
            </c:strRef>
          </c:cat>
          <c:val>
            <c:numRef>
              <c:f>Sheet4!$C$91:$C$109</c:f>
              <c:numCache>
                <c:formatCode>General</c:formatCode>
                <c:ptCount val="19"/>
                <c:pt idx="0">
                  <c:v>66</c:v>
                </c:pt>
                <c:pt idx="1">
                  <c:v>63.4</c:v>
                </c:pt>
                <c:pt idx="2">
                  <c:v>85.3</c:v>
                </c:pt>
                <c:pt idx="3">
                  <c:v>68.599999999999994</c:v>
                </c:pt>
                <c:pt idx="4">
                  <c:v>72.8</c:v>
                </c:pt>
                <c:pt idx="5">
                  <c:v>68.7</c:v>
                </c:pt>
                <c:pt idx="6">
                  <c:v>79.099999999999994</c:v>
                </c:pt>
                <c:pt idx="7">
                  <c:v>68.8</c:v>
                </c:pt>
                <c:pt idx="8">
                  <c:v>79.2</c:v>
                </c:pt>
                <c:pt idx="9">
                  <c:v>76.5</c:v>
                </c:pt>
                <c:pt idx="10">
                  <c:v>76.400000000000006</c:v>
                </c:pt>
                <c:pt idx="11">
                  <c:v>67.7</c:v>
                </c:pt>
                <c:pt idx="12">
                  <c:v>75.5</c:v>
                </c:pt>
                <c:pt idx="13">
                  <c:v>74.400000000000006</c:v>
                </c:pt>
                <c:pt idx="14">
                  <c:v>75</c:v>
                </c:pt>
                <c:pt idx="15">
                  <c:v>80.8</c:v>
                </c:pt>
                <c:pt idx="16">
                  <c:v>72.599999999999994</c:v>
                </c:pt>
                <c:pt idx="17">
                  <c:v>61.3</c:v>
                </c:pt>
                <c:pt idx="18">
                  <c:v>81.400000000000006</c:v>
                </c:pt>
              </c:numCache>
            </c:numRef>
          </c:val>
        </c:ser>
        <c:ser>
          <c:idx val="1"/>
          <c:order val="1"/>
          <c:tx>
            <c:strRef>
              <c:f>Sheet4!$D$90</c:f>
              <c:strCache>
                <c:ptCount val="1"/>
                <c:pt idx="0">
                  <c:v>Disagree+Strongly</c:v>
                </c:pt>
              </c:strCache>
            </c:strRef>
          </c:tx>
          <c:spPr>
            <a:ln w="28575" cap="rnd">
              <a:solidFill>
                <a:schemeClr val="accent2"/>
              </a:solidFill>
              <a:round/>
            </a:ln>
            <a:effectLst/>
          </c:spPr>
          <c:marker>
            <c:symbol val="none"/>
          </c:marker>
          <c:cat>
            <c:strRef>
              <c:f>Sheet4!$B$91:$B$109</c:f>
              <c:strCache>
                <c:ptCount val="19"/>
                <c:pt idx="0">
                  <c:v>Bulgaria</c:v>
                </c:pt>
                <c:pt idx="1">
                  <c:v>China</c:v>
                </c:pt>
                <c:pt idx="2">
                  <c:v>Croatia</c:v>
                </c:pt>
                <c:pt idx="3">
                  <c:v>Finland</c:v>
                </c:pt>
                <c:pt idx="4">
                  <c:v>France</c:v>
                </c:pt>
                <c:pt idx="5">
                  <c:v>Israel</c:v>
                </c:pt>
                <c:pt idx="6">
                  <c:v>Italia</c:v>
                </c:pt>
                <c:pt idx="7">
                  <c:v>Latvia</c:v>
                </c:pt>
                <c:pt idx="8">
                  <c:v>Lebanon</c:v>
                </c:pt>
                <c:pt idx="9">
                  <c:v>Moldova</c:v>
                </c:pt>
                <c:pt idx="10">
                  <c:v>Norway</c:v>
                </c:pt>
                <c:pt idx="11">
                  <c:v>Peru</c:v>
                </c:pt>
                <c:pt idx="12">
                  <c:v>Portugal</c:v>
                </c:pt>
                <c:pt idx="13">
                  <c:v>Romania</c:v>
                </c:pt>
                <c:pt idx="14">
                  <c:v>Slovenia</c:v>
                </c:pt>
                <c:pt idx="15">
                  <c:v>Switzerland</c:v>
                </c:pt>
                <c:pt idx="16">
                  <c:v>Turkey</c:v>
                </c:pt>
                <c:pt idx="17">
                  <c:v>UK</c:v>
                </c:pt>
                <c:pt idx="18">
                  <c:v>US</c:v>
                </c:pt>
              </c:strCache>
            </c:strRef>
          </c:cat>
          <c:val>
            <c:numRef>
              <c:f>Sheet4!$D$91:$D$109</c:f>
              <c:numCache>
                <c:formatCode>General</c:formatCode>
                <c:ptCount val="19"/>
                <c:pt idx="0">
                  <c:v>14.3</c:v>
                </c:pt>
                <c:pt idx="1">
                  <c:v>8.1</c:v>
                </c:pt>
                <c:pt idx="2">
                  <c:v>8.2000000000000011</c:v>
                </c:pt>
                <c:pt idx="3">
                  <c:v>10.7</c:v>
                </c:pt>
                <c:pt idx="4">
                  <c:v>15.7</c:v>
                </c:pt>
                <c:pt idx="5">
                  <c:v>9</c:v>
                </c:pt>
                <c:pt idx="6">
                  <c:v>7.1</c:v>
                </c:pt>
                <c:pt idx="7">
                  <c:v>13.6</c:v>
                </c:pt>
                <c:pt idx="8">
                  <c:v>8</c:v>
                </c:pt>
                <c:pt idx="9">
                  <c:v>4.2</c:v>
                </c:pt>
                <c:pt idx="10">
                  <c:v>7.6</c:v>
                </c:pt>
                <c:pt idx="11">
                  <c:v>13.7</c:v>
                </c:pt>
                <c:pt idx="12">
                  <c:v>9.2000000000000011</c:v>
                </c:pt>
                <c:pt idx="13">
                  <c:v>13</c:v>
                </c:pt>
                <c:pt idx="14">
                  <c:v>12.2</c:v>
                </c:pt>
                <c:pt idx="15">
                  <c:v>10.9</c:v>
                </c:pt>
                <c:pt idx="16">
                  <c:v>15.1</c:v>
                </c:pt>
                <c:pt idx="17">
                  <c:v>13.6</c:v>
                </c:pt>
                <c:pt idx="18">
                  <c:v>11.7</c:v>
                </c:pt>
              </c:numCache>
            </c:numRef>
          </c:val>
        </c:ser>
        <c:dLbls>
          <c:showLegendKey val="0"/>
          <c:showVal val="0"/>
          <c:showCatName val="0"/>
          <c:showSerName val="0"/>
          <c:showPercent val="0"/>
          <c:showBubbleSize val="0"/>
        </c:dLbls>
        <c:axId val="100930688"/>
        <c:axId val="100932224"/>
      </c:radarChart>
      <c:catAx>
        <c:axId val="100930688"/>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500" b="1" i="0" u="none" strike="noStrike" kern="1200" baseline="0">
                <a:solidFill>
                  <a:sysClr val="windowText" lastClr="000000"/>
                </a:solidFill>
                <a:latin typeface="+mn-lt"/>
                <a:ea typeface="+mn-ea"/>
                <a:cs typeface="Times New Roman" panose="02020603050405020304" pitchFamily="18" charset="0"/>
              </a:defRPr>
            </a:pPr>
            <a:endParaRPr lang="it-IT"/>
          </a:p>
        </c:txPr>
        <c:crossAx val="100932224"/>
        <c:crosses val="autoZero"/>
        <c:auto val="1"/>
        <c:lblAlgn val="ctr"/>
        <c:lblOffset val="100"/>
        <c:noMultiLvlLbl val="0"/>
      </c:catAx>
      <c:valAx>
        <c:axId val="10093222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00" b="1"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it-IT"/>
          </a:p>
        </c:txPr>
        <c:crossAx val="100930688"/>
        <c:crosses val="autoZero"/>
        <c:crossBetween val="between"/>
      </c:valAx>
      <c:spPr>
        <a:noFill/>
        <a:ln>
          <a:noFill/>
        </a:ln>
        <a:effectLst/>
      </c:spPr>
    </c:plotArea>
    <c:legend>
      <c:legendPos val="t"/>
      <c:layout>
        <c:manualLayout>
          <c:xMode val="edge"/>
          <c:yMode val="edge"/>
          <c:x val="5.0000011077487319E-2"/>
          <c:y val="0.15483872465993925"/>
          <c:w val="0.8999999778450265"/>
          <c:h val="6.2266416272135416E-2"/>
        </c:manualLayout>
      </c:layout>
      <c:overlay val="0"/>
      <c:spPr>
        <a:noFill/>
        <a:ln>
          <a:noFill/>
        </a:ln>
        <a:effectLst/>
      </c:spPr>
      <c:txPr>
        <a:bodyPr rot="0" spcFirstLastPara="1" vertOverflow="ellipsis" vert="horz" wrap="square" anchor="ctr" anchorCtr="1"/>
        <a:lstStyle/>
        <a:p>
          <a:pPr rtl="0">
            <a:defRPr sz="1600" b="1" i="0" u="none" strike="noStrike" kern="1200" baseline="0">
              <a:solidFill>
                <a:schemeClr val="tx1"/>
              </a:solidFill>
              <a:latin typeface="+mn-lt"/>
              <a:ea typeface="+mn-ea"/>
              <a:cs typeface="Times New Roman" panose="02020603050405020304" pitchFamily="18" charset="0"/>
            </a:defRPr>
          </a:pPr>
          <a:endParaRPr lang="it-IT"/>
        </a:p>
      </c:txPr>
    </c:legend>
    <c:plotVisOnly val="1"/>
    <c:dispBlanksAs val="gap"/>
    <c:showDLblsOverMax val="0"/>
  </c:chart>
  <c:spPr>
    <a:noFill/>
    <a:ln>
      <a:noFill/>
    </a:ln>
    <a:effectLst/>
  </c:spPr>
  <c:txPr>
    <a:bodyPr/>
    <a:lstStyle/>
    <a:p>
      <a:pPr>
        <a:defRPr sz="900" b="1">
          <a:solidFill>
            <a:sysClr val="windowText" lastClr="000000"/>
          </a:solidFill>
          <a:latin typeface="Times New Roman" panose="02020603050405020304" pitchFamily="18" charset="0"/>
          <a:cs typeface="Times New Roman" panose="02020603050405020304" pitchFamily="18" charset="0"/>
        </a:defRPr>
      </a:pPr>
      <a:endParaRPr lang="it-IT"/>
    </a:p>
  </c:txPr>
  <c:externalData r:id="rId1">
    <c:autoUpdate val="0"/>
  </c:externalData>
  <c:userShapes r:id="rId2"/>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radarChart>
        <c:radarStyle val="marker"/>
        <c:varyColors val="0"/>
        <c:ser>
          <c:idx val="0"/>
          <c:order val="0"/>
          <c:tx>
            <c:strRef>
              <c:f>Sheet4!$M$112</c:f>
              <c:strCache>
                <c:ptCount val="1"/>
                <c:pt idx="0">
                  <c:v>Agree+Strongly</c:v>
                </c:pt>
              </c:strCache>
            </c:strRef>
          </c:tx>
          <c:spPr>
            <a:ln w="28575" cap="rnd">
              <a:solidFill>
                <a:schemeClr val="accent1"/>
              </a:solidFill>
              <a:round/>
            </a:ln>
            <a:effectLst/>
          </c:spPr>
          <c:marker>
            <c:symbol val="none"/>
          </c:marker>
          <c:cat>
            <c:strRef>
              <c:f>Sheet4!$L$113:$L$131</c:f>
              <c:strCache>
                <c:ptCount val="19"/>
                <c:pt idx="0">
                  <c:v>Bulgaria</c:v>
                </c:pt>
                <c:pt idx="1">
                  <c:v>China</c:v>
                </c:pt>
                <c:pt idx="2">
                  <c:v>Croatia</c:v>
                </c:pt>
                <c:pt idx="3">
                  <c:v>Finland</c:v>
                </c:pt>
                <c:pt idx="4">
                  <c:v>France</c:v>
                </c:pt>
                <c:pt idx="5">
                  <c:v>Israel</c:v>
                </c:pt>
                <c:pt idx="6">
                  <c:v>Italia</c:v>
                </c:pt>
                <c:pt idx="7">
                  <c:v>Latvia</c:v>
                </c:pt>
                <c:pt idx="8">
                  <c:v>Lebanon</c:v>
                </c:pt>
                <c:pt idx="9">
                  <c:v>Moldova</c:v>
                </c:pt>
                <c:pt idx="10">
                  <c:v>Norway</c:v>
                </c:pt>
                <c:pt idx="11">
                  <c:v>Peru</c:v>
                </c:pt>
                <c:pt idx="12">
                  <c:v>Portugal</c:v>
                </c:pt>
                <c:pt idx="13">
                  <c:v>Romania</c:v>
                </c:pt>
                <c:pt idx="14">
                  <c:v>Slovenia</c:v>
                </c:pt>
                <c:pt idx="15">
                  <c:v>Switzerland</c:v>
                </c:pt>
                <c:pt idx="16">
                  <c:v>Turkey</c:v>
                </c:pt>
                <c:pt idx="17">
                  <c:v>UK</c:v>
                </c:pt>
                <c:pt idx="18">
                  <c:v>US</c:v>
                </c:pt>
              </c:strCache>
            </c:strRef>
          </c:cat>
          <c:val>
            <c:numRef>
              <c:f>Sheet4!$M$113:$M$131</c:f>
              <c:numCache>
                <c:formatCode>General</c:formatCode>
                <c:ptCount val="19"/>
                <c:pt idx="0">
                  <c:v>44.9</c:v>
                </c:pt>
                <c:pt idx="1">
                  <c:v>37.6</c:v>
                </c:pt>
                <c:pt idx="2">
                  <c:v>21.6</c:v>
                </c:pt>
                <c:pt idx="3">
                  <c:v>25.2</c:v>
                </c:pt>
                <c:pt idx="4">
                  <c:v>20.100000000000001</c:v>
                </c:pt>
                <c:pt idx="5">
                  <c:v>22.4</c:v>
                </c:pt>
                <c:pt idx="6">
                  <c:v>11.7</c:v>
                </c:pt>
                <c:pt idx="7">
                  <c:v>21.2</c:v>
                </c:pt>
                <c:pt idx="8">
                  <c:v>26.4</c:v>
                </c:pt>
                <c:pt idx="9">
                  <c:v>20.7</c:v>
                </c:pt>
                <c:pt idx="10">
                  <c:v>19.399999999999999</c:v>
                </c:pt>
                <c:pt idx="11">
                  <c:v>33.800000000000004</c:v>
                </c:pt>
                <c:pt idx="12">
                  <c:v>16.899999999999999</c:v>
                </c:pt>
                <c:pt idx="13">
                  <c:v>16.899999999999999</c:v>
                </c:pt>
                <c:pt idx="14">
                  <c:v>19.5</c:v>
                </c:pt>
                <c:pt idx="15">
                  <c:v>32.700000000000003</c:v>
                </c:pt>
                <c:pt idx="16">
                  <c:v>37.800000000000004</c:v>
                </c:pt>
                <c:pt idx="17">
                  <c:v>29.6</c:v>
                </c:pt>
                <c:pt idx="18">
                  <c:v>35</c:v>
                </c:pt>
              </c:numCache>
            </c:numRef>
          </c:val>
        </c:ser>
        <c:ser>
          <c:idx val="1"/>
          <c:order val="1"/>
          <c:tx>
            <c:strRef>
              <c:f>Sheet4!$N$112</c:f>
              <c:strCache>
                <c:ptCount val="1"/>
                <c:pt idx="0">
                  <c:v>Disagree+Strongly</c:v>
                </c:pt>
              </c:strCache>
            </c:strRef>
          </c:tx>
          <c:spPr>
            <a:ln w="28575" cap="rnd">
              <a:solidFill>
                <a:schemeClr val="accent2"/>
              </a:solidFill>
              <a:round/>
            </a:ln>
            <a:effectLst/>
          </c:spPr>
          <c:marker>
            <c:symbol val="none"/>
          </c:marker>
          <c:cat>
            <c:strRef>
              <c:f>Sheet4!$L$113:$L$131</c:f>
              <c:strCache>
                <c:ptCount val="19"/>
                <c:pt idx="0">
                  <c:v>Bulgaria</c:v>
                </c:pt>
                <c:pt idx="1">
                  <c:v>China</c:v>
                </c:pt>
                <c:pt idx="2">
                  <c:v>Croatia</c:v>
                </c:pt>
                <c:pt idx="3">
                  <c:v>Finland</c:v>
                </c:pt>
                <c:pt idx="4">
                  <c:v>France</c:v>
                </c:pt>
                <c:pt idx="5">
                  <c:v>Israel</c:v>
                </c:pt>
                <c:pt idx="6">
                  <c:v>Italia</c:v>
                </c:pt>
                <c:pt idx="7">
                  <c:v>Latvia</c:v>
                </c:pt>
                <c:pt idx="8">
                  <c:v>Lebanon</c:v>
                </c:pt>
                <c:pt idx="9">
                  <c:v>Moldova</c:v>
                </c:pt>
                <c:pt idx="10">
                  <c:v>Norway</c:v>
                </c:pt>
                <c:pt idx="11">
                  <c:v>Peru</c:v>
                </c:pt>
                <c:pt idx="12">
                  <c:v>Portugal</c:v>
                </c:pt>
                <c:pt idx="13">
                  <c:v>Romania</c:v>
                </c:pt>
                <c:pt idx="14">
                  <c:v>Slovenia</c:v>
                </c:pt>
                <c:pt idx="15">
                  <c:v>Switzerland</c:v>
                </c:pt>
                <c:pt idx="16">
                  <c:v>Turkey</c:v>
                </c:pt>
                <c:pt idx="17">
                  <c:v>UK</c:v>
                </c:pt>
                <c:pt idx="18">
                  <c:v>US</c:v>
                </c:pt>
              </c:strCache>
            </c:strRef>
          </c:cat>
          <c:val>
            <c:numRef>
              <c:f>Sheet4!$N$113:$N$131</c:f>
              <c:numCache>
                <c:formatCode>General</c:formatCode>
                <c:ptCount val="19"/>
                <c:pt idx="0">
                  <c:v>37.4</c:v>
                </c:pt>
                <c:pt idx="1">
                  <c:v>32.800000000000004</c:v>
                </c:pt>
                <c:pt idx="2">
                  <c:v>71.8</c:v>
                </c:pt>
                <c:pt idx="3">
                  <c:v>65.2</c:v>
                </c:pt>
                <c:pt idx="4">
                  <c:v>70.400000000000006</c:v>
                </c:pt>
                <c:pt idx="5">
                  <c:v>64.2</c:v>
                </c:pt>
                <c:pt idx="6">
                  <c:v>76</c:v>
                </c:pt>
                <c:pt idx="7">
                  <c:v>66.8</c:v>
                </c:pt>
                <c:pt idx="8">
                  <c:v>64.8</c:v>
                </c:pt>
                <c:pt idx="9">
                  <c:v>57.5</c:v>
                </c:pt>
                <c:pt idx="10">
                  <c:v>66.099999999999994</c:v>
                </c:pt>
                <c:pt idx="11">
                  <c:v>50.5</c:v>
                </c:pt>
                <c:pt idx="12">
                  <c:v>69.3</c:v>
                </c:pt>
                <c:pt idx="13">
                  <c:v>71.7</c:v>
                </c:pt>
                <c:pt idx="14">
                  <c:v>66.8</c:v>
                </c:pt>
                <c:pt idx="15">
                  <c:v>55.1</c:v>
                </c:pt>
                <c:pt idx="16">
                  <c:v>47.2</c:v>
                </c:pt>
                <c:pt idx="17">
                  <c:v>50</c:v>
                </c:pt>
                <c:pt idx="18">
                  <c:v>59.6</c:v>
                </c:pt>
              </c:numCache>
            </c:numRef>
          </c:val>
        </c:ser>
        <c:dLbls>
          <c:showLegendKey val="0"/>
          <c:showVal val="0"/>
          <c:showCatName val="0"/>
          <c:showSerName val="0"/>
          <c:showPercent val="0"/>
          <c:showBubbleSize val="0"/>
        </c:dLbls>
        <c:axId val="169980672"/>
        <c:axId val="169982208"/>
      </c:radarChart>
      <c:catAx>
        <c:axId val="169980672"/>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500" b="1" i="0" u="none" strike="noStrike" kern="1200" baseline="0">
                <a:solidFill>
                  <a:sysClr val="windowText" lastClr="000000"/>
                </a:solidFill>
                <a:latin typeface="+mn-lt"/>
                <a:ea typeface="+mn-ea"/>
                <a:cs typeface="Times New Roman" panose="02020603050405020304" pitchFamily="18" charset="0"/>
              </a:defRPr>
            </a:pPr>
            <a:endParaRPr lang="it-IT"/>
          </a:p>
        </c:txPr>
        <c:crossAx val="169982208"/>
        <c:crosses val="autoZero"/>
        <c:auto val="1"/>
        <c:lblAlgn val="ctr"/>
        <c:lblOffset val="100"/>
        <c:noMultiLvlLbl val="0"/>
      </c:catAx>
      <c:valAx>
        <c:axId val="16998220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50" b="1"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it-IT"/>
          </a:p>
        </c:txPr>
        <c:crossAx val="169980672"/>
        <c:crosses val="autoZero"/>
        <c:crossBetween val="between"/>
      </c:valAx>
      <c:spPr>
        <a:noFill/>
        <a:ln>
          <a:noFill/>
        </a:ln>
        <a:effectLst/>
      </c:spPr>
    </c:plotArea>
    <c:legend>
      <c:legendPos val="t"/>
      <c:layout>
        <c:manualLayout>
          <c:xMode val="edge"/>
          <c:yMode val="edge"/>
          <c:x val="5.2831563466815792E-2"/>
          <c:y val="0.1012986805811065"/>
          <c:w val="0.89999986622324213"/>
          <c:h val="6.5804261007411713E-2"/>
        </c:manualLayout>
      </c:layout>
      <c:overlay val="0"/>
      <c:spPr>
        <a:noFill/>
        <a:ln>
          <a:noFill/>
        </a:ln>
        <a:effectLst/>
      </c:spPr>
      <c:txPr>
        <a:bodyPr rot="0" spcFirstLastPara="1" vertOverflow="ellipsis" vert="horz" wrap="square" anchor="ctr" anchorCtr="1"/>
        <a:lstStyle/>
        <a:p>
          <a:pPr rtl="0">
            <a:defRPr sz="1600" b="1" i="0" u="none" strike="noStrike" kern="1200" baseline="0">
              <a:solidFill>
                <a:sysClr val="windowText" lastClr="000000"/>
              </a:solidFill>
              <a:latin typeface="+mn-lt"/>
              <a:ea typeface="+mn-ea"/>
              <a:cs typeface="Times New Roman" panose="02020603050405020304" pitchFamily="18" charset="0"/>
            </a:defRPr>
          </a:pPr>
          <a:endParaRPr lang="it-IT"/>
        </a:p>
      </c:txPr>
    </c:legend>
    <c:plotVisOnly val="1"/>
    <c:dispBlanksAs val="gap"/>
    <c:showDLblsOverMax val="0"/>
  </c:chart>
  <c:spPr>
    <a:noFill/>
    <a:ln>
      <a:noFill/>
    </a:ln>
    <a:effectLst/>
  </c:spPr>
  <c:txPr>
    <a:bodyPr/>
    <a:lstStyle/>
    <a:p>
      <a:pPr>
        <a:defRPr sz="900" b="1">
          <a:solidFill>
            <a:sysClr val="windowText" lastClr="000000"/>
          </a:solidFill>
          <a:latin typeface="Times New Roman" panose="02020603050405020304" pitchFamily="18" charset="0"/>
          <a:cs typeface="Times New Roman" panose="02020603050405020304" pitchFamily="18" charset="0"/>
        </a:defRPr>
      </a:pPr>
      <a:endParaRPr lang="it-IT"/>
    </a:p>
  </c:txPr>
  <c:externalData r:id="rId1">
    <c:autoUpdate val="0"/>
  </c:externalData>
  <c:userShapes r:id="rId2"/>
</c:chartSpace>
</file>

<file path=ppt/charts/chart11.xml><?xml version="1.0" encoding="utf-8"?>
<c:chartSpace xmlns:c="http://schemas.openxmlformats.org/drawingml/2006/chart" xmlns:a="http://schemas.openxmlformats.org/drawingml/2006/main" xmlns:r="http://schemas.openxmlformats.org/officeDocument/2006/relationships">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radarChart>
        <c:radarStyle val="marker"/>
        <c:varyColors val="0"/>
        <c:ser>
          <c:idx val="0"/>
          <c:order val="0"/>
          <c:tx>
            <c:strRef>
              <c:f>Sheet4!$M$46</c:f>
              <c:strCache>
                <c:ptCount val="1"/>
                <c:pt idx="0">
                  <c:v>Agree+Strongly</c:v>
                </c:pt>
              </c:strCache>
            </c:strRef>
          </c:tx>
          <c:spPr>
            <a:ln w="28575" cap="rnd">
              <a:solidFill>
                <a:schemeClr val="accent1"/>
              </a:solidFill>
              <a:round/>
            </a:ln>
            <a:effectLst/>
          </c:spPr>
          <c:marker>
            <c:symbol val="none"/>
          </c:marker>
          <c:cat>
            <c:strRef>
              <c:f>Sheet4!$L$47:$L$65</c:f>
              <c:strCache>
                <c:ptCount val="19"/>
                <c:pt idx="0">
                  <c:v>Bulgaria</c:v>
                </c:pt>
                <c:pt idx="1">
                  <c:v>China</c:v>
                </c:pt>
                <c:pt idx="2">
                  <c:v>Croatia</c:v>
                </c:pt>
                <c:pt idx="3">
                  <c:v>Finland</c:v>
                </c:pt>
                <c:pt idx="4">
                  <c:v>France</c:v>
                </c:pt>
                <c:pt idx="5">
                  <c:v>Israel</c:v>
                </c:pt>
                <c:pt idx="6">
                  <c:v>Italia</c:v>
                </c:pt>
                <c:pt idx="7">
                  <c:v>Latvia</c:v>
                </c:pt>
                <c:pt idx="8">
                  <c:v>Lebanon</c:v>
                </c:pt>
                <c:pt idx="9">
                  <c:v>Moldova</c:v>
                </c:pt>
                <c:pt idx="10">
                  <c:v>Norway</c:v>
                </c:pt>
                <c:pt idx="11">
                  <c:v>Peru</c:v>
                </c:pt>
                <c:pt idx="12">
                  <c:v>Portugal</c:v>
                </c:pt>
                <c:pt idx="13">
                  <c:v>Romania</c:v>
                </c:pt>
                <c:pt idx="14">
                  <c:v>Slovenia</c:v>
                </c:pt>
                <c:pt idx="15">
                  <c:v>Switzerland</c:v>
                </c:pt>
                <c:pt idx="16">
                  <c:v>Turkey</c:v>
                </c:pt>
                <c:pt idx="17">
                  <c:v>UK</c:v>
                </c:pt>
                <c:pt idx="18">
                  <c:v>US</c:v>
                </c:pt>
              </c:strCache>
            </c:strRef>
          </c:cat>
          <c:val>
            <c:numRef>
              <c:f>Sheet4!$M$47:$M$65</c:f>
              <c:numCache>
                <c:formatCode>General</c:formatCode>
                <c:ptCount val="19"/>
                <c:pt idx="0">
                  <c:v>28.1</c:v>
                </c:pt>
                <c:pt idx="1">
                  <c:v>29.2</c:v>
                </c:pt>
                <c:pt idx="2">
                  <c:v>9.1</c:v>
                </c:pt>
                <c:pt idx="3">
                  <c:v>16.8</c:v>
                </c:pt>
                <c:pt idx="4">
                  <c:v>16.3</c:v>
                </c:pt>
                <c:pt idx="5">
                  <c:v>17.2</c:v>
                </c:pt>
                <c:pt idx="6">
                  <c:v>17</c:v>
                </c:pt>
                <c:pt idx="7">
                  <c:v>16.399999999999999</c:v>
                </c:pt>
                <c:pt idx="8">
                  <c:v>15.2</c:v>
                </c:pt>
                <c:pt idx="9">
                  <c:v>26.4</c:v>
                </c:pt>
                <c:pt idx="10">
                  <c:v>21.5</c:v>
                </c:pt>
                <c:pt idx="11">
                  <c:v>15.2</c:v>
                </c:pt>
                <c:pt idx="12">
                  <c:v>27.2</c:v>
                </c:pt>
                <c:pt idx="13">
                  <c:v>19</c:v>
                </c:pt>
                <c:pt idx="14">
                  <c:v>17.899999999999999</c:v>
                </c:pt>
                <c:pt idx="15">
                  <c:v>16</c:v>
                </c:pt>
                <c:pt idx="16">
                  <c:v>25</c:v>
                </c:pt>
                <c:pt idx="17">
                  <c:v>50</c:v>
                </c:pt>
                <c:pt idx="18">
                  <c:v>42.1</c:v>
                </c:pt>
              </c:numCache>
            </c:numRef>
          </c:val>
        </c:ser>
        <c:ser>
          <c:idx val="1"/>
          <c:order val="1"/>
          <c:tx>
            <c:strRef>
              <c:f>Sheet4!$N$46</c:f>
              <c:strCache>
                <c:ptCount val="1"/>
                <c:pt idx="0">
                  <c:v>Disagree+Strongly</c:v>
                </c:pt>
              </c:strCache>
            </c:strRef>
          </c:tx>
          <c:spPr>
            <a:ln w="28575" cap="rnd">
              <a:solidFill>
                <a:schemeClr val="accent2"/>
              </a:solidFill>
              <a:round/>
            </a:ln>
            <a:effectLst/>
          </c:spPr>
          <c:marker>
            <c:symbol val="none"/>
          </c:marker>
          <c:cat>
            <c:strRef>
              <c:f>Sheet4!$L$47:$L$65</c:f>
              <c:strCache>
                <c:ptCount val="19"/>
                <c:pt idx="0">
                  <c:v>Bulgaria</c:v>
                </c:pt>
                <c:pt idx="1">
                  <c:v>China</c:v>
                </c:pt>
                <c:pt idx="2">
                  <c:v>Croatia</c:v>
                </c:pt>
                <c:pt idx="3">
                  <c:v>Finland</c:v>
                </c:pt>
                <c:pt idx="4">
                  <c:v>France</c:v>
                </c:pt>
                <c:pt idx="5">
                  <c:v>Israel</c:v>
                </c:pt>
                <c:pt idx="6">
                  <c:v>Italia</c:v>
                </c:pt>
                <c:pt idx="7">
                  <c:v>Latvia</c:v>
                </c:pt>
                <c:pt idx="8">
                  <c:v>Lebanon</c:v>
                </c:pt>
                <c:pt idx="9">
                  <c:v>Moldova</c:v>
                </c:pt>
                <c:pt idx="10">
                  <c:v>Norway</c:v>
                </c:pt>
                <c:pt idx="11">
                  <c:v>Peru</c:v>
                </c:pt>
                <c:pt idx="12">
                  <c:v>Portugal</c:v>
                </c:pt>
                <c:pt idx="13">
                  <c:v>Romania</c:v>
                </c:pt>
                <c:pt idx="14">
                  <c:v>Slovenia</c:v>
                </c:pt>
                <c:pt idx="15">
                  <c:v>Switzerland</c:v>
                </c:pt>
                <c:pt idx="16">
                  <c:v>Turkey</c:v>
                </c:pt>
                <c:pt idx="17">
                  <c:v>UK</c:v>
                </c:pt>
                <c:pt idx="18">
                  <c:v>US</c:v>
                </c:pt>
              </c:strCache>
            </c:strRef>
          </c:cat>
          <c:val>
            <c:numRef>
              <c:f>Sheet4!$N$47:$N$65</c:f>
              <c:numCache>
                <c:formatCode>General</c:formatCode>
                <c:ptCount val="19"/>
                <c:pt idx="0">
                  <c:v>44</c:v>
                </c:pt>
                <c:pt idx="1">
                  <c:v>38.200000000000003</c:v>
                </c:pt>
                <c:pt idx="2">
                  <c:v>79.900000000000006</c:v>
                </c:pt>
                <c:pt idx="3">
                  <c:v>68</c:v>
                </c:pt>
                <c:pt idx="4">
                  <c:v>68.099999999999994</c:v>
                </c:pt>
                <c:pt idx="5">
                  <c:v>58.2</c:v>
                </c:pt>
                <c:pt idx="6">
                  <c:v>61.9</c:v>
                </c:pt>
                <c:pt idx="7">
                  <c:v>66.8</c:v>
                </c:pt>
                <c:pt idx="8">
                  <c:v>54.4</c:v>
                </c:pt>
                <c:pt idx="9">
                  <c:v>47.7</c:v>
                </c:pt>
                <c:pt idx="10">
                  <c:v>63.5</c:v>
                </c:pt>
                <c:pt idx="11">
                  <c:v>53.4</c:v>
                </c:pt>
                <c:pt idx="12">
                  <c:v>51.7</c:v>
                </c:pt>
                <c:pt idx="13">
                  <c:v>67.400000000000006</c:v>
                </c:pt>
                <c:pt idx="14">
                  <c:v>63.7</c:v>
                </c:pt>
                <c:pt idx="15">
                  <c:v>66.7</c:v>
                </c:pt>
                <c:pt idx="16">
                  <c:v>53.8</c:v>
                </c:pt>
                <c:pt idx="17">
                  <c:v>40.9</c:v>
                </c:pt>
                <c:pt idx="18">
                  <c:v>39.6</c:v>
                </c:pt>
              </c:numCache>
            </c:numRef>
          </c:val>
        </c:ser>
        <c:dLbls>
          <c:showLegendKey val="0"/>
          <c:showVal val="0"/>
          <c:showCatName val="0"/>
          <c:showSerName val="0"/>
          <c:showPercent val="0"/>
          <c:showBubbleSize val="0"/>
        </c:dLbls>
        <c:axId val="171252736"/>
        <c:axId val="171275008"/>
      </c:radarChart>
      <c:catAx>
        <c:axId val="171252736"/>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500" b="1" i="0" u="none" strike="noStrike" kern="1200" baseline="0">
                <a:solidFill>
                  <a:sysClr val="windowText" lastClr="000000"/>
                </a:solidFill>
                <a:latin typeface="+mn-lt"/>
                <a:ea typeface="+mn-ea"/>
                <a:cs typeface="Times New Roman" panose="02020603050405020304" pitchFamily="18" charset="0"/>
              </a:defRPr>
            </a:pPr>
            <a:endParaRPr lang="it-IT"/>
          </a:p>
        </c:txPr>
        <c:crossAx val="171275008"/>
        <c:crosses val="autoZero"/>
        <c:auto val="1"/>
        <c:lblAlgn val="ctr"/>
        <c:lblOffset val="100"/>
        <c:noMultiLvlLbl val="0"/>
      </c:catAx>
      <c:valAx>
        <c:axId val="17127500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50" b="1"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it-IT"/>
          </a:p>
        </c:txPr>
        <c:crossAx val="171252736"/>
        <c:crosses val="autoZero"/>
        <c:crossBetween val="between"/>
      </c:valAx>
      <c:spPr>
        <a:noFill/>
        <a:ln>
          <a:noFill/>
        </a:ln>
        <a:effectLst/>
      </c:spPr>
    </c:plotArea>
    <c:legend>
      <c:legendPos val="t"/>
      <c:layout>
        <c:manualLayout>
          <c:xMode val="edge"/>
          <c:yMode val="edge"/>
          <c:x val="6.4402677774539452E-2"/>
          <c:y val="0.12890996543493341"/>
          <c:w val="0.89999988659264185"/>
          <c:h val="6.4037025441855494E-2"/>
        </c:manualLayout>
      </c:layout>
      <c:overlay val="0"/>
      <c:spPr>
        <a:noFill/>
        <a:ln>
          <a:noFill/>
        </a:ln>
        <a:effectLst/>
      </c:spPr>
      <c:txPr>
        <a:bodyPr rot="0" spcFirstLastPara="1" vertOverflow="ellipsis" vert="horz" wrap="square" anchor="ctr" anchorCtr="1"/>
        <a:lstStyle/>
        <a:p>
          <a:pPr rtl="0">
            <a:defRPr sz="1600" b="1" i="0" u="none" strike="noStrike" kern="1200" baseline="0">
              <a:solidFill>
                <a:sysClr val="windowText" lastClr="000000"/>
              </a:solidFill>
              <a:latin typeface="+mn-lt"/>
              <a:ea typeface="+mn-ea"/>
              <a:cs typeface="Times New Roman" panose="02020603050405020304" pitchFamily="18" charset="0"/>
            </a:defRPr>
          </a:pPr>
          <a:endParaRPr lang="it-IT"/>
        </a:p>
      </c:txPr>
    </c:legend>
    <c:plotVisOnly val="1"/>
    <c:dispBlanksAs val="gap"/>
    <c:showDLblsOverMax val="0"/>
  </c:chart>
  <c:spPr>
    <a:noFill/>
    <a:ln>
      <a:noFill/>
    </a:ln>
    <a:effectLst/>
  </c:spPr>
  <c:txPr>
    <a:bodyPr/>
    <a:lstStyle/>
    <a:p>
      <a:pPr>
        <a:defRPr sz="900" b="1">
          <a:solidFill>
            <a:sysClr val="windowText" lastClr="000000"/>
          </a:solidFill>
          <a:latin typeface="Times New Roman" panose="02020603050405020304" pitchFamily="18" charset="0"/>
          <a:cs typeface="Times New Roman" panose="02020603050405020304" pitchFamily="18" charset="0"/>
        </a:defRPr>
      </a:pPr>
      <a:endParaRPr lang="it-IT"/>
    </a:p>
  </c:txPr>
  <c:externalData r:id="rId1">
    <c:autoUpdate val="0"/>
  </c:externalData>
  <c:userShapes r:id="rId2"/>
</c:chartSpace>
</file>

<file path=ppt/charts/chart12.xml><?xml version="1.0" encoding="utf-8"?>
<c:chartSpace xmlns:c="http://schemas.openxmlformats.org/drawingml/2006/chart" xmlns:a="http://schemas.openxmlformats.org/drawingml/2006/main" xmlns:r="http://schemas.openxmlformats.org/officeDocument/2006/relationships">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radarChart>
        <c:radarStyle val="marker"/>
        <c:varyColors val="0"/>
        <c:ser>
          <c:idx val="0"/>
          <c:order val="0"/>
          <c:tx>
            <c:strRef>
              <c:f>Sheet4!$M$68</c:f>
              <c:strCache>
                <c:ptCount val="1"/>
                <c:pt idx="0">
                  <c:v>Agree+Strongly</c:v>
                </c:pt>
              </c:strCache>
            </c:strRef>
          </c:tx>
          <c:spPr>
            <a:ln w="28575" cap="rnd">
              <a:solidFill>
                <a:schemeClr val="accent1"/>
              </a:solidFill>
              <a:round/>
            </a:ln>
            <a:effectLst/>
          </c:spPr>
          <c:marker>
            <c:symbol val="none"/>
          </c:marker>
          <c:cat>
            <c:strRef>
              <c:f>Sheet4!$L$69:$L$87</c:f>
              <c:strCache>
                <c:ptCount val="19"/>
                <c:pt idx="0">
                  <c:v>Bulgaria</c:v>
                </c:pt>
                <c:pt idx="1">
                  <c:v>China</c:v>
                </c:pt>
                <c:pt idx="2">
                  <c:v>Croatia</c:v>
                </c:pt>
                <c:pt idx="3">
                  <c:v>Finland</c:v>
                </c:pt>
                <c:pt idx="4">
                  <c:v>France</c:v>
                </c:pt>
                <c:pt idx="5">
                  <c:v>Israel</c:v>
                </c:pt>
                <c:pt idx="6">
                  <c:v>Italia</c:v>
                </c:pt>
                <c:pt idx="7">
                  <c:v>Latvia</c:v>
                </c:pt>
                <c:pt idx="8">
                  <c:v>Lebanon</c:v>
                </c:pt>
                <c:pt idx="9">
                  <c:v>Moldova</c:v>
                </c:pt>
                <c:pt idx="10">
                  <c:v>Norway</c:v>
                </c:pt>
                <c:pt idx="11">
                  <c:v>Peru</c:v>
                </c:pt>
                <c:pt idx="12">
                  <c:v>Portugal</c:v>
                </c:pt>
                <c:pt idx="13">
                  <c:v>Romania</c:v>
                </c:pt>
                <c:pt idx="14">
                  <c:v>Slovenia</c:v>
                </c:pt>
                <c:pt idx="15">
                  <c:v>Switzerland</c:v>
                </c:pt>
                <c:pt idx="16">
                  <c:v>Turkey</c:v>
                </c:pt>
                <c:pt idx="17">
                  <c:v>UK</c:v>
                </c:pt>
                <c:pt idx="18">
                  <c:v>US</c:v>
                </c:pt>
              </c:strCache>
            </c:strRef>
          </c:cat>
          <c:val>
            <c:numRef>
              <c:f>Sheet4!$M$69:$M$87</c:f>
              <c:numCache>
                <c:formatCode>General</c:formatCode>
                <c:ptCount val="19"/>
                <c:pt idx="0">
                  <c:v>40.700000000000003</c:v>
                </c:pt>
                <c:pt idx="1">
                  <c:v>28.5</c:v>
                </c:pt>
                <c:pt idx="2">
                  <c:v>25.1</c:v>
                </c:pt>
                <c:pt idx="3">
                  <c:v>35.800000000000004</c:v>
                </c:pt>
                <c:pt idx="4">
                  <c:v>17.100000000000001</c:v>
                </c:pt>
                <c:pt idx="5">
                  <c:v>29.9</c:v>
                </c:pt>
                <c:pt idx="6">
                  <c:v>32.700000000000003</c:v>
                </c:pt>
                <c:pt idx="7">
                  <c:v>26.7</c:v>
                </c:pt>
                <c:pt idx="8">
                  <c:v>28</c:v>
                </c:pt>
                <c:pt idx="9">
                  <c:v>41.5</c:v>
                </c:pt>
                <c:pt idx="10">
                  <c:v>25.3</c:v>
                </c:pt>
                <c:pt idx="11">
                  <c:v>46.1</c:v>
                </c:pt>
                <c:pt idx="12">
                  <c:v>31.8</c:v>
                </c:pt>
                <c:pt idx="13">
                  <c:v>32.6</c:v>
                </c:pt>
                <c:pt idx="14">
                  <c:v>20.3</c:v>
                </c:pt>
                <c:pt idx="15">
                  <c:v>23.1</c:v>
                </c:pt>
                <c:pt idx="16">
                  <c:v>38.700000000000003</c:v>
                </c:pt>
                <c:pt idx="17">
                  <c:v>25</c:v>
                </c:pt>
                <c:pt idx="18">
                  <c:v>49.2</c:v>
                </c:pt>
              </c:numCache>
            </c:numRef>
          </c:val>
        </c:ser>
        <c:ser>
          <c:idx val="1"/>
          <c:order val="1"/>
          <c:tx>
            <c:strRef>
              <c:f>Sheet4!$N$68</c:f>
              <c:strCache>
                <c:ptCount val="1"/>
                <c:pt idx="0">
                  <c:v>Disagree+Strongly</c:v>
                </c:pt>
              </c:strCache>
            </c:strRef>
          </c:tx>
          <c:spPr>
            <a:ln w="28575" cap="rnd">
              <a:solidFill>
                <a:schemeClr val="accent2"/>
              </a:solidFill>
              <a:round/>
            </a:ln>
            <a:effectLst/>
          </c:spPr>
          <c:marker>
            <c:symbol val="none"/>
          </c:marker>
          <c:cat>
            <c:strRef>
              <c:f>Sheet4!$L$69:$L$87</c:f>
              <c:strCache>
                <c:ptCount val="19"/>
                <c:pt idx="0">
                  <c:v>Bulgaria</c:v>
                </c:pt>
                <c:pt idx="1">
                  <c:v>China</c:v>
                </c:pt>
                <c:pt idx="2">
                  <c:v>Croatia</c:v>
                </c:pt>
                <c:pt idx="3">
                  <c:v>Finland</c:v>
                </c:pt>
                <c:pt idx="4">
                  <c:v>France</c:v>
                </c:pt>
                <c:pt idx="5">
                  <c:v>Israel</c:v>
                </c:pt>
                <c:pt idx="6">
                  <c:v>Italia</c:v>
                </c:pt>
                <c:pt idx="7">
                  <c:v>Latvia</c:v>
                </c:pt>
                <c:pt idx="8">
                  <c:v>Lebanon</c:v>
                </c:pt>
                <c:pt idx="9">
                  <c:v>Moldova</c:v>
                </c:pt>
                <c:pt idx="10">
                  <c:v>Norway</c:v>
                </c:pt>
                <c:pt idx="11">
                  <c:v>Peru</c:v>
                </c:pt>
                <c:pt idx="12">
                  <c:v>Portugal</c:v>
                </c:pt>
                <c:pt idx="13">
                  <c:v>Romania</c:v>
                </c:pt>
                <c:pt idx="14">
                  <c:v>Slovenia</c:v>
                </c:pt>
                <c:pt idx="15">
                  <c:v>Switzerland</c:v>
                </c:pt>
                <c:pt idx="16">
                  <c:v>Turkey</c:v>
                </c:pt>
                <c:pt idx="17">
                  <c:v>UK</c:v>
                </c:pt>
                <c:pt idx="18">
                  <c:v>US</c:v>
                </c:pt>
              </c:strCache>
            </c:strRef>
          </c:cat>
          <c:val>
            <c:numRef>
              <c:f>Sheet4!$N$69:$N$87</c:f>
              <c:numCache>
                <c:formatCode>General</c:formatCode>
                <c:ptCount val="19"/>
                <c:pt idx="0">
                  <c:v>34</c:v>
                </c:pt>
                <c:pt idx="1">
                  <c:v>28.4</c:v>
                </c:pt>
                <c:pt idx="2">
                  <c:v>48.5</c:v>
                </c:pt>
                <c:pt idx="3">
                  <c:v>31.2</c:v>
                </c:pt>
                <c:pt idx="4">
                  <c:v>57.9</c:v>
                </c:pt>
                <c:pt idx="5">
                  <c:v>38.1</c:v>
                </c:pt>
                <c:pt idx="6">
                  <c:v>30.6</c:v>
                </c:pt>
                <c:pt idx="7">
                  <c:v>45</c:v>
                </c:pt>
                <c:pt idx="8">
                  <c:v>39.200000000000003</c:v>
                </c:pt>
                <c:pt idx="9">
                  <c:v>26.9</c:v>
                </c:pt>
                <c:pt idx="10">
                  <c:v>32.6</c:v>
                </c:pt>
                <c:pt idx="11">
                  <c:v>25.5</c:v>
                </c:pt>
                <c:pt idx="12">
                  <c:v>36</c:v>
                </c:pt>
                <c:pt idx="13">
                  <c:v>46.2</c:v>
                </c:pt>
                <c:pt idx="14">
                  <c:v>49.6</c:v>
                </c:pt>
                <c:pt idx="15">
                  <c:v>46.2</c:v>
                </c:pt>
                <c:pt idx="16">
                  <c:v>28.8</c:v>
                </c:pt>
                <c:pt idx="17">
                  <c:v>38.6</c:v>
                </c:pt>
                <c:pt idx="18">
                  <c:v>36.9</c:v>
                </c:pt>
              </c:numCache>
            </c:numRef>
          </c:val>
        </c:ser>
        <c:dLbls>
          <c:showLegendKey val="0"/>
          <c:showVal val="0"/>
          <c:showCatName val="0"/>
          <c:showSerName val="0"/>
          <c:showPercent val="0"/>
          <c:showBubbleSize val="0"/>
        </c:dLbls>
        <c:axId val="171588992"/>
        <c:axId val="171598976"/>
      </c:radarChart>
      <c:catAx>
        <c:axId val="171588992"/>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500" b="1" i="0" u="none" strike="noStrike" kern="1200" baseline="0">
                <a:solidFill>
                  <a:sysClr val="windowText" lastClr="000000"/>
                </a:solidFill>
                <a:latin typeface="+mn-lt"/>
                <a:ea typeface="+mn-ea"/>
                <a:cs typeface="Times New Roman" panose="02020603050405020304" pitchFamily="18" charset="0"/>
              </a:defRPr>
            </a:pPr>
            <a:endParaRPr lang="it-IT"/>
          </a:p>
        </c:txPr>
        <c:crossAx val="171598976"/>
        <c:crosses val="autoZero"/>
        <c:auto val="1"/>
        <c:lblAlgn val="ctr"/>
        <c:lblOffset val="100"/>
        <c:noMultiLvlLbl val="0"/>
      </c:catAx>
      <c:valAx>
        <c:axId val="17159897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50" b="1"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it-IT"/>
          </a:p>
        </c:txPr>
        <c:crossAx val="171588992"/>
        <c:crosses val="autoZero"/>
        <c:crossBetween val="between"/>
      </c:valAx>
      <c:spPr>
        <a:noFill/>
        <a:ln>
          <a:noFill/>
        </a:ln>
        <a:effectLst/>
      </c:spPr>
    </c:plotArea>
    <c:legend>
      <c:legendPos val="t"/>
      <c:layout>
        <c:manualLayout>
          <c:xMode val="edge"/>
          <c:yMode val="edge"/>
          <c:x val="6.4127936378893038E-2"/>
          <c:y val="0.14637223974763414"/>
          <c:w val="0.89999997775112361"/>
          <c:h val="6.3936014307359859E-2"/>
        </c:manualLayout>
      </c:layout>
      <c:overlay val="0"/>
      <c:spPr>
        <a:noFill/>
        <a:ln>
          <a:noFill/>
        </a:ln>
        <a:effectLst/>
      </c:spPr>
      <c:txPr>
        <a:bodyPr rot="0" spcFirstLastPara="1" vertOverflow="ellipsis" vert="horz" wrap="square" anchor="ctr" anchorCtr="1"/>
        <a:lstStyle/>
        <a:p>
          <a:pPr>
            <a:defRPr sz="1600" b="1" i="0" u="none" strike="noStrike" kern="1200" baseline="0">
              <a:solidFill>
                <a:sysClr val="windowText" lastClr="000000"/>
              </a:solidFill>
              <a:latin typeface="+mn-lt"/>
              <a:ea typeface="+mn-ea"/>
              <a:cs typeface="Times New Roman" panose="02020603050405020304" pitchFamily="18" charset="0"/>
            </a:defRPr>
          </a:pPr>
          <a:endParaRPr lang="it-IT"/>
        </a:p>
      </c:txPr>
    </c:legend>
    <c:plotVisOnly val="1"/>
    <c:dispBlanksAs val="gap"/>
    <c:showDLblsOverMax val="0"/>
  </c:chart>
  <c:spPr>
    <a:noFill/>
    <a:ln>
      <a:noFill/>
    </a:ln>
    <a:effectLst/>
  </c:spPr>
  <c:txPr>
    <a:bodyPr/>
    <a:lstStyle/>
    <a:p>
      <a:pPr>
        <a:defRPr sz="900" b="1">
          <a:solidFill>
            <a:sysClr val="windowText" lastClr="000000"/>
          </a:solidFill>
          <a:latin typeface="Times New Roman" panose="02020603050405020304" pitchFamily="18" charset="0"/>
          <a:cs typeface="Times New Roman" panose="02020603050405020304" pitchFamily="18" charset="0"/>
        </a:defRPr>
      </a:pPr>
      <a:endParaRPr lang="it-IT"/>
    </a:p>
  </c:txPr>
  <c:externalData r:id="rId1">
    <c:autoUpdate val="0"/>
  </c:externalData>
  <c:userShapes r:id="rId2"/>
</c:chartSpace>
</file>

<file path=ppt/charts/chart13.xml><?xml version="1.0" encoding="utf-8"?>
<c:chartSpace xmlns:c="http://schemas.openxmlformats.org/drawingml/2006/chart" xmlns:a="http://schemas.openxmlformats.org/drawingml/2006/main" xmlns:r="http://schemas.openxmlformats.org/officeDocument/2006/relationships">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radarChart>
        <c:radarStyle val="marker"/>
        <c:varyColors val="0"/>
        <c:ser>
          <c:idx val="0"/>
          <c:order val="0"/>
          <c:tx>
            <c:strRef>
              <c:f>Sheet4!$M$2</c:f>
              <c:strCache>
                <c:ptCount val="1"/>
                <c:pt idx="0">
                  <c:v>Agree+Strongly</c:v>
                </c:pt>
              </c:strCache>
            </c:strRef>
          </c:tx>
          <c:spPr>
            <a:ln w="28575" cap="rnd">
              <a:solidFill>
                <a:schemeClr val="accent1"/>
              </a:solidFill>
              <a:round/>
            </a:ln>
            <a:effectLst/>
          </c:spPr>
          <c:marker>
            <c:symbol val="none"/>
          </c:marker>
          <c:cat>
            <c:strRef>
              <c:f>Sheet4!$L$3:$L$21</c:f>
              <c:strCache>
                <c:ptCount val="19"/>
                <c:pt idx="0">
                  <c:v>Bulgaria</c:v>
                </c:pt>
                <c:pt idx="1">
                  <c:v>China</c:v>
                </c:pt>
                <c:pt idx="2">
                  <c:v>Croatia</c:v>
                </c:pt>
                <c:pt idx="3">
                  <c:v>Finland</c:v>
                </c:pt>
                <c:pt idx="4">
                  <c:v>France</c:v>
                </c:pt>
                <c:pt idx="5">
                  <c:v>Israel</c:v>
                </c:pt>
                <c:pt idx="6">
                  <c:v>Italia</c:v>
                </c:pt>
                <c:pt idx="7">
                  <c:v>Latvia</c:v>
                </c:pt>
                <c:pt idx="8">
                  <c:v>Lebanon</c:v>
                </c:pt>
                <c:pt idx="9">
                  <c:v>Moldova</c:v>
                </c:pt>
                <c:pt idx="10">
                  <c:v>Norway</c:v>
                </c:pt>
                <c:pt idx="11">
                  <c:v>Peru</c:v>
                </c:pt>
                <c:pt idx="12">
                  <c:v>Portugal</c:v>
                </c:pt>
                <c:pt idx="13">
                  <c:v>Romania</c:v>
                </c:pt>
                <c:pt idx="14">
                  <c:v>Slovenia</c:v>
                </c:pt>
                <c:pt idx="15">
                  <c:v>Switzerland</c:v>
                </c:pt>
                <c:pt idx="16">
                  <c:v>Turkey</c:v>
                </c:pt>
                <c:pt idx="17">
                  <c:v>UK</c:v>
                </c:pt>
                <c:pt idx="18">
                  <c:v>US</c:v>
                </c:pt>
              </c:strCache>
            </c:strRef>
          </c:cat>
          <c:val>
            <c:numRef>
              <c:f>Sheet4!$M$3:$M$21</c:f>
              <c:numCache>
                <c:formatCode>General</c:formatCode>
                <c:ptCount val="19"/>
                <c:pt idx="0">
                  <c:v>21</c:v>
                </c:pt>
                <c:pt idx="1">
                  <c:v>79.099999999999994</c:v>
                </c:pt>
                <c:pt idx="2">
                  <c:v>7</c:v>
                </c:pt>
                <c:pt idx="3">
                  <c:v>15.1</c:v>
                </c:pt>
                <c:pt idx="4">
                  <c:v>9.6</c:v>
                </c:pt>
                <c:pt idx="5">
                  <c:v>22</c:v>
                </c:pt>
                <c:pt idx="6">
                  <c:v>15.8</c:v>
                </c:pt>
                <c:pt idx="7">
                  <c:v>18.8</c:v>
                </c:pt>
                <c:pt idx="8">
                  <c:v>15.2</c:v>
                </c:pt>
                <c:pt idx="9">
                  <c:v>18.399999999999999</c:v>
                </c:pt>
                <c:pt idx="10">
                  <c:v>11.4</c:v>
                </c:pt>
                <c:pt idx="11">
                  <c:v>19.2</c:v>
                </c:pt>
                <c:pt idx="12">
                  <c:v>16.100000000000001</c:v>
                </c:pt>
                <c:pt idx="13">
                  <c:v>8.7000000000000011</c:v>
                </c:pt>
                <c:pt idx="14">
                  <c:v>9.7000000000000011</c:v>
                </c:pt>
                <c:pt idx="15">
                  <c:v>12.2</c:v>
                </c:pt>
                <c:pt idx="16">
                  <c:v>20.7</c:v>
                </c:pt>
                <c:pt idx="17">
                  <c:v>25</c:v>
                </c:pt>
                <c:pt idx="18">
                  <c:v>19.7</c:v>
                </c:pt>
              </c:numCache>
            </c:numRef>
          </c:val>
        </c:ser>
        <c:ser>
          <c:idx val="1"/>
          <c:order val="1"/>
          <c:tx>
            <c:strRef>
              <c:f>Sheet4!$N$2</c:f>
              <c:strCache>
                <c:ptCount val="1"/>
                <c:pt idx="0">
                  <c:v>Disagree+Strongly</c:v>
                </c:pt>
              </c:strCache>
            </c:strRef>
          </c:tx>
          <c:spPr>
            <a:ln w="28575" cap="rnd">
              <a:solidFill>
                <a:schemeClr val="accent2"/>
              </a:solidFill>
              <a:round/>
            </a:ln>
            <a:effectLst/>
          </c:spPr>
          <c:marker>
            <c:symbol val="none"/>
          </c:marker>
          <c:cat>
            <c:strRef>
              <c:f>Sheet4!$L$3:$L$21</c:f>
              <c:strCache>
                <c:ptCount val="19"/>
                <c:pt idx="0">
                  <c:v>Bulgaria</c:v>
                </c:pt>
                <c:pt idx="1">
                  <c:v>China</c:v>
                </c:pt>
                <c:pt idx="2">
                  <c:v>Croatia</c:v>
                </c:pt>
                <c:pt idx="3">
                  <c:v>Finland</c:v>
                </c:pt>
                <c:pt idx="4">
                  <c:v>France</c:v>
                </c:pt>
                <c:pt idx="5">
                  <c:v>Israel</c:v>
                </c:pt>
                <c:pt idx="6">
                  <c:v>Italia</c:v>
                </c:pt>
                <c:pt idx="7">
                  <c:v>Latvia</c:v>
                </c:pt>
                <c:pt idx="8">
                  <c:v>Lebanon</c:v>
                </c:pt>
                <c:pt idx="9">
                  <c:v>Moldova</c:v>
                </c:pt>
                <c:pt idx="10">
                  <c:v>Norway</c:v>
                </c:pt>
                <c:pt idx="11">
                  <c:v>Peru</c:v>
                </c:pt>
                <c:pt idx="12">
                  <c:v>Portugal</c:v>
                </c:pt>
                <c:pt idx="13">
                  <c:v>Romania</c:v>
                </c:pt>
                <c:pt idx="14">
                  <c:v>Slovenia</c:v>
                </c:pt>
                <c:pt idx="15">
                  <c:v>Switzerland</c:v>
                </c:pt>
                <c:pt idx="16">
                  <c:v>Turkey</c:v>
                </c:pt>
                <c:pt idx="17">
                  <c:v>UK</c:v>
                </c:pt>
                <c:pt idx="18">
                  <c:v>US</c:v>
                </c:pt>
              </c:strCache>
            </c:strRef>
          </c:cat>
          <c:val>
            <c:numRef>
              <c:f>Sheet4!$N$3:$N$21</c:f>
              <c:numCache>
                <c:formatCode>General</c:formatCode>
                <c:ptCount val="19"/>
                <c:pt idx="0">
                  <c:v>53.7</c:v>
                </c:pt>
                <c:pt idx="1">
                  <c:v>6.4</c:v>
                </c:pt>
                <c:pt idx="2">
                  <c:v>81</c:v>
                </c:pt>
                <c:pt idx="3">
                  <c:v>70.5</c:v>
                </c:pt>
                <c:pt idx="4">
                  <c:v>77.3</c:v>
                </c:pt>
                <c:pt idx="5">
                  <c:v>50.7</c:v>
                </c:pt>
                <c:pt idx="6">
                  <c:v>61.1</c:v>
                </c:pt>
                <c:pt idx="7">
                  <c:v>57.7</c:v>
                </c:pt>
                <c:pt idx="8">
                  <c:v>71.2</c:v>
                </c:pt>
                <c:pt idx="9">
                  <c:v>56.6</c:v>
                </c:pt>
                <c:pt idx="10">
                  <c:v>77.599999999999994</c:v>
                </c:pt>
                <c:pt idx="11">
                  <c:v>51.5</c:v>
                </c:pt>
                <c:pt idx="12">
                  <c:v>66.599999999999994</c:v>
                </c:pt>
                <c:pt idx="13">
                  <c:v>74.400000000000006</c:v>
                </c:pt>
                <c:pt idx="14">
                  <c:v>78.2</c:v>
                </c:pt>
                <c:pt idx="15">
                  <c:v>67.3</c:v>
                </c:pt>
                <c:pt idx="16">
                  <c:v>57.1</c:v>
                </c:pt>
                <c:pt idx="17">
                  <c:v>47.7</c:v>
                </c:pt>
                <c:pt idx="18">
                  <c:v>66.599999999999994</c:v>
                </c:pt>
              </c:numCache>
            </c:numRef>
          </c:val>
        </c:ser>
        <c:dLbls>
          <c:showLegendKey val="0"/>
          <c:showVal val="0"/>
          <c:showCatName val="0"/>
          <c:showSerName val="0"/>
          <c:showPercent val="0"/>
          <c:showBubbleSize val="0"/>
        </c:dLbls>
        <c:axId val="171501440"/>
        <c:axId val="171502976"/>
      </c:radarChart>
      <c:catAx>
        <c:axId val="171501440"/>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500" b="1" i="0" u="none" strike="noStrike" kern="1200" baseline="0">
                <a:solidFill>
                  <a:schemeClr val="tx1"/>
                </a:solidFill>
                <a:latin typeface="+mn-lt"/>
                <a:ea typeface="+mn-ea"/>
                <a:cs typeface="+mn-cs"/>
              </a:defRPr>
            </a:pPr>
            <a:endParaRPr lang="it-IT"/>
          </a:p>
        </c:txPr>
        <c:crossAx val="171502976"/>
        <c:crosses val="autoZero"/>
        <c:auto val="1"/>
        <c:lblAlgn val="ctr"/>
        <c:lblOffset val="100"/>
        <c:noMultiLvlLbl val="0"/>
      </c:catAx>
      <c:valAx>
        <c:axId val="17150297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50" b="1"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it-IT"/>
          </a:p>
        </c:txPr>
        <c:crossAx val="171501440"/>
        <c:crosses val="autoZero"/>
        <c:crossBetween val="between"/>
      </c:valAx>
      <c:spPr>
        <a:noFill/>
        <a:ln>
          <a:noFill/>
        </a:ln>
        <a:effectLst/>
      </c:spPr>
    </c:plotArea>
    <c:legend>
      <c:legendPos val="t"/>
      <c:layout>
        <c:manualLayout>
          <c:xMode val="edge"/>
          <c:yMode val="edge"/>
          <c:x val="4.1631689344271312E-2"/>
          <c:y val="0.167127512331363"/>
          <c:w val="0.9"/>
          <c:h val="6.2266416272135396E-2"/>
        </c:manualLayout>
      </c:layout>
      <c:overlay val="0"/>
      <c:spPr>
        <a:noFill/>
        <a:ln>
          <a:noFill/>
        </a:ln>
        <a:effectLst/>
      </c:spPr>
      <c:txPr>
        <a:bodyPr rot="0" spcFirstLastPara="1" vertOverflow="ellipsis" vert="horz" wrap="square" anchor="ctr" anchorCtr="1"/>
        <a:lstStyle/>
        <a:p>
          <a:pPr>
            <a:defRPr sz="1600" b="1" i="0" u="none" strike="noStrike" kern="1200" baseline="0">
              <a:solidFill>
                <a:schemeClr val="tx1"/>
              </a:solidFill>
              <a:latin typeface="+mn-lt"/>
              <a:ea typeface="+mn-ea"/>
              <a:cs typeface="+mn-cs"/>
            </a:defRPr>
          </a:pPr>
          <a:endParaRPr lang="it-IT"/>
        </a:p>
      </c:txPr>
    </c:legend>
    <c:plotVisOnly val="1"/>
    <c:dispBlanksAs val="gap"/>
    <c:showDLblsOverMax val="0"/>
  </c:chart>
  <c:spPr>
    <a:noFill/>
    <a:ln>
      <a:noFill/>
    </a:ln>
    <a:effectLst/>
  </c:spPr>
  <c:txPr>
    <a:bodyPr/>
    <a:lstStyle/>
    <a:p>
      <a:pPr>
        <a:defRPr/>
      </a:pPr>
      <a:endParaRPr lang="it-IT"/>
    </a:p>
  </c:txPr>
  <c:externalData r:id="rId1">
    <c:autoUpdate val="0"/>
  </c:externalData>
  <c:userShapes r:id="rId2"/>
</c:chartSpace>
</file>

<file path=ppt/charts/chart2.xml><?xml version="1.0" encoding="utf-8"?>
<c:chartSpace xmlns:c="http://schemas.openxmlformats.org/drawingml/2006/chart" xmlns:a="http://schemas.openxmlformats.org/drawingml/2006/main" xmlns:r="http://schemas.openxmlformats.org/officeDocument/2006/relationships">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radarChart>
        <c:radarStyle val="marker"/>
        <c:varyColors val="0"/>
        <c:ser>
          <c:idx val="0"/>
          <c:order val="0"/>
          <c:tx>
            <c:strRef>
              <c:f>Sheet4!$M$90</c:f>
              <c:strCache>
                <c:ptCount val="1"/>
                <c:pt idx="0">
                  <c:v>Agree+Strongly</c:v>
                </c:pt>
              </c:strCache>
            </c:strRef>
          </c:tx>
          <c:spPr>
            <a:ln w="28575" cap="rnd">
              <a:solidFill>
                <a:schemeClr val="accent1"/>
              </a:solidFill>
              <a:round/>
            </a:ln>
            <a:effectLst/>
          </c:spPr>
          <c:marker>
            <c:symbol val="none"/>
          </c:marker>
          <c:cat>
            <c:strRef>
              <c:f>Sheet4!$L$91:$L$109</c:f>
              <c:strCache>
                <c:ptCount val="19"/>
                <c:pt idx="0">
                  <c:v>Bulgaria</c:v>
                </c:pt>
                <c:pt idx="1">
                  <c:v>China</c:v>
                </c:pt>
                <c:pt idx="2">
                  <c:v>Croatia</c:v>
                </c:pt>
                <c:pt idx="3">
                  <c:v>Finland</c:v>
                </c:pt>
                <c:pt idx="4">
                  <c:v>France</c:v>
                </c:pt>
                <c:pt idx="5">
                  <c:v>Israel</c:v>
                </c:pt>
                <c:pt idx="6">
                  <c:v>Italia</c:v>
                </c:pt>
                <c:pt idx="7">
                  <c:v>Latvia</c:v>
                </c:pt>
                <c:pt idx="8">
                  <c:v>Lebanon</c:v>
                </c:pt>
                <c:pt idx="9">
                  <c:v>Moldova</c:v>
                </c:pt>
                <c:pt idx="10">
                  <c:v>Norway</c:v>
                </c:pt>
                <c:pt idx="11">
                  <c:v>Peru</c:v>
                </c:pt>
                <c:pt idx="12">
                  <c:v>Portugal</c:v>
                </c:pt>
                <c:pt idx="13">
                  <c:v>Romania</c:v>
                </c:pt>
                <c:pt idx="14">
                  <c:v>Slovenia</c:v>
                </c:pt>
                <c:pt idx="15">
                  <c:v>Switzerland</c:v>
                </c:pt>
                <c:pt idx="16">
                  <c:v>Turkey</c:v>
                </c:pt>
                <c:pt idx="17">
                  <c:v>UK</c:v>
                </c:pt>
                <c:pt idx="18">
                  <c:v>US</c:v>
                </c:pt>
              </c:strCache>
            </c:strRef>
          </c:cat>
          <c:val>
            <c:numRef>
              <c:f>Sheet4!$M$91:$M$109</c:f>
              <c:numCache>
                <c:formatCode>General</c:formatCode>
                <c:ptCount val="19"/>
                <c:pt idx="0">
                  <c:v>69</c:v>
                </c:pt>
                <c:pt idx="1">
                  <c:v>80.400000000000006</c:v>
                </c:pt>
                <c:pt idx="2">
                  <c:v>88.7</c:v>
                </c:pt>
                <c:pt idx="3">
                  <c:v>78.2</c:v>
                </c:pt>
                <c:pt idx="4">
                  <c:v>88.1</c:v>
                </c:pt>
                <c:pt idx="5">
                  <c:v>76.099999999999994</c:v>
                </c:pt>
                <c:pt idx="6">
                  <c:v>86.7</c:v>
                </c:pt>
                <c:pt idx="7">
                  <c:v>75.400000000000006</c:v>
                </c:pt>
                <c:pt idx="8">
                  <c:v>80.8</c:v>
                </c:pt>
                <c:pt idx="9">
                  <c:v>76.8</c:v>
                </c:pt>
                <c:pt idx="10">
                  <c:v>84.9</c:v>
                </c:pt>
                <c:pt idx="11">
                  <c:v>75</c:v>
                </c:pt>
                <c:pt idx="12">
                  <c:v>79.7</c:v>
                </c:pt>
                <c:pt idx="13">
                  <c:v>87</c:v>
                </c:pt>
                <c:pt idx="14">
                  <c:v>85.9</c:v>
                </c:pt>
                <c:pt idx="15">
                  <c:v>80.8</c:v>
                </c:pt>
                <c:pt idx="16">
                  <c:v>78.3</c:v>
                </c:pt>
                <c:pt idx="17">
                  <c:v>72.7</c:v>
                </c:pt>
                <c:pt idx="18">
                  <c:v>81.400000000000006</c:v>
                </c:pt>
              </c:numCache>
            </c:numRef>
          </c:val>
        </c:ser>
        <c:ser>
          <c:idx val="1"/>
          <c:order val="1"/>
          <c:tx>
            <c:strRef>
              <c:f>Sheet4!$N$90</c:f>
              <c:strCache>
                <c:ptCount val="1"/>
                <c:pt idx="0">
                  <c:v>Disagree+Strongly</c:v>
                </c:pt>
              </c:strCache>
            </c:strRef>
          </c:tx>
          <c:spPr>
            <a:ln w="28575" cap="rnd">
              <a:solidFill>
                <a:schemeClr val="accent2"/>
              </a:solidFill>
              <a:round/>
            </a:ln>
            <a:effectLst/>
          </c:spPr>
          <c:marker>
            <c:symbol val="none"/>
          </c:marker>
          <c:cat>
            <c:strRef>
              <c:f>Sheet4!$L$91:$L$109</c:f>
              <c:strCache>
                <c:ptCount val="19"/>
                <c:pt idx="0">
                  <c:v>Bulgaria</c:v>
                </c:pt>
                <c:pt idx="1">
                  <c:v>China</c:v>
                </c:pt>
                <c:pt idx="2">
                  <c:v>Croatia</c:v>
                </c:pt>
                <c:pt idx="3">
                  <c:v>Finland</c:v>
                </c:pt>
                <c:pt idx="4">
                  <c:v>France</c:v>
                </c:pt>
                <c:pt idx="5">
                  <c:v>Israel</c:v>
                </c:pt>
                <c:pt idx="6">
                  <c:v>Italia</c:v>
                </c:pt>
                <c:pt idx="7">
                  <c:v>Latvia</c:v>
                </c:pt>
                <c:pt idx="8">
                  <c:v>Lebanon</c:v>
                </c:pt>
                <c:pt idx="9">
                  <c:v>Moldova</c:v>
                </c:pt>
                <c:pt idx="10">
                  <c:v>Norway</c:v>
                </c:pt>
                <c:pt idx="11">
                  <c:v>Peru</c:v>
                </c:pt>
                <c:pt idx="12">
                  <c:v>Portugal</c:v>
                </c:pt>
                <c:pt idx="13">
                  <c:v>Romania</c:v>
                </c:pt>
                <c:pt idx="14">
                  <c:v>Slovenia</c:v>
                </c:pt>
                <c:pt idx="15">
                  <c:v>Switzerland</c:v>
                </c:pt>
                <c:pt idx="16">
                  <c:v>Turkey</c:v>
                </c:pt>
                <c:pt idx="17">
                  <c:v>UK</c:v>
                </c:pt>
                <c:pt idx="18">
                  <c:v>US</c:v>
                </c:pt>
              </c:strCache>
            </c:strRef>
          </c:cat>
          <c:val>
            <c:numRef>
              <c:f>Sheet4!$N$91:$N$109</c:f>
              <c:numCache>
                <c:formatCode>General</c:formatCode>
                <c:ptCount val="19"/>
                <c:pt idx="0">
                  <c:v>11.8</c:v>
                </c:pt>
                <c:pt idx="1">
                  <c:v>5</c:v>
                </c:pt>
                <c:pt idx="2">
                  <c:v>4.7</c:v>
                </c:pt>
                <c:pt idx="3">
                  <c:v>8.3000000000000007</c:v>
                </c:pt>
                <c:pt idx="4">
                  <c:v>4.7</c:v>
                </c:pt>
                <c:pt idx="5">
                  <c:v>7.4</c:v>
                </c:pt>
                <c:pt idx="6">
                  <c:v>4.5</c:v>
                </c:pt>
                <c:pt idx="7">
                  <c:v>10.6</c:v>
                </c:pt>
                <c:pt idx="8">
                  <c:v>10.4</c:v>
                </c:pt>
                <c:pt idx="9">
                  <c:v>7.5</c:v>
                </c:pt>
                <c:pt idx="10">
                  <c:v>7.3</c:v>
                </c:pt>
                <c:pt idx="11">
                  <c:v>10.8</c:v>
                </c:pt>
                <c:pt idx="12">
                  <c:v>8.4</c:v>
                </c:pt>
                <c:pt idx="13">
                  <c:v>8.7000000000000011</c:v>
                </c:pt>
                <c:pt idx="14">
                  <c:v>6.6</c:v>
                </c:pt>
                <c:pt idx="15">
                  <c:v>12.9</c:v>
                </c:pt>
                <c:pt idx="16">
                  <c:v>9.9</c:v>
                </c:pt>
                <c:pt idx="17">
                  <c:v>6.8</c:v>
                </c:pt>
                <c:pt idx="18">
                  <c:v>14.2</c:v>
                </c:pt>
              </c:numCache>
            </c:numRef>
          </c:val>
        </c:ser>
        <c:dLbls>
          <c:showLegendKey val="0"/>
          <c:showVal val="0"/>
          <c:showCatName val="0"/>
          <c:showSerName val="0"/>
          <c:showPercent val="0"/>
          <c:showBubbleSize val="0"/>
        </c:dLbls>
        <c:axId val="101113216"/>
        <c:axId val="101192832"/>
      </c:radarChart>
      <c:catAx>
        <c:axId val="101113216"/>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500" b="1" i="0" u="none" strike="noStrike" kern="1200" baseline="0">
                <a:solidFill>
                  <a:sysClr val="windowText" lastClr="000000"/>
                </a:solidFill>
                <a:latin typeface="+mn-lt"/>
                <a:ea typeface="+mn-ea"/>
                <a:cs typeface="Times New Roman" panose="02020603050405020304" pitchFamily="18" charset="0"/>
              </a:defRPr>
            </a:pPr>
            <a:endParaRPr lang="it-IT"/>
          </a:p>
        </c:txPr>
        <c:crossAx val="101192832"/>
        <c:crosses val="autoZero"/>
        <c:auto val="1"/>
        <c:lblAlgn val="ctr"/>
        <c:lblOffset val="100"/>
        <c:noMultiLvlLbl val="0"/>
      </c:catAx>
      <c:valAx>
        <c:axId val="10119283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00" b="1"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it-IT"/>
          </a:p>
        </c:txPr>
        <c:crossAx val="101113216"/>
        <c:crosses val="autoZero"/>
        <c:crossBetween val="between"/>
      </c:valAx>
      <c:spPr>
        <a:noFill/>
        <a:ln>
          <a:noFill/>
        </a:ln>
        <a:effectLst/>
      </c:spPr>
    </c:plotArea>
    <c:legend>
      <c:legendPos val="t"/>
      <c:layout>
        <c:manualLayout>
          <c:xMode val="edge"/>
          <c:yMode val="edge"/>
          <c:x val="7.7753311363804714E-2"/>
          <c:y val="0.13732621307493231"/>
          <c:w val="0.85480273545688523"/>
          <c:h val="6.3674893311157776E-2"/>
        </c:manualLayout>
      </c:layout>
      <c:overlay val="0"/>
      <c:spPr>
        <a:noFill/>
        <a:ln>
          <a:noFill/>
        </a:ln>
        <a:effectLst/>
      </c:spPr>
      <c:txPr>
        <a:bodyPr rot="0" spcFirstLastPara="1" vertOverflow="ellipsis" vert="horz" wrap="square" anchor="ctr" anchorCtr="1"/>
        <a:lstStyle/>
        <a:p>
          <a:pPr rtl="0">
            <a:defRPr sz="1600" b="1" i="0" u="none" strike="noStrike" kern="1200" baseline="0">
              <a:solidFill>
                <a:schemeClr val="tx1"/>
              </a:solidFill>
              <a:latin typeface="+mn-lt"/>
              <a:ea typeface="+mn-ea"/>
              <a:cs typeface="Times New Roman" panose="02020603050405020304" pitchFamily="18" charset="0"/>
            </a:defRPr>
          </a:pPr>
          <a:endParaRPr lang="it-IT"/>
        </a:p>
      </c:txPr>
    </c:legend>
    <c:plotVisOnly val="1"/>
    <c:dispBlanksAs val="gap"/>
    <c:showDLblsOverMax val="0"/>
  </c:chart>
  <c:spPr>
    <a:noFill/>
    <a:ln>
      <a:noFill/>
    </a:ln>
    <a:effectLst/>
  </c:spPr>
  <c:txPr>
    <a:bodyPr/>
    <a:lstStyle/>
    <a:p>
      <a:pPr>
        <a:defRPr sz="900" b="1">
          <a:solidFill>
            <a:sysClr val="windowText" lastClr="000000"/>
          </a:solidFill>
          <a:latin typeface="Times New Roman" panose="02020603050405020304" pitchFamily="18" charset="0"/>
          <a:cs typeface="Times New Roman" panose="02020603050405020304" pitchFamily="18" charset="0"/>
        </a:defRPr>
      </a:pPr>
      <a:endParaRPr lang="it-IT"/>
    </a:p>
  </c:txPr>
  <c:externalData r:id="rId1">
    <c:autoUpdate val="0"/>
  </c:externalData>
  <c:userShapes r:id="rId2"/>
</c:chartSpace>
</file>

<file path=ppt/charts/chart3.xml><?xml version="1.0" encoding="utf-8"?>
<c:chartSpace xmlns:c="http://schemas.openxmlformats.org/drawingml/2006/chart" xmlns:a="http://schemas.openxmlformats.org/drawingml/2006/main" xmlns:r="http://schemas.openxmlformats.org/officeDocument/2006/relationships">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radarChart>
        <c:radarStyle val="marker"/>
        <c:varyColors val="0"/>
        <c:ser>
          <c:idx val="0"/>
          <c:order val="0"/>
          <c:tx>
            <c:strRef>
              <c:f>Sheet4!$C$112</c:f>
              <c:strCache>
                <c:ptCount val="1"/>
                <c:pt idx="0">
                  <c:v>Agree+Strongly</c:v>
                </c:pt>
              </c:strCache>
            </c:strRef>
          </c:tx>
          <c:spPr>
            <a:ln w="28575" cap="rnd">
              <a:solidFill>
                <a:schemeClr val="accent1"/>
              </a:solidFill>
              <a:round/>
            </a:ln>
            <a:effectLst/>
          </c:spPr>
          <c:marker>
            <c:symbol val="none"/>
          </c:marker>
          <c:cat>
            <c:strRef>
              <c:f>Sheet4!$B$113:$B$131</c:f>
              <c:strCache>
                <c:ptCount val="19"/>
                <c:pt idx="0">
                  <c:v>Bulgaria</c:v>
                </c:pt>
                <c:pt idx="1">
                  <c:v>China</c:v>
                </c:pt>
                <c:pt idx="2">
                  <c:v>Croatia</c:v>
                </c:pt>
                <c:pt idx="3">
                  <c:v>Finland</c:v>
                </c:pt>
                <c:pt idx="4">
                  <c:v>France</c:v>
                </c:pt>
                <c:pt idx="5">
                  <c:v>Israel</c:v>
                </c:pt>
                <c:pt idx="6">
                  <c:v>Italia</c:v>
                </c:pt>
                <c:pt idx="7">
                  <c:v>Latvia</c:v>
                </c:pt>
                <c:pt idx="8">
                  <c:v>Lebanon</c:v>
                </c:pt>
                <c:pt idx="9">
                  <c:v>Moldova</c:v>
                </c:pt>
                <c:pt idx="10">
                  <c:v>Norway</c:v>
                </c:pt>
                <c:pt idx="11">
                  <c:v>Peru</c:v>
                </c:pt>
                <c:pt idx="12">
                  <c:v>Portugal</c:v>
                </c:pt>
                <c:pt idx="13">
                  <c:v>Romania</c:v>
                </c:pt>
                <c:pt idx="14">
                  <c:v>Slovenia</c:v>
                </c:pt>
                <c:pt idx="15">
                  <c:v>Switzerland</c:v>
                </c:pt>
                <c:pt idx="16">
                  <c:v>Turkey</c:v>
                </c:pt>
                <c:pt idx="17">
                  <c:v>UK</c:v>
                </c:pt>
                <c:pt idx="18">
                  <c:v>US</c:v>
                </c:pt>
              </c:strCache>
            </c:strRef>
          </c:cat>
          <c:val>
            <c:numRef>
              <c:f>Sheet4!$C$113:$C$131</c:f>
              <c:numCache>
                <c:formatCode>General</c:formatCode>
                <c:ptCount val="19"/>
                <c:pt idx="0">
                  <c:v>72.7</c:v>
                </c:pt>
                <c:pt idx="1">
                  <c:v>88.3</c:v>
                </c:pt>
                <c:pt idx="2">
                  <c:v>87.5</c:v>
                </c:pt>
                <c:pt idx="3">
                  <c:v>78.400000000000006</c:v>
                </c:pt>
                <c:pt idx="4">
                  <c:v>87.5</c:v>
                </c:pt>
                <c:pt idx="5">
                  <c:v>85</c:v>
                </c:pt>
                <c:pt idx="6">
                  <c:v>90.5</c:v>
                </c:pt>
                <c:pt idx="7">
                  <c:v>77.8</c:v>
                </c:pt>
                <c:pt idx="8">
                  <c:v>80</c:v>
                </c:pt>
                <c:pt idx="9">
                  <c:v>82.6</c:v>
                </c:pt>
                <c:pt idx="10">
                  <c:v>76.900000000000006</c:v>
                </c:pt>
                <c:pt idx="11">
                  <c:v>90.2</c:v>
                </c:pt>
                <c:pt idx="12">
                  <c:v>80.900000000000006</c:v>
                </c:pt>
                <c:pt idx="13">
                  <c:v>82.6</c:v>
                </c:pt>
                <c:pt idx="14">
                  <c:v>80.099999999999994</c:v>
                </c:pt>
                <c:pt idx="15">
                  <c:v>85.9</c:v>
                </c:pt>
                <c:pt idx="16">
                  <c:v>90.1</c:v>
                </c:pt>
                <c:pt idx="17">
                  <c:v>81.900000000000006</c:v>
                </c:pt>
                <c:pt idx="18">
                  <c:v>80.599999999999994</c:v>
                </c:pt>
              </c:numCache>
            </c:numRef>
          </c:val>
        </c:ser>
        <c:ser>
          <c:idx val="1"/>
          <c:order val="1"/>
          <c:tx>
            <c:strRef>
              <c:f>Sheet4!$D$112</c:f>
              <c:strCache>
                <c:ptCount val="1"/>
                <c:pt idx="0">
                  <c:v>Disagree+Strongly</c:v>
                </c:pt>
              </c:strCache>
            </c:strRef>
          </c:tx>
          <c:spPr>
            <a:ln w="28575" cap="rnd">
              <a:solidFill>
                <a:schemeClr val="accent2"/>
              </a:solidFill>
              <a:round/>
            </a:ln>
            <a:effectLst/>
          </c:spPr>
          <c:marker>
            <c:symbol val="none"/>
          </c:marker>
          <c:cat>
            <c:strRef>
              <c:f>Sheet4!$B$113:$B$131</c:f>
              <c:strCache>
                <c:ptCount val="19"/>
                <c:pt idx="0">
                  <c:v>Bulgaria</c:v>
                </c:pt>
                <c:pt idx="1">
                  <c:v>China</c:v>
                </c:pt>
                <c:pt idx="2">
                  <c:v>Croatia</c:v>
                </c:pt>
                <c:pt idx="3">
                  <c:v>Finland</c:v>
                </c:pt>
                <c:pt idx="4">
                  <c:v>France</c:v>
                </c:pt>
                <c:pt idx="5">
                  <c:v>Israel</c:v>
                </c:pt>
                <c:pt idx="6">
                  <c:v>Italia</c:v>
                </c:pt>
                <c:pt idx="7">
                  <c:v>Latvia</c:v>
                </c:pt>
                <c:pt idx="8">
                  <c:v>Lebanon</c:v>
                </c:pt>
                <c:pt idx="9">
                  <c:v>Moldova</c:v>
                </c:pt>
                <c:pt idx="10">
                  <c:v>Norway</c:v>
                </c:pt>
                <c:pt idx="11">
                  <c:v>Peru</c:v>
                </c:pt>
                <c:pt idx="12">
                  <c:v>Portugal</c:v>
                </c:pt>
                <c:pt idx="13">
                  <c:v>Romania</c:v>
                </c:pt>
                <c:pt idx="14">
                  <c:v>Slovenia</c:v>
                </c:pt>
                <c:pt idx="15">
                  <c:v>Switzerland</c:v>
                </c:pt>
                <c:pt idx="16">
                  <c:v>Turkey</c:v>
                </c:pt>
                <c:pt idx="17">
                  <c:v>UK</c:v>
                </c:pt>
                <c:pt idx="18">
                  <c:v>US</c:v>
                </c:pt>
              </c:strCache>
            </c:strRef>
          </c:cat>
          <c:val>
            <c:numRef>
              <c:f>Sheet4!$D$113:$D$131</c:f>
              <c:numCache>
                <c:formatCode>General</c:formatCode>
                <c:ptCount val="19"/>
                <c:pt idx="0">
                  <c:v>13.5</c:v>
                </c:pt>
                <c:pt idx="1">
                  <c:v>3.6</c:v>
                </c:pt>
                <c:pt idx="2">
                  <c:v>8.6</c:v>
                </c:pt>
                <c:pt idx="3">
                  <c:v>15.7</c:v>
                </c:pt>
                <c:pt idx="4">
                  <c:v>8.6</c:v>
                </c:pt>
                <c:pt idx="5">
                  <c:v>9.7000000000000011</c:v>
                </c:pt>
                <c:pt idx="6">
                  <c:v>5.4</c:v>
                </c:pt>
                <c:pt idx="7">
                  <c:v>12.9</c:v>
                </c:pt>
                <c:pt idx="8">
                  <c:v>9.6</c:v>
                </c:pt>
                <c:pt idx="9">
                  <c:v>4.7</c:v>
                </c:pt>
                <c:pt idx="10">
                  <c:v>13.7</c:v>
                </c:pt>
                <c:pt idx="11">
                  <c:v>5.4</c:v>
                </c:pt>
                <c:pt idx="12">
                  <c:v>9.5</c:v>
                </c:pt>
                <c:pt idx="13">
                  <c:v>9.3000000000000007</c:v>
                </c:pt>
                <c:pt idx="14">
                  <c:v>12.9</c:v>
                </c:pt>
                <c:pt idx="15">
                  <c:v>11.5</c:v>
                </c:pt>
                <c:pt idx="16">
                  <c:v>4.7</c:v>
                </c:pt>
                <c:pt idx="17">
                  <c:v>9.1</c:v>
                </c:pt>
                <c:pt idx="18">
                  <c:v>12.8</c:v>
                </c:pt>
              </c:numCache>
            </c:numRef>
          </c:val>
        </c:ser>
        <c:dLbls>
          <c:showLegendKey val="0"/>
          <c:showVal val="0"/>
          <c:showCatName val="0"/>
          <c:showSerName val="0"/>
          <c:showPercent val="0"/>
          <c:showBubbleSize val="0"/>
        </c:dLbls>
        <c:axId val="101228544"/>
        <c:axId val="101230080"/>
      </c:radarChart>
      <c:catAx>
        <c:axId val="101228544"/>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500" b="1" i="0" u="none" strike="noStrike" kern="1200" baseline="0">
                <a:solidFill>
                  <a:sysClr val="windowText" lastClr="000000"/>
                </a:solidFill>
                <a:latin typeface="+mn-lt"/>
                <a:ea typeface="+mn-ea"/>
                <a:cs typeface="Times New Roman" panose="02020603050405020304" pitchFamily="18" charset="0"/>
              </a:defRPr>
            </a:pPr>
            <a:endParaRPr lang="it-IT"/>
          </a:p>
        </c:txPr>
        <c:crossAx val="101230080"/>
        <c:crosses val="autoZero"/>
        <c:auto val="1"/>
        <c:lblAlgn val="ctr"/>
        <c:lblOffset val="100"/>
        <c:noMultiLvlLbl val="0"/>
      </c:catAx>
      <c:valAx>
        <c:axId val="10123008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00" b="1"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it-IT"/>
          </a:p>
        </c:txPr>
        <c:crossAx val="101228544"/>
        <c:crosses val="autoZero"/>
        <c:crossBetween val="between"/>
      </c:valAx>
      <c:spPr>
        <a:noFill/>
        <a:ln>
          <a:noFill/>
        </a:ln>
        <a:effectLst/>
      </c:spPr>
    </c:plotArea>
    <c:legend>
      <c:legendPos val="t"/>
      <c:layout>
        <c:manualLayout>
          <c:xMode val="edge"/>
          <c:yMode val="edge"/>
          <c:x val="7.4132611251648009E-2"/>
          <c:y val="0.12662238671832859"/>
          <c:w val="0.9"/>
          <c:h val="6.4158666026176814E-2"/>
        </c:manualLayout>
      </c:layout>
      <c:overlay val="0"/>
      <c:spPr>
        <a:noFill/>
        <a:ln>
          <a:noFill/>
        </a:ln>
        <a:effectLst/>
      </c:spPr>
      <c:txPr>
        <a:bodyPr rot="0" spcFirstLastPara="1" vertOverflow="ellipsis" vert="horz" wrap="square" anchor="ctr" anchorCtr="1"/>
        <a:lstStyle/>
        <a:p>
          <a:pPr rtl="0">
            <a:defRPr sz="1600" b="1" i="0" u="none" strike="noStrike" kern="1200" baseline="0">
              <a:solidFill>
                <a:sysClr val="windowText" lastClr="000000"/>
              </a:solidFill>
              <a:latin typeface="+mn-lt"/>
              <a:ea typeface="+mn-ea"/>
              <a:cs typeface="Times New Roman" panose="02020603050405020304" pitchFamily="18" charset="0"/>
            </a:defRPr>
          </a:pPr>
          <a:endParaRPr lang="it-IT"/>
        </a:p>
      </c:txPr>
    </c:legend>
    <c:plotVisOnly val="1"/>
    <c:dispBlanksAs val="gap"/>
    <c:showDLblsOverMax val="0"/>
  </c:chart>
  <c:spPr>
    <a:noFill/>
    <a:ln>
      <a:noFill/>
    </a:ln>
    <a:effectLst/>
  </c:spPr>
  <c:txPr>
    <a:bodyPr/>
    <a:lstStyle/>
    <a:p>
      <a:pPr>
        <a:defRPr sz="900" b="1">
          <a:solidFill>
            <a:sysClr val="windowText" lastClr="000000"/>
          </a:solidFill>
          <a:latin typeface="Times New Roman" panose="02020603050405020304" pitchFamily="18" charset="0"/>
          <a:cs typeface="Times New Roman" panose="02020603050405020304" pitchFamily="18" charset="0"/>
        </a:defRPr>
      </a:pPr>
      <a:endParaRPr lang="it-IT"/>
    </a:p>
  </c:txPr>
  <c:externalData r:id="rId1">
    <c:autoUpdate val="0"/>
  </c:externalData>
  <c:userShapes r:id="rId2"/>
</c:chartSpace>
</file>

<file path=ppt/charts/chart4.xml><?xml version="1.0" encoding="utf-8"?>
<c:chartSpace xmlns:c="http://schemas.openxmlformats.org/drawingml/2006/chart" xmlns:a="http://schemas.openxmlformats.org/drawingml/2006/main" xmlns:r="http://schemas.openxmlformats.org/officeDocument/2006/relationships">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radarChart>
        <c:radarStyle val="marker"/>
        <c:varyColors val="0"/>
        <c:ser>
          <c:idx val="0"/>
          <c:order val="0"/>
          <c:tx>
            <c:strRef>
              <c:f>Sheet4!$C$134</c:f>
              <c:strCache>
                <c:ptCount val="1"/>
                <c:pt idx="0">
                  <c:v>Agree+Strongly</c:v>
                </c:pt>
              </c:strCache>
            </c:strRef>
          </c:tx>
          <c:spPr>
            <a:ln w="28575" cap="rnd">
              <a:solidFill>
                <a:schemeClr val="accent1"/>
              </a:solidFill>
              <a:round/>
            </a:ln>
            <a:effectLst/>
          </c:spPr>
          <c:marker>
            <c:symbol val="none"/>
          </c:marker>
          <c:cat>
            <c:strRef>
              <c:f>Sheet4!$B$135:$B$153</c:f>
              <c:strCache>
                <c:ptCount val="19"/>
                <c:pt idx="0">
                  <c:v>Bulgaria</c:v>
                </c:pt>
                <c:pt idx="1">
                  <c:v>China</c:v>
                </c:pt>
                <c:pt idx="2">
                  <c:v>Croatia</c:v>
                </c:pt>
                <c:pt idx="3">
                  <c:v>Finland</c:v>
                </c:pt>
                <c:pt idx="4">
                  <c:v>France</c:v>
                </c:pt>
                <c:pt idx="5">
                  <c:v>Israel</c:v>
                </c:pt>
                <c:pt idx="6">
                  <c:v>Italia</c:v>
                </c:pt>
                <c:pt idx="7">
                  <c:v>Latvia</c:v>
                </c:pt>
                <c:pt idx="8">
                  <c:v>Lebanon</c:v>
                </c:pt>
                <c:pt idx="9">
                  <c:v>Moldova</c:v>
                </c:pt>
                <c:pt idx="10">
                  <c:v>Norway</c:v>
                </c:pt>
                <c:pt idx="11">
                  <c:v>Peru</c:v>
                </c:pt>
                <c:pt idx="12">
                  <c:v>Portugal</c:v>
                </c:pt>
                <c:pt idx="13">
                  <c:v>Romania</c:v>
                </c:pt>
                <c:pt idx="14">
                  <c:v>Slovenia</c:v>
                </c:pt>
                <c:pt idx="15">
                  <c:v>Switzerland</c:v>
                </c:pt>
                <c:pt idx="16">
                  <c:v>Turkey</c:v>
                </c:pt>
                <c:pt idx="17">
                  <c:v>UK</c:v>
                </c:pt>
                <c:pt idx="18">
                  <c:v>US</c:v>
                </c:pt>
              </c:strCache>
            </c:strRef>
          </c:cat>
          <c:val>
            <c:numRef>
              <c:f>Sheet4!$C$135:$C$153</c:f>
              <c:numCache>
                <c:formatCode>General</c:formatCode>
                <c:ptCount val="19"/>
                <c:pt idx="0">
                  <c:v>67.7</c:v>
                </c:pt>
                <c:pt idx="1">
                  <c:v>74.900000000000006</c:v>
                </c:pt>
                <c:pt idx="2">
                  <c:v>81.8</c:v>
                </c:pt>
                <c:pt idx="3">
                  <c:v>68.8</c:v>
                </c:pt>
                <c:pt idx="4">
                  <c:v>80.2</c:v>
                </c:pt>
                <c:pt idx="5">
                  <c:v>59.3</c:v>
                </c:pt>
                <c:pt idx="6">
                  <c:v>83.9</c:v>
                </c:pt>
                <c:pt idx="7">
                  <c:v>64.7</c:v>
                </c:pt>
                <c:pt idx="8">
                  <c:v>72</c:v>
                </c:pt>
                <c:pt idx="9">
                  <c:v>76.400000000000006</c:v>
                </c:pt>
                <c:pt idx="10">
                  <c:v>69.7</c:v>
                </c:pt>
                <c:pt idx="11">
                  <c:v>72.5</c:v>
                </c:pt>
                <c:pt idx="12">
                  <c:v>72.8</c:v>
                </c:pt>
                <c:pt idx="13">
                  <c:v>80.5</c:v>
                </c:pt>
                <c:pt idx="14">
                  <c:v>72.2</c:v>
                </c:pt>
                <c:pt idx="15">
                  <c:v>71.099999999999994</c:v>
                </c:pt>
                <c:pt idx="16">
                  <c:v>78.7</c:v>
                </c:pt>
                <c:pt idx="17">
                  <c:v>59.1</c:v>
                </c:pt>
                <c:pt idx="18">
                  <c:v>74.599999999999994</c:v>
                </c:pt>
              </c:numCache>
            </c:numRef>
          </c:val>
        </c:ser>
        <c:ser>
          <c:idx val="1"/>
          <c:order val="1"/>
          <c:tx>
            <c:strRef>
              <c:f>Sheet4!$D$134</c:f>
              <c:strCache>
                <c:ptCount val="1"/>
                <c:pt idx="0">
                  <c:v>Disagree+Strongly</c:v>
                </c:pt>
              </c:strCache>
            </c:strRef>
          </c:tx>
          <c:spPr>
            <a:ln w="28575" cap="rnd">
              <a:solidFill>
                <a:schemeClr val="accent2"/>
              </a:solidFill>
              <a:round/>
            </a:ln>
            <a:effectLst/>
          </c:spPr>
          <c:marker>
            <c:symbol val="none"/>
          </c:marker>
          <c:cat>
            <c:strRef>
              <c:f>Sheet4!$B$135:$B$153</c:f>
              <c:strCache>
                <c:ptCount val="19"/>
                <c:pt idx="0">
                  <c:v>Bulgaria</c:v>
                </c:pt>
                <c:pt idx="1">
                  <c:v>China</c:v>
                </c:pt>
                <c:pt idx="2">
                  <c:v>Croatia</c:v>
                </c:pt>
                <c:pt idx="3">
                  <c:v>Finland</c:v>
                </c:pt>
                <c:pt idx="4">
                  <c:v>France</c:v>
                </c:pt>
                <c:pt idx="5">
                  <c:v>Israel</c:v>
                </c:pt>
                <c:pt idx="6">
                  <c:v>Italia</c:v>
                </c:pt>
                <c:pt idx="7">
                  <c:v>Latvia</c:v>
                </c:pt>
                <c:pt idx="8">
                  <c:v>Lebanon</c:v>
                </c:pt>
                <c:pt idx="9">
                  <c:v>Moldova</c:v>
                </c:pt>
                <c:pt idx="10">
                  <c:v>Norway</c:v>
                </c:pt>
                <c:pt idx="11">
                  <c:v>Peru</c:v>
                </c:pt>
                <c:pt idx="12">
                  <c:v>Portugal</c:v>
                </c:pt>
                <c:pt idx="13">
                  <c:v>Romania</c:v>
                </c:pt>
                <c:pt idx="14">
                  <c:v>Slovenia</c:v>
                </c:pt>
                <c:pt idx="15">
                  <c:v>Switzerland</c:v>
                </c:pt>
                <c:pt idx="16">
                  <c:v>Turkey</c:v>
                </c:pt>
                <c:pt idx="17">
                  <c:v>UK</c:v>
                </c:pt>
                <c:pt idx="18">
                  <c:v>US</c:v>
                </c:pt>
              </c:strCache>
            </c:strRef>
          </c:cat>
          <c:val>
            <c:numRef>
              <c:f>Sheet4!$D$135:$D$153</c:f>
              <c:numCache>
                <c:formatCode>General</c:formatCode>
                <c:ptCount val="19"/>
                <c:pt idx="0">
                  <c:v>17.2</c:v>
                </c:pt>
                <c:pt idx="1">
                  <c:v>7.2</c:v>
                </c:pt>
                <c:pt idx="2">
                  <c:v>9.5</c:v>
                </c:pt>
                <c:pt idx="3">
                  <c:v>14.8</c:v>
                </c:pt>
                <c:pt idx="4">
                  <c:v>10.3</c:v>
                </c:pt>
                <c:pt idx="5">
                  <c:v>23.1</c:v>
                </c:pt>
                <c:pt idx="6">
                  <c:v>6.2</c:v>
                </c:pt>
                <c:pt idx="7">
                  <c:v>15.5</c:v>
                </c:pt>
                <c:pt idx="8">
                  <c:v>7.2</c:v>
                </c:pt>
                <c:pt idx="9">
                  <c:v>4.2</c:v>
                </c:pt>
                <c:pt idx="10">
                  <c:v>11.2</c:v>
                </c:pt>
                <c:pt idx="11">
                  <c:v>14.2</c:v>
                </c:pt>
                <c:pt idx="12">
                  <c:v>16.399999999999999</c:v>
                </c:pt>
                <c:pt idx="13">
                  <c:v>10.4</c:v>
                </c:pt>
                <c:pt idx="14">
                  <c:v>13.7</c:v>
                </c:pt>
                <c:pt idx="15">
                  <c:v>17.600000000000001</c:v>
                </c:pt>
                <c:pt idx="16">
                  <c:v>9.9</c:v>
                </c:pt>
                <c:pt idx="17">
                  <c:v>15.9</c:v>
                </c:pt>
                <c:pt idx="18">
                  <c:v>20.7</c:v>
                </c:pt>
              </c:numCache>
            </c:numRef>
          </c:val>
        </c:ser>
        <c:dLbls>
          <c:showLegendKey val="0"/>
          <c:showVal val="0"/>
          <c:showCatName val="0"/>
          <c:showSerName val="0"/>
          <c:showPercent val="0"/>
          <c:showBubbleSize val="0"/>
        </c:dLbls>
        <c:axId val="101271808"/>
        <c:axId val="101277696"/>
      </c:radarChart>
      <c:catAx>
        <c:axId val="101271808"/>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500" b="1" i="0" u="none" strike="noStrike" kern="1200" baseline="0">
                <a:solidFill>
                  <a:sysClr val="windowText" lastClr="000000"/>
                </a:solidFill>
                <a:latin typeface="+mn-lt"/>
                <a:ea typeface="+mn-ea"/>
                <a:cs typeface="Times New Roman" panose="02020603050405020304" pitchFamily="18" charset="0"/>
              </a:defRPr>
            </a:pPr>
            <a:endParaRPr lang="it-IT"/>
          </a:p>
        </c:txPr>
        <c:crossAx val="101277696"/>
        <c:crosses val="autoZero"/>
        <c:auto val="1"/>
        <c:lblAlgn val="ctr"/>
        <c:lblOffset val="100"/>
        <c:noMultiLvlLbl val="0"/>
      </c:catAx>
      <c:valAx>
        <c:axId val="10127769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00" b="1"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it-IT"/>
          </a:p>
        </c:txPr>
        <c:crossAx val="101271808"/>
        <c:crosses val="autoZero"/>
        <c:crossBetween val="between"/>
      </c:valAx>
      <c:spPr>
        <a:noFill/>
        <a:ln>
          <a:noFill/>
        </a:ln>
        <a:effectLst/>
      </c:spPr>
    </c:plotArea>
    <c:legend>
      <c:legendPos val="t"/>
      <c:layout>
        <c:manualLayout>
          <c:xMode val="edge"/>
          <c:yMode val="edge"/>
          <c:x val="6.8418411626402414E-2"/>
          <c:y val="0.1055608021512715"/>
          <c:w val="0.86850698772873836"/>
          <c:h val="6.3674893311157776E-2"/>
        </c:manualLayout>
      </c:layout>
      <c:overlay val="0"/>
      <c:spPr>
        <a:noFill/>
        <a:ln>
          <a:noFill/>
        </a:ln>
        <a:effectLst/>
      </c:spPr>
      <c:txPr>
        <a:bodyPr rot="0" spcFirstLastPara="1" vertOverflow="ellipsis" vert="horz" wrap="square" anchor="ctr" anchorCtr="1"/>
        <a:lstStyle/>
        <a:p>
          <a:pPr>
            <a:defRPr sz="1600" b="1" i="0" u="none" strike="noStrike" kern="1200" baseline="0">
              <a:solidFill>
                <a:sysClr val="windowText" lastClr="000000"/>
              </a:solidFill>
              <a:latin typeface="+mn-lt"/>
              <a:ea typeface="+mn-ea"/>
              <a:cs typeface="Times New Roman" panose="02020603050405020304" pitchFamily="18" charset="0"/>
            </a:defRPr>
          </a:pPr>
          <a:endParaRPr lang="it-IT"/>
        </a:p>
      </c:txPr>
    </c:legend>
    <c:plotVisOnly val="1"/>
    <c:dispBlanksAs val="gap"/>
    <c:showDLblsOverMax val="0"/>
  </c:chart>
  <c:spPr>
    <a:noFill/>
    <a:ln>
      <a:noFill/>
    </a:ln>
    <a:effectLst/>
  </c:spPr>
  <c:txPr>
    <a:bodyPr/>
    <a:lstStyle/>
    <a:p>
      <a:pPr>
        <a:defRPr sz="900" b="1">
          <a:solidFill>
            <a:sysClr val="windowText" lastClr="000000"/>
          </a:solidFill>
          <a:latin typeface="Times New Roman" panose="02020603050405020304" pitchFamily="18" charset="0"/>
          <a:cs typeface="Times New Roman" panose="02020603050405020304" pitchFamily="18" charset="0"/>
        </a:defRPr>
      </a:pPr>
      <a:endParaRPr lang="it-IT"/>
    </a:p>
  </c:txPr>
  <c:externalData r:id="rId1">
    <c:autoUpdate val="0"/>
  </c:externalData>
  <c:userShapes r:id="rId2"/>
</c:chartSpace>
</file>

<file path=ppt/charts/chart5.xml><?xml version="1.0" encoding="utf-8"?>
<c:chartSpace xmlns:c="http://schemas.openxmlformats.org/drawingml/2006/chart" xmlns:a="http://schemas.openxmlformats.org/drawingml/2006/main" xmlns:r="http://schemas.openxmlformats.org/officeDocument/2006/relationships">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radarChart>
        <c:radarStyle val="marker"/>
        <c:varyColors val="0"/>
        <c:ser>
          <c:idx val="0"/>
          <c:order val="0"/>
          <c:tx>
            <c:strRef>
              <c:f>Sheet4!$B$24</c:f>
              <c:strCache>
                <c:ptCount val="1"/>
                <c:pt idx="0">
                  <c:v>Agree+Strongly</c:v>
                </c:pt>
              </c:strCache>
            </c:strRef>
          </c:tx>
          <c:spPr>
            <a:ln w="28575" cap="rnd">
              <a:solidFill>
                <a:schemeClr val="accent1"/>
              </a:solidFill>
              <a:round/>
            </a:ln>
            <a:effectLst/>
          </c:spPr>
          <c:marker>
            <c:symbol val="none"/>
          </c:marker>
          <c:cat>
            <c:strRef>
              <c:f>Sheet4!$A$25:$A$43</c:f>
              <c:strCache>
                <c:ptCount val="19"/>
                <c:pt idx="0">
                  <c:v>Bulgaria</c:v>
                </c:pt>
                <c:pt idx="1">
                  <c:v>China</c:v>
                </c:pt>
                <c:pt idx="2">
                  <c:v>Croatia</c:v>
                </c:pt>
                <c:pt idx="3">
                  <c:v>Finland</c:v>
                </c:pt>
                <c:pt idx="4">
                  <c:v>France</c:v>
                </c:pt>
                <c:pt idx="5">
                  <c:v>Israel</c:v>
                </c:pt>
                <c:pt idx="6">
                  <c:v>Italia</c:v>
                </c:pt>
                <c:pt idx="7">
                  <c:v>Latvia</c:v>
                </c:pt>
                <c:pt idx="8">
                  <c:v>Lebanon</c:v>
                </c:pt>
                <c:pt idx="9">
                  <c:v>Moldova</c:v>
                </c:pt>
                <c:pt idx="10">
                  <c:v>Norway</c:v>
                </c:pt>
                <c:pt idx="11">
                  <c:v>Peru</c:v>
                </c:pt>
                <c:pt idx="12">
                  <c:v>Portugal</c:v>
                </c:pt>
                <c:pt idx="13">
                  <c:v>Romania</c:v>
                </c:pt>
                <c:pt idx="14">
                  <c:v>Slovenia</c:v>
                </c:pt>
                <c:pt idx="15">
                  <c:v>Switzerland</c:v>
                </c:pt>
                <c:pt idx="16">
                  <c:v>Turkey</c:v>
                </c:pt>
                <c:pt idx="17">
                  <c:v>UK</c:v>
                </c:pt>
                <c:pt idx="18">
                  <c:v>US</c:v>
                </c:pt>
              </c:strCache>
            </c:strRef>
          </c:cat>
          <c:val>
            <c:numRef>
              <c:f>Sheet4!$B$25:$B$43</c:f>
              <c:numCache>
                <c:formatCode>General</c:formatCode>
                <c:ptCount val="19"/>
                <c:pt idx="0">
                  <c:v>26.8</c:v>
                </c:pt>
                <c:pt idx="1">
                  <c:v>13.6</c:v>
                </c:pt>
                <c:pt idx="2">
                  <c:v>6</c:v>
                </c:pt>
                <c:pt idx="3">
                  <c:v>16.100000000000001</c:v>
                </c:pt>
                <c:pt idx="4">
                  <c:v>7.4</c:v>
                </c:pt>
                <c:pt idx="5">
                  <c:v>17.899999999999999</c:v>
                </c:pt>
                <c:pt idx="6">
                  <c:v>8</c:v>
                </c:pt>
                <c:pt idx="7">
                  <c:v>15.6</c:v>
                </c:pt>
                <c:pt idx="8">
                  <c:v>12</c:v>
                </c:pt>
                <c:pt idx="9">
                  <c:v>21.7</c:v>
                </c:pt>
                <c:pt idx="10">
                  <c:v>9.9</c:v>
                </c:pt>
                <c:pt idx="11">
                  <c:v>16.7</c:v>
                </c:pt>
                <c:pt idx="12">
                  <c:v>20.6</c:v>
                </c:pt>
                <c:pt idx="13">
                  <c:v>8.7000000000000011</c:v>
                </c:pt>
                <c:pt idx="14">
                  <c:v>5.9</c:v>
                </c:pt>
                <c:pt idx="15">
                  <c:v>12.8</c:v>
                </c:pt>
                <c:pt idx="16">
                  <c:v>17.5</c:v>
                </c:pt>
                <c:pt idx="17">
                  <c:v>22.7</c:v>
                </c:pt>
                <c:pt idx="18">
                  <c:v>18.3</c:v>
                </c:pt>
              </c:numCache>
            </c:numRef>
          </c:val>
        </c:ser>
        <c:ser>
          <c:idx val="1"/>
          <c:order val="1"/>
          <c:tx>
            <c:strRef>
              <c:f>Sheet4!$C$24</c:f>
              <c:strCache>
                <c:ptCount val="1"/>
                <c:pt idx="0">
                  <c:v>Disagree+Strongly</c:v>
                </c:pt>
              </c:strCache>
            </c:strRef>
          </c:tx>
          <c:spPr>
            <a:ln w="28575" cap="rnd">
              <a:solidFill>
                <a:schemeClr val="accent2"/>
              </a:solidFill>
              <a:round/>
            </a:ln>
            <a:effectLst/>
          </c:spPr>
          <c:marker>
            <c:symbol val="none"/>
          </c:marker>
          <c:cat>
            <c:strRef>
              <c:f>Sheet4!$A$25:$A$43</c:f>
              <c:strCache>
                <c:ptCount val="19"/>
                <c:pt idx="0">
                  <c:v>Bulgaria</c:v>
                </c:pt>
                <c:pt idx="1">
                  <c:v>China</c:v>
                </c:pt>
                <c:pt idx="2">
                  <c:v>Croatia</c:v>
                </c:pt>
                <c:pt idx="3">
                  <c:v>Finland</c:v>
                </c:pt>
                <c:pt idx="4">
                  <c:v>France</c:v>
                </c:pt>
                <c:pt idx="5">
                  <c:v>Israel</c:v>
                </c:pt>
                <c:pt idx="6">
                  <c:v>Italia</c:v>
                </c:pt>
                <c:pt idx="7">
                  <c:v>Latvia</c:v>
                </c:pt>
                <c:pt idx="8">
                  <c:v>Lebanon</c:v>
                </c:pt>
                <c:pt idx="9">
                  <c:v>Moldova</c:v>
                </c:pt>
                <c:pt idx="10">
                  <c:v>Norway</c:v>
                </c:pt>
                <c:pt idx="11">
                  <c:v>Peru</c:v>
                </c:pt>
                <c:pt idx="12">
                  <c:v>Portugal</c:v>
                </c:pt>
                <c:pt idx="13">
                  <c:v>Romania</c:v>
                </c:pt>
                <c:pt idx="14">
                  <c:v>Slovenia</c:v>
                </c:pt>
                <c:pt idx="15">
                  <c:v>Switzerland</c:v>
                </c:pt>
                <c:pt idx="16">
                  <c:v>Turkey</c:v>
                </c:pt>
                <c:pt idx="17">
                  <c:v>UK</c:v>
                </c:pt>
                <c:pt idx="18">
                  <c:v>US</c:v>
                </c:pt>
              </c:strCache>
            </c:strRef>
          </c:cat>
          <c:val>
            <c:numRef>
              <c:f>Sheet4!$C$25:$C$43</c:f>
              <c:numCache>
                <c:formatCode>General</c:formatCode>
                <c:ptCount val="19"/>
                <c:pt idx="0">
                  <c:v>49.1</c:v>
                </c:pt>
                <c:pt idx="1">
                  <c:v>49.5</c:v>
                </c:pt>
                <c:pt idx="2">
                  <c:v>82.2</c:v>
                </c:pt>
                <c:pt idx="3">
                  <c:v>66.599999999999994</c:v>
                </c:pt>
                <c:pt idx="4">
                  <c:v>79.3</c:v>
                </c:pt>
                <c:pt idx="5">
                  <c:v>55.9</c:v>
                </c:pt>
                <c:pt idx="6">
                  <c:v>71.8</c:v>
                </c:pt>
                <c:pt idx="7">
                  <c:v>62.7</c:v>
                </c:pt>
                <c:pt idx="8">
                  <c:v>72.8</c:v>
                </c:pt>
                <c:pt idx="9">
                  <c:v>45.8</c:v>
                </c:pt>
                <c:pt idx="10">
                  <c:v>76.099999999999994</c:v>
                </c:pt>
                <c:pt idx="11">
                  <c:v>54.9</c:v>
                </c:pt>
                <c:pt idx="12">
                  <c:v>58.2</c:v>
                </c:pt>
                <c:pt idx="13">
                  <c:v>71.099999999999994</c:v>
                </c:pt>
                <c:pt idx="14">
                  <c:v>82.1</c:v>
                </c:pt>
                <c:pt idx="15">
                  <c:v>70.599999999999994</c:v>
                </c:pt>
                <c:pt idx="16">
                  <c:v>60.4</c:v>
                </c:pt>
                <c:pt idx="17">
                  <c:v>59.1</c:v>
                </c:pt>
                <c:pt idx="18">
                  <c:v>67.8</c:v>
                </c:pt>
              </c:numCache>
            </c:numRef>
          </c:val>
        </c:ser>
        <c:dLbls>
          <c:showLegendKey val="0"/>
          <c:showVal val="0"/>
          <c:showCatName val="0"/>
          <c:showSerName val="0"/>
          <c:showPercent val="0"/>
          <c:showBubbleSize val="0"/>
        </c:dLbls>
        <c:axId val="101460608"/>
        <c:axId val="101466496"/>
      </c:radarChart>
      <c:catAx>
        <c:axId val="101460608"/>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500" b="1" i="0" u="none" strike="noStrike" kern="1200" baseline="0">
                <a:solidFill>
                  <a:sysClr val="windowText" lastClr="000000"/>
                </a:solidFill>
                <a:latin typeface="+mn-lt"/>
                <a:ea typeface="+mn-ea"/>
                <a:cs typeface="Times New Roman" panose="02020603050405020304" pitchFamily="18" charset="0"/>
              </a:defRPr>
            </a:pPr>
            <a:endParaRPr lang="it-IT"/>
          </a:p>
        </c:txPr>
        <c:crossAx val="101466496"/>
        <c:crosses val="autoZero"/>
        <c:auto val="1"/>
        <c:lblAlgn val="ctr"/>
        <c:lblOffset val="100"/>
        <c:noMultiLvlLbl val="0"/>
      </c:catAx>
      <c:valAx>
        <c:axId val="10146649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00" b="1"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it-IT"/>
          </a:p>
        </c:txPr>
        <c:crossAx val="101460608"/>
        <c:crosses val="autoZero"/>
        <c:crossBetween val="between"/>
      </c:valAx>
      <c:spPr>
        <a:noFill/>
        <a:ln>
          <a:noFill/>
        </a:ln>
        <a:effectLst/>
      </c:spPr>
    </c:plotArea>
    <c:legend>
      <c:legendPos val="t"/>
      <c:layout>
        <c:manualLayout>
          <c:xMode val="edge"/>
          <c:yMode val="edge"/>
          <c:x val="4.4274366590483963E-2"/>
          <c:y val="0.13806573414008091"/>
          <c:w val="0.89999997745853688"/>
          <c:h val="6.5997102896406271E-2"/>
        </c:manualLayout>
      </c:layout>
      <c:overlay val="0"/>
      <c:spPr>
        <a:noFill/>
        <a:ln>
          <a:noFill/>
        </a:ln>
        <a:effectLst/>
      </c:spPr>
      <c:txPr>
        <a:bodyPr rot="0" spcFirstLastPara="1" vertOverflow="ellipsis" vert="horz" wrap="square" anchor="ctr" anchorCtr="1"/>
        <a:lstStyle/>
        <a:p>
          <a:pPr rtl="0">
            <a:defRPr sz="1600" b="1" i="0" u="none" strike="noStrike" kern="1200" baseline="0">
              <a:solidFill>
                <a:sysClr val="windowText" lastClr="000000"/>
              </a:solidFill>
              <a:latin typeface="+mn-lt"/>
              <a:ea typeface="+mn-ea"/>
              <a:cs typeface="Times New Roman" panose="02020603050405020304" pitchFamily="18" charset="0"/>
            </a:defRPr>
          </a:pPr>
          <a:endParaRPr lang="it-IT"/>
        </a:p>
      </c:txPr>
    </c:legend>
    <c:plotVisOnly val="1"/>
    <c:dispBlanksAs val="gap"/>
    <c:showDLblsOverMax val="0"/>
  </c:chart>
  <c:spPr>
    <a:noFill/>
    <a:ln>
      <a:noFill/>
    </a:ln>
    <a:effectLst/>
  </c:spPr>
  <c:txPr>
    <a:bodyPr/>
    <a:lstStyle/>
    <a:p>
      <a:pPr>
        <a:defRPr/>
      </a:pPr>
      <a:endParaRPr lang="it-IT"/>
    </a:p>
  </c:txPr>
  <c:externalData r:id="rId1">
    <c:autoUpdate val="0"/>
  </c:externalData>
  <c:userShapes r:id="rId2"/>
</c:chartSpace>
</file>

<file path=ppt/charts/chart6.xml><?xml version="1.0" encoding="utf-8"?>
<c:chartSpace xmlns:c="http://schemas.openxmlformats.org/drawingml/2006/chart" xmlns:a="http://schemas.openxmlformats.org/drawingml/2006/main" xmlns:r="http://schemas.openxmlformats.org/officeDocument/2006/relationships">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radarChart>
        <c:radarStyle val="marker"/>
        <c:varyColors val="0"/>
        <c:ser>
          <c:idx val="0"/>
          <c:order val="0"/>
          <c:tx>
            <c:strRef>
              <c:f>Sheet4!$B$2</c:f>
              <c:strCache>
                <c:ptCount val="1"/>
                <c:pt idx="0">
                  <c:v>Agree+Strongly</c:v>
                </c:pt>
              </c:strCache>
            </c:strRef>
          </c:tx>
          <c:spPr>
            <a:ln w="28575" cap="rnd">
              <a:solidFill>
                <a:schemeClr val="accent1"/>
              </a:solidFill>
              <a:round/>
            </a:ln>
            <a:effectLst/>
          </c:spPr>
          <c:marker>
            <c:symbol val="none"/>
          </c:marker>
          <c:cat>
            <c:strRef>
              <c:f>Sheet4!$A$3:$A$21</c:f>
              <c:strCache>
                <c:ptCount val="19"/>
                <c:pt idx="0">
                  <c:v>Bulgaria</c:v>
                </c:pt>
                <c:pt idx="1">
                  <c:v>China</c:v>
                </c:pt>
                <c:pt idx="2">
                  <c:v>Croatia</c:v>
                </c:pt>
                <c:pt idx="3">
                  <c:v>Finland</c:v>
                </c:pt>
                <c:pt idx="4">
                  <c:v>France</c:v>
                </c:pt>
                <c:pt idx="5">
                  <c:v>Israel</c:v>
                </c:pt>
                <c:pt idx="6">
                  <c:v>Italia</c:v>
                </c:pt>
                <c:pt idx="7">
                  <c:v>Latvia</c:v>
                </c:pt>
                <c:pt idx="8">
                  <c:v>Lebanon</c:v>
                </c:pt>
                <c:pt idx="9">
                  <c:v>Moldova</c:v>
                </c:pt>
                <c:pt idx="10">
                  <c:v>Norway</c:v>
                </c:pt>
                <c:pt idx="11">
                  <c:v>Peru</c:v>
                </c:pt>
                <c:pt idx="12">
                  <c:v>Portugal</c:v>
                </c:pt>
                <c:pt idx="13">
                  <c:v>Romania</c:v>
                </c:pt>
                <c:pt idx="14">
                  <c:v>Slovenia</c:v>
                </c:pt>
                <c:pt idx="15">
                  <c:v>Switzerland</c:v>
                </c:pt>
                <c:pt idx="16">
                  <c:v>Turkey</c:v>
                </c:pt>
                <c:pt idx="17">
                  <c:v>UK</c:v>
                </c:pt>
                <c:pt idx="18">
                  <c:v>US</c:v>
                </c:pt>
              </c:strCache>
            </c:strRef>
          </c:cat>
          <c:val>
            <c:numRef>
              <c:f>Sheet4!$B$3:$B$21</c:f>
              <c:numCache>
                <c:formatCode>General</c:formatCode>
                <c:ptCount val="19"/>
                <c:pt idx="0">
                  <c:v>55.9</c:v>
                </c:pt>
                <c:pt idx="1">
                  <c:v>80.099999999999994</c:v>
                </c:pt>
                <c:pt idx="2">
                  <c:v>81.400000000000006</c:v>
                </c:pt>
                <c:pt idx="3">
                  <c:v>44.5</c:v>
                </c:pt>
                <c:pt idx="4">
                  <c:v>73.8</c:v>
                </c:pt>
                <c:pt idx="5">
                  <c:v>41.8</c:v>
                </c:pt>
                <c:pt idx="6">
                  <c:v>52.7</c:v>
                </c:pt>
                <c:pt idx="7">
                  <c:v>50.6</c:v>
                </c:pt>
                <c:pt idx="8">
                  <c:v>71.2</c:v>
                </c:pt>
                <c:pt idx="9">
                  <c:v>68.400000000000006</c:v>
                </c:pt>
                <c:pt idx="10">
                  <c:v>69.7</c:v>
                </c:pt>
                <c:pt idx="11">
                  <c:v>60.8</c:v>
                </c:pt>
                <c:pt idx="12">
                  <c:v>70.2</c:v>
                </c:pt>
                <c:pt idx="13">
                  <c:v>79.900000000000006</c:v>
                </c:pt>
                <c:pt idx="14">
                  <c:v>71.5</c:v>
                </c:pt>
                <c:pt idx="15">
                  <c:v>60.2</c:v>
                </c:pt>
                <c:pt idx="16">
                  <c:v>50</c:v>
                </c:pt>
                <c:pt idx="17">
                  <c:v>45.5</c:v>
                </c:pt>
                <c:pt idx="18">
                  <c:v>66.900000000000006</c:v>
                </c:pt>
              </c:numCache>
            </c:numRef>
          </c:val>
        </c:ser>
        <c:ser>
          <c:idx val="1"/>
          <c:order val="1"/>
          <c:tx>
            <c:strRef>
              <c:f>Sheet4!$C$2</c:f>
              <c:strCache>
                <c:ptCount val="1"/>
                <c:pt idx="0">
                  <c:v>Disagree+Strongly</c:v>
                </c:pt>
              </c:strCache>
            </c:strRef>
          </c:tx>
          <c:spPr>
            <a:ln w="28575" cap="rnd">
              <a:solidFill>
                <a:schemeClr val="accent2"/>
              </a:solidFill>
              <a:round/>
            </a:ln>
            <a:effectLst/>
          </c:spPr>
          <c:marker>
            <c:symbol val="none"/>
          </c:marker>
          <c:cat>
            <c:strRef>
              <c:f>Sheet4!$A$3:$A$21</c:f>
              <c:strCache>
                <c:ptCount val="19"/>
                <c:pt idx="0">
                  <c:v>Bulgaria</c:v>
                </c:pt>
                <c:pt idx="1">
                  <c:v>China</c:v>
                </c:pt>
                <c:pt idx="2">
                  <c:v>Croatia</c:v>
                </c:pt>
                <c:pt idx="3">
                  <c:v>Finland</c:v>
                </c:pt>
                <c:pt idx="4">
                  <c:v>France</c:v>
                </c:pt>
                <c:pt idx="5">
                  <c:v>Israel</c:v>
                </c:pt>
                <c:pt idx="6">
                  <c:v>Italia</c:v>
                </c:pt>
                <c:pt idx="7">
                  <c:v>Latvia</c:v>
                </c:pt>
                <c:pt idx="8">
                  <c:v>Lebanon</c:v>
                </c:pt>
                <c:pt idx="9">
                  <c:v>Moldova</c:v>
                </c:pt>
                <c:pt idx="10">
                  <c:v>Norway</c:v>
                </c:pt>
                <c:pt idx="11">
                  <c:v>Peru</c:v>
                </c:pt>
                <c:pt idx="12">
                  <c:v>Portugal</c:v>
                </c:pt>
                <c:pt idx="13">
                  <c:v>Romania</c:v>
                </c:pt>
                <c:pt idx="14">
                  <c:v>Slovenia</c:v>
                </c:pt>
                <c:pt idx="15">
                  <c:v>Switzerland</c:v>
                </c:pt>
                <c:pt idx="16">
                  <c:v>Turkey</c:v>
                </c:pt>
                <c:pt idx="17">
                  <c:v>UK</c:v>
                </c:pt>
                <c:pt idx="18">
                  <c:v>US</c:v>
                </c:pt>
              </c:strCache>
            </c:strRef>
          </c:cat>
          <c:val>
            <c:numRef>
              <c:f>Sheet4!$C$3:$C$21</c:f>
              <c:numCache>
                <c:formatCode>General</c:formatCode>
                <c:ptCount val="19"/>
                <c:pt idx="0">
                  <c:v>23.5</c:v>
                </c:pt>
                <c:pt idx="1">
                  <c:v>6.1</c:v>
                </c:pt>
                <c:pt idx="2">
                  <c:v>12.1</c:v>
                </c:pt>
                <c:pt idx="3">
                  <c:v>40.4</c:v>
                </c:pt>
                <c:pt idx="4">
                  <c:v>16.3</c:v>
                </c:pt>
                <c:pt idx="5">
                  <c:v>38</c:v>
                </c:pt>
                <c:pt idx="6">
                  <c:v>25.2</c:v>
                </c:pt>
                <c:pt idx="7">
                  <c:v>26.9</c:v>
                </c:pt>
                <c:pt idx="8">
                  <c:v>16</c:v>
                </c:pt>
                <c:pt idx="9">
                  <c:v>10.9</c:v>
                </c:pt>
                <c:pt idx="10">
                  <c:v>17.2</c:v>
                </c:pt>
                <c:pt idx="11">
                  <c:v>22.6</c:v>
                </c:pt>
                <c:pt idx="12">
                  <c:v>20.3</c:v>
                </c:pt>
                <c:pt idx="13">
                  <c:v>10.3</c:v>
                </c:pt>
                <c:pt idx="14">
                  <c:v>16.8</c:v>
                </c:pt>
                <c:pt idx="15">
                  <c:v>22.4</c:v>
                </c:pt>
                <c:pt idx="16">
                  <c:v>29.3</c:v>
                </c:pt>
                <c:pt idx="17">
                  <c:v>34.1</c:v>
                </c:pt>
                <c:pt idx="18">
                  <c:v>19.399999999999999</c:v>
                </c:pt>
              </c:numCache>
            </c:numRef>
          </c:val>
        </c:ser>
        <c:dLbls>
          <c:showLegendKey val="0"/>
          <c:showVal val="0"/>
          <c:showCatName val="0"/>
          <c:showSerName val="0"/>
          <c:showPercent val="0"/>
          <c:showBubbleSize val="0"/>
        </c:dLbls>
        <c:axId val="157742208"/>
        <c:axId val="157743744"/>
      </c:radarChart>
      <c:catAx>
        <c:axId val="1577422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500" b="1" i="0" u="none" strike="noStrike" kern="1200" baseline="0">
                <a:solidFill>
                  <a:schemeClr val="tx1"/>
                </a:solidFill>
                <a:latin typeface="+mn-lt"/>
                <a:ea typeface="+mn-ea"/>
                <a:cs typeface="+mn-cs"/>
              </a:defRPr>
            </a:pPr>
            <a:endParaRPr lang="it-IT"/>
          </a:p>
        </c:txPr>
        <c:crossAx val="157743744"/>
        <c:crosses val="autoZero"/>
        <c:auto val="1"/>
        <c:lblAlgn val="ctr"/>
        <c:lblOffset val="100"/>
        <c:noMultiLvlLbl val="0"/>
      </c:catAx>
      <c:valAx>
        <c:axId val="15774374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00" b="1"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it-IT"/>
          </a:p>
        </c:txPr>
        <c:crossAx val="157742208"/>
        <c:crosses val="autoZero"/>
        <c:crossBetween val="between"/>
      </c:valAx>
      <c:spPr>
        <a:noFill/>
        <a:ln>
          <a:noFill/>
        </a:ln>
        <a:effectLst/>
      </c:spPr>
    </c:plotArea>
    <c:legend>
      <c:legendPos val="t"/>
      <c:layout>
        <c:manualLayout>
          <c:xMode val="edge"/>
          <c:yMode val="edge"/>
          <c:x val="6.8249191358589409E-2"/>
          <c:y val="0.13375391663897918"/>
          <c:w val="0.89999980840718941"/>
          <c:h val="6.3936001602423992E-2"/>
        </c:manualLayout>
      </c:layout>
      <c:overlay val="0"/>
      <c:spPr>
        <a:noFill/>
        <a:ln>
          <a:noFill/>
        </a:ln>
        <a:effectLst/>
      </c:spPr>
      <c:txPr>
        <a:bodyPr rot="0" spcFirstLastPara="1" vertOverflow="ellipsis" vert="horz" wrap="square" anchor="ctr" anchorCtr="1"/>
        <a:lstStyle/>
        <a:p>
          <a:pPr>
            <a:defRPr sz="1600" b="1" i="0" u="none" strike="noStrike" kern="1200" baseline="0">
              <a:solidFill>
                <a:schemeClr val="tx1"/>
              </a:solidFill>
              <a:latin typeface="+mn-lt"/>
              <a:ea typeface="+mn-ea"/>
              <a:cs typeface="+mn-cs"/>
            </a:defRPr>
          </a:pPr>
          <a:endParaRPr lang="it-IT"/>
        </a:p>
      </c:txPr>
    </c:legend>
    <c:plotVisOnly val="1"/>
    <c:dispBlanksAs val="gap"/>
    <c:showDLblsOverMax val="0"/>
  </c:chart>
  <c:spPr>
    <a:noFill/>
    <a:ln>
      <a:noFill/>
    </a:ln>
    <a:effectLst/>
  </c:spPr>
  <c:txPr>
    <a:bodyPr/>
    <a:lstStyle/>
    <a:p>
      <a:pPr>
        <a:defRPr/>
      </a:pPr>
      <a:endParaRPr lang="it-IT"/>
    </a:p>
  </c:txPr>
  <c:externalData r:id="rId1">
    <c:autoUpdate val="0"/>
  </c:externalData>
  <c:userShapes r:id="rId2"/>
</c:chartSpace>
</file>

<file path=ppt/charts/chart7.xml><?xml version="1.0" encoding="utf-8"?>
<c:chartSpace xmlns:c="http://schemas.openxmlformats.org/drawingml/2006/chart" xmlns:a="http://schemas.openxmlformats.org/drawingml/2006/main" xmlns:r="http://schemas.openxmlformats.org/officeDocument/2006/relationships">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radarChart>
        <c:radarStyle val="marker"/>
        <c:varyColors val="0"/>
        <c:ser>
          <c:idx val="0"/>
          <c:order val="0"/>
          <c:tx>
            <c:strRef>
              <c:f>Sheet4!$M$24</c:f>
              <c:strCache>
                <c:ptCount val="1"/>
                <c:pt idx="0">
                  <c:v>Agree+Strongly</c:v>
                </c:pt>
              </c:strCache>
            </c:strRef>
          </c:tx>
          <c:spPr>
            <a:ln w="28575" cap="rnd">
              <a:solidFill>
                <a:schemeClr val="accent1"/>
              </a:solidFill>
              <a:round/>
            </a:ln>
            <a:effectLst/>
          </c:spPr>
          <c:marker>
            <c:symbol val="none"/>
          </c:marker>
          <c:cat>
            <c:strRef>
              <c:f>Sheet4!$L$25:$L$43</c:f>
              <c:strCache>
                <c:ptCount val="19"/>
                <c:pt idx="0">
                  <c:v>Bulgaria</c:v>
                </c:pt>
                <c:pt idx="1">
                  <c:v>China</c:v>
                </c:pt>
                <c:pt idx="2">
                  <c:v>Croatia</c:v>
                </c:pt>
                <c:pt idx="3">
                  <c:v>Finland</c:v>
                </c:pt>
                <c:pt idx="4">
                  <c:v>France</c:v>
                </c:pt>
                <c:pt idx="5">
                  <c:v>Israel</c:v>
                </c:pt>
                <c:pt idx="6">
                  <c:v>Italia</c:v>
                </c:pt>
                <c:pt idx="7">
                  <c:v>Latvia</c:v>
                </c:pt>
                <c:pt idx="8">
                  <c:v>Lebanon</c:v>
                </c:pt>
                <c:pt idx="9">
                  <c:v>Moldova</c:v>
                </c:pt>
                <c:pt idx="10">
                  <c:v>Norway</c:v>
                </c:pt>
                <c:pt idx="11">
                  <c:v>Peru</c:v>
                </c:pt>
                <c:pt idx="12">
                  <c:v>Portugal</c:v>
                </c:pt>
                <c:pt idx="13">
                  <c:v>Romania</c:v>
                </c:pt>
                <c:pt idx="14">
                  <c:v>Slovenia</c:v>
                </c:pt>
                <c:pt idx="15">
                  <c:v>Switzerland</c:v>
                </c:pt>
                <c:pt idx="16">
                  <c:v>Turkey</c:v>
                </c:pt>
                <c:pt idx="17">
                  <c:v>UK</c:v>
                </c:pt>
                <c:pt idx="18">
                  <c:v>US</c:v>
                </c:pt>
              </c:strCache>
            </c:strRef>
          </c:cat>
          <c:val>
            <c:numRef>
              <c:f>Sheet4!$M$25:$M$43</c:f>
              <c:numCache>
                <c:formatCode>General</c:formatCode>
                <c:ptCount val="19"/>
                <c:pt idx="0">
                  <c:v>58.4</c:v>
                </c:pt>
                <c:pt idx="1">
                  <c:v>78</c:v>
                </c:pt>
                <c:pt idx="2">
                  <c:v>73</c:v>
                </c:pt>
                <c:pt idx="3">
                  <c:v>53.3</c:v>
                </c:pt>
                <c:pt idx="4">
                  <c:v>74.599999999999994</c:v>
                </c:pt>
                <c:pt idx="5">
                  <c:v>59</c:v>
                </c:pt>
                <c:pt idx="6">
                  <c:v>76</c:v>
                </c:pt>
                <c:pt idx="7">
                  <c:v>67.099999999999994</c:v>
                </c:pt>
                <c:pt idx="8">
                  <c:v>70.400000000000006</c:v>
                </c:pt>
                <c:pt idx="9">
                  <c:v>66.5</c:v>
                </c:pt>
                <c:pt idx="10">
                  <c:v>69.599999999999994</c:v>
                </c:pt>
                <c:pt idx="11">
                  <c:v>61.3</c:v>
                </c:pt>
                <c:pt idx="12">
                  <c:v>52.9</c:v>
                </c:pt>
                <c:pt idx="13">
                  <c:v>79.3</c:v>
                </c:pt>
                <c:pt idx="14">
                  <c:v>75.8</c:v>
                </c:pt>
                <c:pt idx="15">
                  <c:v>70.5</c:v>
                </c:pt>
                <c:pt idx="16">
                  <c:v>65.099999999999994</c:v>
                </c:pt>
                <c:pt idx="17">
                  <c:v>59.1</c:v>
                </c:pt>
                <c:pt idx="18">
                  <c:v>55.5</c:v>
                </c:pt>
              </c:numCache>
            </c:numRef>
          </c:val>
        </c:ser>
        <c:ser>
          <c:idx val="1"/>
          <c:order val="1"/>
          <c:tx>
            <c:strRef>
              <c:f>Sheet4!$N$24</c:f>
              <c:strCache>
                <c:ptCount val="1"/>
                <c:pt idx="0">
                  <c:v>Disagree+Strongly</c:v>
                </c:pt>
              </c:strCache>
            </c:strRef>
          </c:tx>
          <c:spPr>
            <a:ln w="28575" cap="rnd">
              <a:solidFill>
                <a:schemeClr val="accent2"/>
              </a:solidFill>
              <a:round/>
            </a:ln>
            <a:effectLst/>
          </c:spPr>
          <c:marker>
            <c:symbol val="none"/>
          </c:marker>
          <c:cat>
            <c:strRef>
              <c:f>Sheet4!$L$25:$L$43</c:f>
              <c:strCache>
                <c:ptCount val="19"/>
                <c:pt idx="0">
                  <c:v>Bulgaria</c:v>
                </c:pt>
                <c:pt idx="1">
                  <c:v>China</c:v>
                </c:pt>
                <c:pt idx="2">
                  <c:v>Croatia</c:v>
                </c:pt>
                <c:pt idx="3">
                  <c:v>Finland</c:v>
                </c:pt>
                <c:pt idx="4">
                  <c:v>France</c:v>
                </c:pt>
                <c:pt idx="5">
                  <c:v>Israel</c:v>
                </c:pt>
                <c:pt idx="6">
                  <c:v>Italia</c:v>
                </c:pt>
                <c:pt idx="7">
                  <c:v>Latvia</c:v>
                </c:pt>
                <c:pt idx="8">
                  <c:v>Lebanon</c:v>
                </c:pt>
                <c:pt idx="9">
                  <c:v>Moldova</c:v>
                </c:pt>
                <c:pt idx="10">
                  <c:v>Norway</c:v>
                </c:pt>
                <c:pt idx="11">
                  <c:v>Peru</c:v>
                </c:pt>
                <c:pt idx="12">
                  <c:v>Portugal</c:v>
                </c:pt>
                <c:pt idx="13">
                  <c:v>Romania</c:v>
                </c:pt>
                <c:pt idx="14">
                  <c:v>Slovenia</c:v>
                </c:pt>
                <c:pt idx="15">
                  <c:v>Switzerland</c:v>
                </c:pt>
                <c:pt idx="16">
                  <c:v>Turkey</c:v>
                </c:pt>
                <c:pt idx="17">
                  <c:v>UK</c:v>
                </c:pt>
                <c:pt idx="18">
                  <c:v>US</c:v>
                </c:pt>
              </c:strCache>
            </c:strRef>
          </c:cat>
          <c:val>
            <c:numRef>
              <c:f>Sheet4!$N$25:$N$43</c:f>
              <c:numCache>
                <c:formatCode>General</c:formatCode>
                <c:ptCount val="19"/>
                <c:pt idx="0">
                  <c:v>24.7</c:v>
                </c:pt>
                <c:pt idx="1">
                  <c:v>8.4</c:v>
                </c:pt>
                <c:pt idx="2">
                  <c:v>16.5</c:v>
                </c:pt>
                <c:pt idx="3">
                  <c:v>32.6</c:v>
                </c:pt>
                <c:pt idx="4">
                  <c:v>15.5</c:v>
                </c:pt>
                <c:pt idx="5">
                  <c:v>19.399999999999999</c:v>
                </c:pt>
                <c:pt idx="6">
                  <c:v>14.4</c:v>
                </c:pt>
                <c:pt idx="7">
                  <c:v>18.399999999999999</c:v>
                </c:pt>
                <c:pt idx="8">
                  <c:v>12</c:v>
                </c:pt>
                <c:pt idx="9">
                  <c:v>12.7</c:v>
                </c:pt>
                <c:pt idx="10">
                  <c:v>14.6</c:v>
                </c:pt>
                <c:pt idx="11">
                  <c:v>20.100000000000001</c:v>
                </c:pt>
                <c:pt idx="12">
                  <c:v>30.6</c:v>
                </c:pt>
                <c:pt idx="13">
                  <c:v>13</c:v>
                </c:pt>
                <c:pt idx="14">
                  <c:v>12.5</c:v>
                </c:pt>
                <c:pt idx="15">
                  <c:v>17.899999999999999</c:v>
                </c:pt>
                <c:pt idx="16">
                  <c:v>21.2</c:v>
                </c:pt>
                <c:pt idx="17">
                  <c:v>29.6</c:v>
                </c:pt>
                <c:pt idx="18">
                  <c:v>31.4</c:v>
                </c:pt>
              </c:numCache>
            </c:numRef>
          </c:val>
        </c:ser>
        <c:dLbls>
          <c:showLegendKey val="0"/>
          <c:showVal val="0"/>
          <c:showCatName val="0"/>
          <c:showSerName val="0"/>
          <c:showPercent val="0"/>
          <c:showBubbleSize val="0"/>
        </c:dLbls>
        <c:axId val="158778880"/>
        <c:axId val="158780416"/>
      </c:radarChart>
      <c:catAx>
        <c:axId val="158778880"/>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500" b="1" i="0" u="none" strike="noStrike" kern="1200" baseline="0">
                <a:solidFill>
                  <a:sysClr val="windowText" lastClr="000000"/>
                </a:solidFill>
                <a:latin typeface="+mn-lt"/>
                <a:ea typeface="+mn-ea"/>
                <a:cs typeface="Times New Roman" panose="02020603050405020304" pitchFamily="18" charset="0"/>
              </a:defRPr>
            </a:pPr>
            <a:endParaRPr lang="it-IT"/>
          </a:p>
        </c:txPr>
        <c:crossAx val="158780416"/>
        <c:crosses val="autoZero"/>
        <c:auto val="1"/>
        <c:lblAlgn val="ctr"/>
        <c:lblOffset val="100"/>
        <c:noMultiLvlLbl val="0"/>
      </c:catAx>
      <c:valAx>
        <c:axId val="15878041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00" b="1"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it-IT"/>
          </a:p>
        </c:txPr>
        <c:crossAx val="158778880"/>
        <c:crosses val="autoZero"/>
        <c:crossBetween val="between"/>
      </c:valAx>
      <c:spPr>
        <a:noFill/>
        <a:ln>
          <a:noFill/>
        </a:ln>
        <a:effectLst/>
      </c:spPr>
    </c:plotArea>
    <c:legend>
      <c:legendPos val="t"/>
      <c:layout>
        <c:manualLayout>
          <c:xMode val="edge"/>
          <c:yMode val="edge"/>
          <c:x val="5.3029323575505875E-2"/>
          <c:y val="0.15975427064482881"/>
          <c:w val="0.9"/>
          <c:h val="6.2266428322197039E-2"/>
        </c:manualLayout>
      </c:layout>
      <c:overlay val="0"/>
      <c:spPr>
        <a:noFill/>
        <a:ln>
          <a:noFill/>
        </a:ln>
        <a:effectLst/>
      </c:spPr>
      <c:txPr>
        <a:bodyPr rot="0" spcFirstLastPara="1" vertOverflow="ellipsis" vert="horz" wrap="square" anchor="ctr" anchorCtr="1"/>
        <a:lstStyle/>
        <a:p>
          <a:pPr>
            <a:defRPr sz="1600" b="1" i="0" u="none" strike="noStrike" kern="1200" baseline="0">
              <a:solidFill>
                <a:sysClr val="windowText" lastClr="000000"/>
              </a:solidFill>
              <a:latin typeface="+mn-lt"/>
              <a:ea typeface="+mn-ea"/>
              <a:cs typeface="Times New Roman" panose="02020603050405020304" pitchFamily="18" charset="0"/>
            </a:defRPr>
          </a:pPr>
          <a:endParaRPr lang="it-IT"/>
        </a:p>
      </c:txPr>
    </c:legend>
    <c:plotVisOnly val="1"/>
    <c:dispBlanksAs val="gap"/>
    <c:showDLblsOverMax val="0"/>
  </c:chart>
  <c:spPr>
    <a:noFill/>
    <a:ln>
      <a:noFill/>
    </a:ln>
    <a:effectLst/>
  </c:spPr>
  <c:txPr>
    <a:bodyPr/>
    <a:lstStyle/>
    <a:p>
      <a:pPr>
        <a:defRPr sz="900" b="1">
          <a:solidFill>
            <a:sysClr val="windowText" lastClr="000000"/>
          </a:solidFill>
          <a:latin typeface="Times New Roman" panose="02020603050405020304" pitchFamily="18" charset="0"/>
          <a:cs typeface="Times New Roman" panose="02020603050405020304" pitchFamily="18" charset="0"/>
        </a:defRPr>
      </a:pPr>
      <a:endParaRPr lang="it-IT"/>
    </a:p>
  </c:txPr>
  <c:externalData r:id="rId1">
    <c:autoUpdate val="0"/>
  </c:externalData>
  <c:userShapes r:id="rId2"/>
</c:chartSpace>
</file>

<file path=ppt/charts/chart8.xml><?xml version="1.0" encoding="utf-8"?>
<c:chartSpace xmlns:c="http://schemas.openxmlformats.org/drawingml/2006/chart" xmlns:a="http://schemas.openxmlformats.org/drawingml/2006/main" xmlns:r="http://schemas.openxmlformats.org/officeDocument/2006/relationships">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radarChart>
        <c:radarStyle val="marker"/>
        <c:varyColors val="0"/>
        <c:ser>
          <c:idx val="0"/>
          <c:order val="0"/>
          <c:tx>
            <c:strRef>
              <c:f>Sheet4!$B$68</c:f>
              <c:strCache>
                <c:ptCount val="1"/>
                <c:pt idx="0">
                  <c:v>Agree+Strongly</c:v>
                </c:pt>
              </c:strCache>
            </c:strRef>
          </c:tx>
          <c:spPr>
            <a:ln w="28575" cap="rnd">
              <a:solidFill>
                <a:schemeClr val="accent1"/>
              </a:solidFill>
              <a:round/>
            </a:ln>
            <a:effectLst/>
          </c:spPr>
          <c:marker>
            <c:symbol val="none"/>
          </c:marker>
          <c:cat>
            <c:strRef>
              <c:f>Sheet4!$A$69:$A$87</c:f>
              <c:strCache>
                <c:ptCount val="19"/>
                <c:pt idx="0">
                  <c:v>Bulgaria</c:v>
                </c:pt>
                <c:pt idx="1">
                  <c:v>China</c:v>
                </c:pt>
                <c:pt idx="2">
                  <c:v>Croatia</c:v>
                </c:pt>
                <c:pt idx="3">
                  <c:v>Finland</c:v>
                </c:pt>
                <c:pt idx="4">
                  <c:v>France</c:v>
                </c:pt>
                <c:pt idx="5">
                  <c:v>Israel</c:v>
                </c:pt>
                <c:pt idx="6">
                  <c:v>Italia</c:v>
                </c:pt>
                <c:pt idx="7">
                  <c:v>Latvia</c:v>
                </c:pt>
                <c:pt idx="8">
                  <c:v>Lebanon</c:v>
                </c:pt>
                <c:pt idx="9">
                  <c:v>Moldova</c:v>
                </c:pt>
                <c:pt idx="10">
                  <c:v>Norway</c:v>
                </c:pt>
                <c:pt idx="11">
                  <c:v>Peru</c:v>
                </c:pt>
                <c:pt idx="12">
                  <c:v>Portugal</c:v>
                </c:pt>
                <c:pt idx="13">
                  <c:v>Romania</c:v>
                </c:pt>
                <c:pt idx="14">
                  <c:v>Slovenia</c:v>
                </c:pt>
                <c:pt idx="15">
                  <c:v>Switzerland</c:v>
                </c:pt>
                <c:pt idx="16">
                  <c:v>Turkey</c:v>
                </c:pt>
                <c:pt idx="17">
                  <c:v>UK</c:v>
                </c:pt>
                <c:pt idx="18">
                  <c:v>US</c:v>
                </c:pt>
              </c:strCache>
            </c:strRef>
          </c:cat>
          <c:val>
            <c:numRef>
              <c:f>Sheet4!$B$69:$B$87</c:f>
              <c:numCache>
                <c:formatCode>General</c:formatCode>
                <c:ptCount val="19"/>
                <c:pt idx="0">
                  <c:v>67.3</c:v>
                </c:pt>
                <c:pt idx="1">
                  <c:v>78.3</c:v>
                </c:pt>
                <c:pt idx="2">
                  <c:v>82.2</c:v>
                </c:pt>
                <c:pt idx="3">
                  <c:v>69.2</c:v>
                </c:pt>
                <c:pt idx="4">
                  <c:v>75.400000000000006</c:v>
                </c:pt>
                <c:pt idx="5">
                  <c:v>72.400000000000006</c:v>
                </c:pt>
                <c:pt idx="6">
                  <c:v>60.7</c:v>
                </c:pt>
                <c:pt idx="7">
                  <c:v>73.400000000000006</c:v>
                </c:pt>
                <c:pt idx="8">
                  <c:v>72</c:v>
                </c:pt>
                <c:pt idx="9">
                  <c:v>72.7</c:v>
                </c:pt>
                <c:pt idx="10">
                  <c:v>79.2</c:v>
                </c:pt>
                <c:pt idx="11">
                  <c:v>67.2</c:v>
                </c:pt>
                <c:pt idx="12">
                  <c:v>67</c:v>
                </c:pt>
                <c:pt idx="13">
                  <c:v>77.2</c:v>
                </c:pt>
                <c:pt idx="14">
                  <c:v>75.8</c:v>
                </c:pt>
                <c:pt idx="15">
                  <c:v>78.2</c:v>
                </c:pt>
                <c:pt idx="16">
                  <c:v>71.099999999999994</c:v>
                </c:pt>
                <c:pt idx="17">
                  <c:v>63.6</c:v>
                </c:pt>
                <c:pt idx="18">
                  <c:v>72.2</c:v>
                </c:pt>
              </c:numCache>
            </c:numRef>
          </c:val>
        </c:ser>
        <c:ser>
          <c:idx val="1"/>
          <c:order val="1"/>
          <c:tx>
            <c:strRef>
              <c:f>Sheet4!$C$68</c:f>
              <c:strCache>
                <c:ptCount val="1"/>
                <c:pt idx="0">
                  <c:v>Disagree+Strongly</c:v>
                </c:pt>
              </c:strCache>
            </c:strRef>
          </c:tx>
          <c:spPr>
            <a:ln w="28575" cap="rnd">
              <a:solidFill>
                <a:schemeClr val="accent2"/>
              </a:solidFill>
              <a:round/>
            </a:ln>
            <a:effectLst/>
          </c:spPr>
          <c:marker>
            <c:symbol val="none"/>
          </c:marker>
          <c:cat>
            <c:strRef>
              <c:f>Sheet4!$A$69:$A$87</c:f>
              <c:strCache>
                <c:ptCount val="19"/>
                <c:pt idx="0">
                  <c:v>Bulgaria</c:v>
                </c:pt>
                <c:pt idx="1">
                  <c:v>China</c:v>
                </c:pt>
                <c:pt idx="2">
                  <c:v>Croatia</c:v>
                </c:pt>
                <c:pt idx="3">
                  <c:v>Finland</c:v>
                </c:pt>
                <c:pt idx="4">
                  <c:v>France</c:v>
                </c:pt>
                <c:pt idx="5">
                  <c:v>Israel</c:v>
                </c:pt>
                <c:pt idx="6">
                  <c:v>Italia</c:v>
                </c:pt>
                <c:pt idx="7">
                  <c:v>Latvia</c:v>
                </c:pt>
                <c:pt idx="8">
                  <c:v>Lebanon</c:v>
                </c:pt>
                <c:pt idx="9">
                  <c:v>Moldova</c:v>
                </c:pt>
                <c:pt idx="10">
                  <c:v>Norway</c:v>
                </c:pt>
                <c:pt idx="11">
                  <c:v>Peru</c:v>
                </c:pt>
                <c:pt idx="12">
                  <c:v>Portugal</c:v>
                </c:pt>
                <c:pt idx="13">
                  <c:v>Romania</c:v>
                </c:pt>
                <c:pt idx="14">
                  <c:v>Slovenia</c:v>
                </c:pt>
                <c:pt idx="15">
                  <c:v>Switzerland</c:v>
                </c:pt>
                <c:pt idx="16">
                  <c:v>Turkey</c:v>
                </c:pt>
                <c:pt idx="17">
                  <c:v>UK</c:v>
                </c:pt>
                <c:pt idx="18">
                  <c:v>US</c:v>
                </c:pt>
              </c:strCache>
            </c:strRef>
          </c:cat>
          <c:val>
            <c:numRef>
              <c:f>Sheet4!$C$69:$C$87</c:f>
              <c:numCache>
                <c:formatCode>General</c:formatCode>
                <c:ptCount val="19"/>
                <c:pt idx="0">
                  <c:v>23.5</c:v>
                </c:pt>
                <c:pt idx="1">
                  <c:v>9</c:v>
                </c:pt>
                <c:pt idx="2">
                  <c:v>9.5</c:v>
                </c:pt>
                <c:pt idx="3">
                  <c:v>19.399999999999999</c:v>
                </c:pt>
                <c:pt idx="4">
                  <c:v>16.100000000000001</c:v>
                </c:pt>
                <c:pt idx="5">
                  <c:v>13.4</c:v>
                </c:pt>
                <c:pt idx="6">
                  <c:v>17.8</c:v>
                </c:pt>
                <c:pt idx="7">
                  <c:v>17.2</c:v>
                </c:pt>
                <c:pt idx="8">
                  <c:v>14.4</c:v>
                </c:pt>
                <c:pt idx="9">
                  <c:v>10.9</c:v>
                </c:pt>
                <c:pt idx="10">
                  <c:v>11.5</c:v>
                </c:pt>
                <c:pt idx="11">
                  <c:v>22.5</c:v>
                </c:pt>
                <c:pt idx="12">
                  <c:v>16.5</c:v>
                </c:pt>
                <c:pt idx="13">
                  <c:v>13.5</c:v>
                </c:pt>
                <c:pt idx="14">
                  <c:v>13.3</c:v>
                </c:pt>
                <c:pt idx="15">
                  <c:v>11.6</c:v>
                </c:pt>
                <c:pt idx="16">
                  <c:v>17</c:v>
                </c:pt>
                <c:pt idx="17">
                  <c:v>22.7</c:v>
                </c:pt>
                <c:pt idx="18">
                  <c:v>20.5</c:v>
                </c:pt>
              </c:numCache>
            </c:numRef>
          </c:val>
        </c:ser>
        <c:dLbls>
          <c:showLegendKey val="0"/>
          <c:showVal val="0"/>
          <c:showCatName val="0"/>
          <c:showSerName val="0"/>
          <c:showPercent val="0"/>
          <c:showBubbleSize val="0"/>
        </c:dLbls>
        <c:axId val="170016768"/>
        <c:axId val="170018304"/>
      </c:radarChart>
      <c:catAx>
        <c:axId val="170016768"/>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500" b="1" i="0" u="none" strike="noStrike" kern="1200" baseline="0">
                <a:solidFill>
                  <a:sysClr val="windowText" lastClr="000000"/>
                </a:solidFill>
                <a:latin typeface="+mn-lt"/>
                <a:ea typeface="+mn-ea"/>
                <a:cs typeface="Times New Roman" panose="02020603050405020304" pitchFamily="18" charset="0"/>
              </a:defRPr>
            </a:pPr>
            <a:endParaRPr lang="it-IT"/>
          </a:p>
        </c:txPr>
        <c:crossAx val="170018304"/>
        <c:crosses val="autoZero"/>
        <c:auto val="1"/>
        <c:lblAlgn val="ctr"/>
        <c:lblOffset val="100"/>
        <c:noMultiLvlLbl val="0"/>
      </c:catAx>
      <c:valAx>
        <c:axId val="17001830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00" b="1"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it-IT"/>
          </a:p>
        </c:txPr>
        <c:crossAx val="170016768"/>
        <c:crosses val="autoZero"/>
        <c:crossBetween val="between"/>
      </c:valAx>
      <c:spPr>
        <a:noFill/>
        <a:ln>
          <a:noFill/>
        </a:ln>
        <a:effectLst/>
      </c:spPr>
    </c:plotArea>
    <c:legend>
      <c:legendPos val="t"/>
      <c:layout>
        <c:manualLayout>
          <c:xMode val="edge"/>
          <c:yMode val="edge"/>
          <c:x val="4.9999955760081621E-2"/>
          <c:y val="0.13823438376952213"/>
          <c:w val="0.89999986728024484"/>
          <c:h val="6.3674893311157776E-2"/>
        </c:manualLayout>
      </c:layout>
      <c:overlay val="0"/>
      <c:spPr>
        <a:noFill/>
        <a:ln>
          <a:noFill/>
        </a:ln>
        <a:effectLst/>
      </c:spPr>
      <c:txPr>
        <a:bodyPr rot="0" spcFirstLastPara="1" vertOverflow="ellipsis" vert="horz" wrap="square" anchor="ctr" anchorCtr="1"/>
        <a:lstStyle/>
        <a:p>
          <a:pPr>
            <a:defRPr sz="1600" b="1" i="0" u="none" strike="noStrike" kern="1200" baseline="0">
              <a:solidFill>
                <a:sysClr val="windowText" lastClr="000000"/>
              </a:solidFill>
              <a:latin typeface="+mn-lt"/>
              <a:ea typeface="+mn-ea"/>
              <a:cs typeface="Times New Roman" panose="02020603050405020304" pitchFamily="18" charset="0"/>
            </a:defRPr>
          </a:pPr>
          <a:endParaRPr lang="it-IT"/>
        </a:p>
      </c:txPr>
    </c:legend>
    <c:plotVisOnly val="1"/>
    <c:dispBlanksAs val="gap"/>
    <c:showDLblsOverMax val="0"/>
  </c:chart>
  <c:spPr>
    <a:noFill/>
    <a:ln>
      <a:noFill/>
    </a:ln>
    <a:effectLst/>
  </c:spPr>
  <c:txPr>
    <a:bodyPr/>
    <a:lstStyle/>
    <a:p>
      <a:pPr>
        <a:defRPr sz="900" b="1">
          <a:solidFill>
            <a:sysClr val="windowText" lastClr="000000"/>
          </a:solidFill>
          <a:latin typeface="Times New Roman" panose="02020603050405020304" pitchFamily="18" charset="0"/>
          <a:cs typeface="Times New Roman" panose="02020603050405020304" pitchFamily="18" charset="0"/>
        </a:defRPr>
      </a:pPr>
      <a:endParaRPr lang="it-IT"/>
    </a:p>
  </c:txPr>
  <c:externalData r:id="rId1">
    <c:autoUpdate val="0"/>
  </c:externalData>
  <c:userShapes r:id="rId2"/>
</c:chartSpace>
</file>

<file path=ppt/charts/chart9.xml><?xml version="1.0" encoding="utf-8"?>
<c:chartSpace xmlns:c="http://schemas.openxmlformats.org/drawingml/2006/chart" xmlns:a="http://schemas.openxmlformats.org/drawingml/2006/main" xmlns:r="http://schemas.openxmlformats.org/officeDocument/2006/relationships">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radarChart>
        <c:radarStyle val="marker"/>
        <c:varyColors val="0"/>
        <c:ser>
          <c:idx val="0"/>
          <c:order val="0"/>
          <c:tx>
            <c:strRef>
              <c:f>Sheet4!$M$134</c:f>
              <c:strCache>
                <c:ptCount val="1"/>
                <c:pt idx="0">
                  <c:v>Agree+Strongly</c:v>
                </c:pt>
              </c:strCache>
            </c:strRef>
          </c:tx>
          <c:spPr>
            <a:ln w="28575" cap="rnd">
              <a:solidFill>
                <a:schemeClr val="accent1"/>
              </a:solidFill>
              <a:round/>
            </a:ln>
            <a:effectLst/>
          </c:spPr>
          <c:marker>
            <c:symbol val="none"/>
          </c:marker>
          <c:cat>
            <c:strRef>
              <c:f>Sheet4!$L$135:$L$152</c:f>
              <c:strCache>
                <c:ptCount val="18"/>
                <c:pt idx="0">
                  <c:v>Bulgaria</c:v>
                </c:pt>
                <c:pt idx="1">
                  <c:v>China</c:v>
                </c:pt>
                <c:pt idx="2">
                  <c:v>Croatia</c:v>
                </c:pt>
                <c:pt idx="3">
                  <c:v>Finland</c:v>
                </c:pt>
                <c:pt idx="4">
                  <c:v>France</c:v>
                </c:pt>
                <c:pt idx="5">
                  <c:v>Israel</c:v>
                </c:pt>
                <c:pt idx="6">
                  <c:v>Italia</c:v>
                </c:pt>
                <c:pt idx="7">
                  <c:v>Latvia</c:v>
                </c:pt>
                <c:pt idx="8">
                  <c:v>Lebanon</c:v>
                </c:pt>
                <c:pt idx="9">
                  <c:v>Moldova</c:v>
                </c:pt>
                <c:pt idx="10">
                  <c:v>Norway</c:v>
                </c:pt>
                <c:pt idx="11">
                  <c:v>Peru</c:v>
                </c:pt>
                <c:pt idx="12">
                  <c:v>Portugal</c:v>
                </c:pt>
                <c:pt idx="13">
                  <c:v>Romania</c:v>
                </c:pt>
                <c:pt idx="14">
                  <c:v>Slovenia</c:v>
                </c:pt>
                <c:pt idx="15">
                  <c:v>Switzerland</c:v>
                </c:pt>
                <c:pt idx="16">
                  <c:v>Turkey</c:v>
                </c:pt>
                <c:pt idx="17">
                  <c:v>UK</c:v>
                </c:pt>
              </c:strCache>
            </c:strRef>
          </c:cat>
          <c:val>
            <c:numRef>
              <c:f>Sheet4!$M$135:$M$152</c:f>
              <c:numCache>
                <c:formatCode>General</c:formatCode>
                <c:ptCount val="18"/>
                <c:pt idx="0">
                  <c:v>12.6</c:v>
                </c:pt>
                <c:pt idx="1">
                  <c:v>25.5</c:v>
                </c:pt>
                <c:pt idx="2">
                  <c:v>14.3</c:v>
                </c:pt>
                <c:pt idx="3">
                  <c:v>14.3</c:v>
                </c:pt>
                <c:pt idx="4">
                  <c:v>11.9</c:v>
                </c:pt>
                <c:pt idx="5">
                  <c:v>29.1</c:v>
                </c:pt>
                <c:pt idx="6">
                  <c:v>12.4</c:v>
                </c:pt>
                <c:pt idx="7">
                  <c:v>20.2</c:v>
                </c:pt>
                <c:pt idx="8">
                  <c:v>20</c:v>
                </c:pt>
                <c:pt idx="9">
                  <c:v>28.8</c:v>
                </c:pt>
                <c:pt idx="10">
                  <c:v>7.8</c:v>
                </c:pt>
                <c:pt idx="11">
                  <c:v>24</c:v>
                </c:pt>
                <c:pt idx="12">
                  <c:v>12.2</c:v>
                </c:pt>
                <c:pt idx="13">
                  <c:v>31</c:v>
                </c:pt>
                <c:pt idx="14">
                  <c:v>11.3</c:v>
                </c:pt>
                <c:pt idx="15">
                  <c:v>7.7</c:v>
                </c:pt>
                <c:pt idx="16">
                  <c:v>24.6</c:v>
                </c:pt>
                <c:pt idx="17">
                  <c:v>6.8</c:v>
                </c:pt>
              </c:numCache>
            </c:numRef>
          </c:val>
        </c:ser>
        <c:ser>
          <c:idx val="1"/>
          <c:order val="1"/>
          <c:tx>
            <c:strRef>
              <c:f>Sheet4!$N$134</c:f>
              <c:strCache>
                <c:ptCount val="1"/>
                <c:pt idx="0">
                  <c:v>Disagree+Strongly</c:v>
                </c:pt>
              </c:strCache>
            </c:strRef>
          </c:tx>
          <c:spPr>
            <a:ln w="28575" cap="rnd">
              <a:solidFill>
                <a:schemeClr val="accent2"/>
              </a:solidFill>
              <a:round/>
            </a:ln>
            <a:effectLst/>
          </c:spPr>
          <c:marker>
            <c:symbol val="none"/>
          </c:marker>
          <c:cat>
            <c:strRef>
              <c:f>Sheet4!$L$135:$L$152</c:f>
              <c:strCache>
                <c:ptCount val="18"/>
                <c:pt idx="0">
                  <c:v>Bulgaria</c:v>
                </c:pt>
                <c:pt idx="1">
                  <c:v>China</c:v>
                </c:pt>
                <c:pt idx="2">
                  <c:v>Croatia</c:v>
                </c:pt>
                <c:pt idx="3">
                  <c:v>Finland</c:v>
                </c:pt>
                <c:pt idx="4">
                  <c:v>France</c:v>
                </c:pt>
                <c:pt idx="5">
                  <c:v>Israel</c:v>
                </c:pt>
                <c:pt idx="6">
                  <c:v>Italia</c:v>
                </c:pt>
                <c:pt idx="7">
                  <c:v>Latvia</c:v>
                </c:pt>
                <c:pt idx="8">
                  <c:v>Lebanon</c:v>
                </c:pt>
                <c:pt idx="9">
                  <c:v>Moldova</c:v>
                </c:pt>
                <c:pt idx="10">
                  <c:v>Norway</c:v>
                </c:pt>
                <c:pt idx="11">
                  <c:v>Peru</c:v>
                </c:pt>
                <c:pt idx="12">
                  <c:v>Portugal</c:v>
                </c:pt>
                <c:pt idx="13">
                  <c:v>Romania</c:v>
                </c:pt>
                <c:pt idx="14">
                  <c:v>Slovenia</c:v>
                </c:pt>
                <c:pt idx="15">
                  <c:v>Switzerland</c:v>
                </c:pt>
                <c:pt idx="16">
                  <c:v>Turkey</c:v>
                </c:pt>
                <c:pt idx="17">
                  <c:v>UK</c:v>
                </c:pt>
              </c:strCache>
            </c:strRef>
          </c:cat>
          <c:val>
            <c:numRef>
              <c:f>Sheet4!$N$135:$N$152</c:f>
              <c:numCache>
                <c:formatCode>General</c:formatCode>
                <c:ptCount val="18"/>
                <c:pt idx="0">
                  <c:v>75.400000000000006</c:v>
                </c:pt>
                <c:pt idx="1">
                  <c:v>33.800000000000004</c:v>
                </c:pt>
                <c:pt idx="2">
                  <c:v>68</c:v>
                </c:pt>
                <c:pt idx="3">
                  <c:v>62.7</c:v>
                </c:pt>
                <c:pt idx="4">
                  <c:v>62.8</c:v>
                </c:pt>
                <c:pt idx="5">
                  <c:v>53</c:v>
                </c:pt>
                <c:pt idx="6">
                  <c:v>56.3</c:v>
                </c:pt>
                <c:pt idx="7">
                  <c:v>57.7</c:v>
                </c:pt>
                <c:pt idx="8">
                  <c:v>44.8</c:v>
                </c:pt>
                <c:pt idx="9">
                  <c:v>33</c:v>
                </c:pt>
                <c:pt idx="10">
                  <c:v>64.8</c:v>
                </c:pt>
                <c:pt idx="11">
                  <c:v>44.1</c:v>
                </c:pt>
                <c:pt idx="12">
                  <c:v>68.5</c:v>
                </c:pt>
                <c:pt idx="13">
                  <c:v>48.9</c:v>
                </c:pt>
                <c:pt idx="14">
                  <c:v>70.3</c:v>
                </c:pt>
                <c:pt idx="15">
                  <c:v>77.5</c:v>
                </c:pt>
                <c:pt idx="16">
                  <c:v>58.5</c:v>
                </c:pt>
                <c:pt idx="17">
                  <c:v>56.8</c:v>
                </c:pt>
              </c:numCache>
            </c:numRef>
          </c:val>
        </c:ser>
        <c:dLbls>
          <c:showLegendKey val="0"/>
          <c:showVal val="0"/>
          <c:showCatName val="0"/>
          <c:showSerName val="0"/>
          <c:showPercent val="0"/>
          <c:showBubbleSize val="0"/>
        </c:dLbls>
        <c:axId val="169738624"/>
        <c:axId val="169740160"/>
      </c:radarChart>
      <c:catAx>
        <c:axId val="169738624"/>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500" b="1" i="0" u="none" strike="noStrike" kern="1200" baseline="0">
                <a:solidFill>
                  <a:sysClr val="windowText" lastClr="000000"/>
                </a:solidFill>
                <a:latin typeface="+mn-lt"/>
                <a:ea typeface="+mn-ea"/>
                <a:cs typeface="Times New Roman" panose="02020603050405020304" pitchFamily="18" charset="0"/>
              </a:defRPr>
            </a:pPr>
            <a:endParaRPr lang="it-IT"/>
          </a:p>
        </c:txPr>
        <c:crossAx val="169740160"/>
        <c:crosses val="autoZero"/>
        <c:auto val="1"/>
        <c:lblAlgn val="ctr"/>
        <c:lblOffset val="100"/>
        <c:noMultiLvlLbl val="0"/>
      </c:catAx>
      <c:valAx>
        <c:axId val="16974016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50" b="1"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it-IT"/>
          </a:p>
        </c:txPr>
        <c:crossAx val="169738624"/>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rtl="0">
            <a:defRPr sz="1600" b="1" i="0" u="none" strike="noStrike" kern="1200" baseline="0">
              <a:solidFill>
                <a:sysClr val="windowText" lastClr="000000"/>
              </a:solidFill>
              <a:latin typeface="+mn-lt"/>
              <a:ea typeface="+mn-ea"/>
              <a:cs typeface="Times New Roman" panose="02020603050405020304" pitchFamily="18" charset="0"/>
            </a:defRPr>
          </a:pPr>
          <a:endParaRPr lang="it-IT"/>
        </a:p>
      </c:txPr>
    </c:legend>
    <c:plotVisOnly val="1"/>
    <c:dispBlanksAs val="gap"/>
    <c:showDLblsOverMax val="0"/>
  </c:chart>
  <c:spPr>
    <a:noFill/>
    <a:ln>
      <a:noFill/>
    </a:ln>
    <a:effectLst/>
  </c:spPr>
  <c:txPr>
    <a:bodyPr/>
    <a:lstStyle/>
    <a:p>
      <a:pPr>
        <a:defRPr sz="900" b="1">
          <a:solidFill>
            <a:sysClr val="windowText" lastClr="000000"/>
          </a:solidFill>
          <a:latin typeface="Times New Roman" panose="02020603050405020304" pitchFamily="18" charset="0"/>
          <a:cs typeface="Times New Roman" panose="02020603050405020304" pitchFamily="18" charset="0"/>
        </a:defRPr>
      </a:pPr>
      <a:endParaRPr lang="it-IT"/>
    </a:p>
  </c:txPr>
  <c:externalData r:id="rId1">
    <c:autoUpdate val="0"/>
  </c:externalData>
</c:chartSpace>
</file>

<file path=ppt/drawings/drawing1.xml><?xml version="1.0" encoding="utf-8"?>
<c:userShapes xmlns:c="http://schemas.openxmlformats.org/drawingml/2006/chart">
  <cdr:relSizeAnchor xmlns:cdr="http://schemas.openxmlformats.org/drawingml/2006/chartDrawing">
    <cdr:from>
      <cdr:x>0.30556</cdr:x>
      <cdr:y>0.82414</cdr:y>
    </cdr:from>
    <cdr:to>
      <cdr:x>0.80012</cdr:x>
      <cdr:y>0.95066</cdr:y>
    </cdr:to>
    <cdr:sp macro="" textlink="">
      <cdr:nvSpPr>
        <cdr:cNvPr id="2" name="CasellaDiTesto 1"/>
        <cdr:cNvSpPr txBox="1"/>
      </cdr:nvSpPr>
      <cdr:spPr>
        <a:xfrm xmlns:a="http://schemas.openxmlformats.org/drawingml/2006/main">
          <a:off x="1379194" y="4258589"/>
          <a:ext cx="2232269" cy="653768"/>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Calibri"/>
            </a:defRPr>
          </a:lvl1pPr>
          <a:lvl2pPr marL="457200" indent="0">
            <a:defRPr sz="1100">
              <a:latin typeface="Calibri"/>
            </a:defRPr>
          </a:lvl2pPr>
          <a:lvl3pPr marL="914400" indent="0">
            <a:defRPr sz="1100">
              <a:latin typeface="Calibri"/>
            </a:defRPr>
          </a:lvl3pPr>
          <a:lvl4pPr marL="1371600" indent="0">
            <a:defRPr sz="1100">
              <a:latin typeface="Calibri"/>
            </a:defRPr>
          </a:lvl4pPr>
          <a:lvl5pPr marL="1828800" indent="0">
            <a:defRPr sz="1100">
              <a:latin typeface="Calibri"/>
            </a:defRPr>
          </a:lvl5pPr>
          <a:lvl6pPr marL="2286000" indent="0">
            <a:defRPr sz="1100">
              <a:latin typeface="Calibri"/>
            </a:defRPr>
          </a:lvl6pPr>
          <a:lvl7pPr marL="2743200" indent="0">
            <a:defRPr sz="1100">
              <a:latin typeface="Calibri"/>
            </a:defRPr>
          </a:lvl7pPr>
          <a:lvl8pPr marL="3200400" indent="0">
            <a:defRPr sz="1100">
              <a:latin typeface="Calibri"/>
            </a:defRPr>
          </a:lvl8pPr>
          <a:lvl9pPr marL="3657600" indent="0">
            <a:defRPr sz="1100">
              <a:latin typeface="Calibri"/>
            </a:defRPr>
          </a:lvl9pPr>
        </a:lstStyle>
        <a:p xmlns:a="http://schemas.openxmlformats.org/drawingml/2006/main">
          <a:r>
            <a:rPr lang="it-IT" sz="1100" dirty="0" err="1" smtClean="0"/>
            <a:t>Agree</a:t>
          </a:r>
          <a:r>
            <a:rPr lang="it-IT" sz="1100" dirty="0" smtClean="0"/>
            <a:t>+ 	6713; 72.3%			</a:t>
          </a:r>
        </a:p>
        <a:p xmlns:a="http://schemas.openxmlformats.org/drawingml/2006/main">
          <a:r>
            <a:rPr lang="it-IT" dirty="0" err="1" smtClean="0"/>
            <a:t>Neither</a:t>
          </a:r>
          <a:r>
            <a:rPr lang="it-IT" dirty="0" smtClean="0"/>
            <a:t> A or D 	1539; 16.6%		</a:t>
          </a:r>
        </a:p>
        <a:p xmlns:a="http://schemas.openxmlformats.org/drawingml/2006/main">
          <a:r>
            <a:rPr lang="it-IT" sz="1100" dirty="0" err="1" smtClean="0"/>
            <a:t>Disagree</a:t>
          </a:r>
          <a:r>
            <a:rPr lang="it-IT" sz="1100" dirty="0" smtClean="0"/>
            <a:t>+ 	1027; 11.1%	</a:t>
          </a:r>
          <a:endParaRPr lang="it-IT" sz="1100" dirty="0">
            <a:solidFill>
              <a:srgbClr val="FF0000"/>
            </a:solidFill>
          </a:endParaRPr>
        </a:p>
      </cdr:txBody>
    </cdr:sp>
  </cdr:relSizeAnchor>
</c:userShapes>
</file>

<file path=ppt/drawings/drawing10.xml><?xml version="1.0" encoding="utf-8"?>
<c:userShapes xmlns:c="http://schemas.openxmlformats.org/drawingml/2006/chart">
  <cdr:relSizeAnchor xmlns:cdr="http://schemas.openxmlformats.org/drawingml/2006/chartDrawing">
    <cdr:from>
      <cdr:x>0.29398</cdr:x>
      <cdr:y>0.8478</cdr:y>
    </cdr:from>
    <cdr:to>
      <cdr:x>0.71863</cdr:x>
      <cdr:y>0.97792</cdr:y>
    </cdr:to>
    <cdr:sp macro="" textlink="">
      <cdr:nvSpPr>
        <cdr:cNvPr id="2" name="CasellaDiTesto 1"/>
        <cdr:cNvSpPr txBox="1"/>
      </cdr:nvSpPr>
      <cdr:spPr>
        <a:xfrm xmlns:a="http://schemas.openxmlformats.org/drawingml/2006/main">
          <a:off x="1296144" y="4259733"/>
          <a:ext cx="1872229" cy="653756"/>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Calibri"/>
            </a:defRPr>
          </a:lvl1pPr>
          <a:lvl2pPr marL="457200" indent="0">
            <a:defRPr sz="1100">
              <a:latin typeface="Calibri"/>
            </a:defRPr>
          </a:lvl2pPr>
          <a:lvl3pPr marL="914400" indent="0">
            <a:defRPr sz="1100">
              <a:latin typeface="Calibri"/>
            </a:defRPr>
          </a:lvl3pPr>
          <a:lvl4pPr marL="1371600" indent="0">
            <a:defRPr sz="1100">
              <a:latin typeface="Calibri"/>
            </a:defRPr>
          </a:lvl4pPr>
          <a:lvl5pPr marL="1828800" indent="0">
            <a:defRPr sz="1100">
              <a:latin typeface="Calibri"/>
            </a:defRPr>
          </a:lvl5pPr>
          <a:lvl6pPr marL="2286000" indent="0">
            <a:defRPr sz="1100">
              <a:latin typeface="Calibri"/>
            </a:defRPr>
          </a:lvl6pPr>
          <a:lvl7pPr marL="2743200" indent="0">
            <a:defRPr sz="1100">
              <a:latin typeface="Calibri"/>
            </a:defRPr>
          </a:lvl7pPr>
          <a:lvl8pPr marL="3200400" indent="0">
            <a:defRPr sz="1100">
              <a:latin typeface="Calibri"/>
            </a:defRPr>
          </a:lvl8pPr>
          <a:lvl9pPr marL="3657600" indent="0">
            <a:defRPr sz="1100">
              <a:latin typeface="Calibri"/>
            </a:defRPr>
          </a:lvl9pPr>
        </a:lstStyle>
        <a:p xmlns:a="http://schemas.openxmlformats.org/drawingml/2006/main">
          <a:r>
            <a:rPr lang="it-IT" sz="1100" dirty="0" err="1" smtClean="0"/>
            <a:t>Agree</a:t>
          </a:r>
          <a:r>
            <a:rPr lang="it-IT" sz="1100" dirty="0" smtClean="0"/>
            <a:t>+ 	1948; 21.0%	</a:t>
          </a:r>
          <a:endParaRPr lang="it-IT" sz="1100" dirty="0" smtClean="0">
            <a:solidFill>
              <a:srgbClr val="00B050"/>
            </a:solidFill>
          </a:endParaRPr>
        </a:p>
        <a:p xmlns:a="http://schemas.openxmlformats.org/drawingml/2006/main">
          <a:r>
            <a:rPr lang="it-IT" dirty="0" err="1" smtClean="0"/>
            <a:t>Neither</a:t>
          </a:r>
          <a:r>
            <a:rPr lang="it-IT" dirty="0" smtClean="0"/>
            <a:t> A or D 	1867; 20.1%	</a:t>
          </a:r>
        </a:p>
        <a:p xmlns:a="http://schemas.openxmlformats.org/drawingml/2006/main">
          <a:r>
            <a:rPr lang="it-IT" sz="1100" dirty="0" err="1" smtClean="0"/>
            <a:t>Disagree</a:t>
          </a:r>
          <a:r>
            <a:rPr lang="it-IT" sz="1100" dirty="0" smtClean="0"/>
            <a:t>+ 	5464; 58.9%	</a:t>
          </a:r>
          <a:endParaRPr lang="it-IT" sz="1100" dirty="0">
            <a:solidFill>
              <a:srgbClr val="FF0000"/>
            </a:solidFill>
          </a:endParaRPr>
        </a:p>
      </cdr:txBody>
    </cdr:sp>
  </cdr:relSizeAnchor>
</c:userShapes>
</file>

<file path=ppt/drawings/drawing11.xml><?xml version="1.0" encoding="utf-8"?>
<c:userShapes xmlns:c="http://schemas.openxmlformats.org/drawingml/2006/chart">
  <cdr:relSizeAnchor xmlns:cdr="http://schemas.openxmlformats.org/drawingml/2006/chartDrawing">
    <cdr:from>
      <cdr:x>0.30686</cdr:x>
      <cdr:y>0.83373</cdr:y>
    </cdr:from>
    <cdr:to>
      <cdr:x>0.85157</cdr:x>
      <cdr:y>0.96364</cdr:y>
    </cdr:to>
    <cdr:sp macro="" textlink="">
      <cdr:nvSpPr>
        <cdr:cNvPr id="2" name="CasellaDiTesto 1"/>
        <cdr:cNvSpPr txBox="1"/>
      </cdr:nvSpPr>
      <cdr:spPr>
        <a:xfrm xmlns:a="http://schemas.openxmlformats.org/drawingml/2006/main">
          <a:off x="1379216" y="4195642"/>
          <a:ext cx="2448271" cy="653756"/>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Calibri"/>
            </a:defRPr>
          </a:lvl1pPr>
          <a:lvl2pPr marL="457200" indent="0">
            <a:defRPr sz="1100">
              <a:latin typeface="Calibri"/>
            </a:defRPr>
          </a:lvl2pPr>
          <a:lvl3pPr marL="914400" indent="0">
            <a:defRPr sz="1100">
              <a:latin typeface="Calibri"/>
            </a:defRPr>
          </a:lvl3pPr>
          <a:lvl4pPr marL="1371600" indent="0">
            <a:defRPr sz="1100">
              <a:latin typeface="Calibri"/>
            </a:defRPr>
          </a:lvl4pPr>
          <a:lvl5pPr marL="1828800" indent="0">
            <a:defRPr sz="1100">
              <a:latin typeface="Calibri"/>
            </a:defRPr>
          </a:lvl5pPr>
          <a:lvl6pPr marL="2286000" indent="0">
            <a:defRPr sz="1100">
              <a:latin typeface="Calibri"/>
            </a:defRPr>
          </a:lvl6pPr>
          <a:lvl7pPr marL="2743200" indent="0">
            <a:defRPr sz="1100">
              <a:latin typeface="Calibri"/>
            </a:defRPr>
          </a:lvl7pPr>
          <a:lvl8pPr marL="3200400" indent="0">
            <a:defRPr sz="1100">
              <a:latin typeface="Calibri"/>
            </a:defRPr>
          </a:lvl8pPr>
          <a:lvl9pPr marL="3657600" indent="0">
            <a:defRPr sz="1100">
              <a:latin typeface="Calibri"/>
            </a:defRPr>
          </a:lvl9pPr>
        </a:lstStyle>
        <a:p xmlns:a="http://schemas.openxmlformats.org/drawingml/2006/main">
          <a:r>
            <a:rPr lang="it-IT" sz="1100" dirty="0" err="1" smtClean="0"/>
            <a:t>Agree</a:t>
          </a:r>
          <a:r>
            <a:rPr lang="it-IT" sz="1100" dirty="0" smtClean="0"/>
            <a:t>+ 	2701; 29.1%	</a:t>
          </a:r>
          <a:endParaRPr lang="it-IT" sz="1100" dirty="0" smtClean="0">
            <a:solidFill>
              <a:srgbClr val="00B050"/>
            </a:solidFill>
          </a:endParaRPr>
        </a:p>
        <a:p xmlns:a="http://schemas.openxmlformats.org/drawingml/2006/main">
          <a:r>
            <a:rPr lang="it-IT" dirty="0" err="1" smtClean="0"/>
            <a:t>Neither</a:t>
          </a:r>
          <a:r>
            <a:rPr lang="it-IT" dirty="0" smtClean="0"/>
            <a:t> A or D 	2855; 30.8%	</a:t>
          </a:r>
        </a:p>
        <a:p xmlns:a="http://schemas.openxmlformats.org/drawingml/2006/main">
          <a:r>
            <a:rPr lang="it-IT" sz="1100" dirty="0" err="1" smtClean="0"/>
            <a:t>Disagree</a:t>
          </a:r>
          <a:r>
            <a:rPr lang="it-IT" sz="1100" dirty="0" smtClean="0"/>
            <a:t>+ 	3723; 40.1%	</a:t>
          </a:r>
          <a:endParaRPr lang="it-IT" sz="1100" dirty="0">
            <a:solidFill>
              <a:srgbClr val="FF0000"/>
            </a:solidFill>
          </a:endParaRPr>
        </a:p>
      </cdr:txBody>
    </cdr:sp>
  </cdr:relSizeAnchor>
</c:userShapes>
</file>

<file path=ppt/drawings/drawing12.xml><?xml version="1.0" encoding="utf-8"?>
<c:userShapes xmlns:c="http://schemas.openxmlformats.org/drawingml/2006/chart">
  <cdr:relSizeAnchor xmlns:cdr="http://schemas.openxmlformats.org/drawingml/2006/chartDrawing">
    <cdr:from>
      <cdr:x>0.31213</cdr:x>
      <cdr:y>0.83808</cdr:y>
    </cdr:from>
    <cdr:to>
      <cdr:x>0.86568</cdr:x>
      <cdr:y>0.96459</cdr:y>
    </cdr:to>
    <cdr:sp macro="" textlink="">
      <cdr:nvSpPr>
        <cdr:cNvPr id="2" name="CasellaDiTesto 1"/>
        <cdr:cNvSpPr txBox="1"/>
      </cdr:nvSpPr>
      <cdr:spPr>
        <a:xfrm xmlns:a="http://schemas.openxmlformats.org/drawingml/2006/main">
          <a:off x="1421112" y="4330621"/>
          <a:ext cx="2520278" cy="653716"/>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Calibri"/>
            </a:defRPr>
          </a:lvl1pPr>
          <a:lvl2pPr marL="457200" indent="0">
            <a:defRPr sz="1100">
              <a:latin typeface="Calibri"/>
            </a:defRPr>
          </a:lvl2pPr>
          <a:lvl3pPr marL="914400" indent="0">
            <a:defRPr sz="1100">
              <a:latin typeface="Calibri"/>
            </a:defRPr>
          </a:lvl3pPr>
          <a:lvl4pPr marL="1371600" indent="0">
            <a:defRPr sz="1100">
              <a:latin typeface="Calibri"/>
            </a:defRPr>
          </a:lvl4pPr>
          <a:lvl5pPr marL="1828800" indent="0">
            <a:defRPr sz="1100">
              <a:latin typeface="Calibri"/>
            </a:defRPr>
          </a:lvl5pPr>
          <a:lvl6pPr marL="2286000" indent="0">
            <a:defRPr sz="1100">
              <a:latin typeface="Calibri"/>
            </a:defRPr>
          </a:lvl6pPr>
          <a:lvl7pPr marL="2743200" indent="0">
            <a:defRPr sz="1100">
              <a:latin typeface="Calibri"/>
            </a:defRPr>
          </a:lvl7pPr>
          <a:lvl8pPr marL="3200400" indent="0">
            <a:defRPr sz="1100">
              <a:latin typeface="Calibri"/>
            </a:defRPr>
          </a:lvl8pPr>
          <a:lvl9pPr marL="3657600" indent="0">
            <a:defRPr sz="1100">
              <a:latin typeface="Calibri"/>
            </a:defRPr>
          </a:lvl9pPr>
        </a:lstStyle>
        <a:p xmlns:a="http://schemas.openxmlformats.org/drawingml/2006/main">
          <a:r>
            <a:rPr lang="it-IT" sz="1100" dirty="0" err="1" smtClean="0"/>
            <a:t>Agree</a:t>
          </a:r>
          <a:r>
            <a:rPr lang="it-IT" sz="1100" dirty="0" smtClean="0"/>
            <a:t>+ 	2113; 22.8%	</a:t>
          </a:r>
          <a:endParaRPr lang="it-IT" sz="1100" dirty="0" smtClean="0">
            <a:solidFill>
              <a:srgbClr val="00B050"/>
            </a:solidFill>
          </a:endParaRPr>
        </a:p>
        <a:p xmlns:a="http://schemas.openxmlformats.org/drawingml/2006/main">
          <a:r>
            <a:rPr lang="it-IT" dirty="0" err="1" smtClean="0"/>
            <a:t>Neither</a:t>
          </a:r>
          <a:r>
            <a:rPr lang="it-IT" dirty="0" smtClean="0"/>
            <a:t> A or D 	1619; 17.4%	</a:t>
          </a:r>
        </a:p>
        <a:p xmlns:a="http://schemas.openxmlformats.org/drawingml/2006/main">
          <a:r>
            <a:rPr lang="it-IT" sz="1100" dirty="0" err="1" smtClean="0"/>
            <a:t>Disagree</a:t>
          </a:r>
          <a:r>
            <a:rPr lang="it-IT" sz="1100" dirty="0" smtClean="0"/>
            <a:t>+ 	5547; 59.8%	</a:t>
          </a:r>
          <a:endParaRPr lang="it-IT" sz="1100" dirty="0">
            <a:solidFill>
              <a:srgbClr val="FF0000"/>
            </a:solidFill>
          </a:endParaRPr>
        </a:p>
      </cdr:txBody>
    </cdr:sp>
  </cdr:relSizeAnchor>
</c:userShapes>
</file>

<file path=ppt/drawings/drawing2.xml><?xml version="1.0" encoding="utf-8"?>
<c:userShapes xmlns:c="http://schemas.openxmlformats.org/drawingml/2006/chart">
  <cdr:relSizeAnchor xmlns:cdr="http://schemas.openxmlformats.org/drawingml/2006/chartDrawing">
    <cdr:from>
      <cdr:x>0.29461</cdr:x>
      <cdr:y>0.84897</cdr:y>
    </cdr:from>
    <cdr:to>
      <cdr:x>0.8373</cdr:x>
      <cdr:y>0.98419</cdr:y>
    </cdr:to>
    <cdr:sp macro="" textlink="">
      <cdr:nvSpPr>
        <cdr:cNvPr id="2" name="CasellaDiTesto 1"/>
        <cdr:cNvSpPr txBox="1"/>
      </cdr:nvSpPr>
      <cdr:spPr>
        <a:xfrm xmlns:a="http://schemas.openxmlformats.org/drawingml/2006/main">
          <a:off x="1368170" y="4104478"/>
          <a:ext cx="2520261" cy="653742"/>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Calibri"/>
            </a:defRPr>
          </a:lvl1pPr>
          <a:lvl2pPr marL="457200" indent="0">
            <a:defRPr sz="1100">
              <a:latin typeface="Calibri"/>
            </a:defRPr>
          </a:lvl2pPr>
          <a:lvl3pPr marL="914400" indent="0">
            <a:defRPr sz="1100">
              <a:latin typeface="Calibri"/>
            </a:defRPr>
          </a:lvl3pPr>
          <a:lvl4pPr marL="1371600" indent="0">
            <a:defRPr sz="1100">
              <a:latin typeface="Calibri"/>
            </a:defRPr>
          </a:lvl4pPr>
          <a:lvl5pPr marL="1828800" indent="0">
            <a:defRPr sz="1100">
              <a:latin typeface="Calibri"/>
            </a:defRPr>
          </a:lvl5pPr>
          <a:lvl6pPr marL="2286000" indent="0">
            <a:defRPr sz="1100">
              <a:latin typeface="Calibri"/>
            </a:defRPr>
          </a:lvl6pPr>
          <a:lvl7pPr marL="2743200" indent="0">
            <a:defRPr sz="1100">
              <a:latin typeface="Calibri"/>
            </a:defRPr>
          </a:lvl7pPr>
          <a:lvl8pPr marL="3200400" indent="0">
            <a:defRPr sz="1100">
              <a:latin typeface="Calibri"/>
            </a:defRPr>
          </a:lvl8pPr>
          <a:lvl9pPr marL="3657600" indent="0">
            <a:defRPr sz="1100">
              <a:latin typeface="Calibri"/>
            </a:defRPr>
          </a:lvl9pPr>
        </a:lstStyle>
        <a:p xmlns:a="http://schemas.openxmlformats.org/drawingml/2006/main">
          <a:r>
            <a:rPr lang="it-IT" sz="1100" dirty="0" err="1" smtClean="0"/>
            <a:t>Agree</a:t>
          </a:r>
          <a:r>
            <a:rPr lang="it-IT" sz="1100" dirty="0" smtClean="0"/>
            <a:t>+ 	7567; 81.5%	</a:t>
          </a:r>
          <a:endParaRPr lang="it-IT" sz="1100" dirty="0" smtClean="0">
            <a:solidFill>
              <a:srgbClr val="00B050"/>
            </a:solidFill>
          </a:endParaRPr>
        </a:p>
        <a:p xmlns:a="http://schemas.openxmlformats.org/drawingml/2006/main">
          <a:r>
            <a:rPr lang="it-IT" dirty="0" err="1" smtClean="0"/>
            <a:t>Neither</a:t>
          </a:r>
          <a:r>
            <a:rPr lang="it-IT" dirty="0" smtClean="0"/>
            <a:t> A or D 	1010; 10.9%	</a:t>
          </a:r>
        </a:p>
        <a:p xmlns:a="http://schemas.openxmlformats.org/drawingml/2006/main">
          <a:r>
            <a:rPr lang="it-IT" sz="1100" dirty="0" err="1" smtClean="0"/>
            <a:t>Disagree</a:t>
          </a:r>
          <a:r>
            <a:rPr lang="it-IT" sz="1100" dirty="0" smtClean="0"/>
            <a:t>+ 	702; 7.6%	</a:t>
          </a:r>
          <a:endParaRPr lang="it-IT" sz="1100" dirty="0">
            <a:solidFill>
              <a:srgbClr val="FF0000"/>
            </a:solidFill>
          </a:endParaRPr>
        </a:p>
      </cdr:txBody>
    </cdr:sp>
  </cdr:relSizeAnchor>
</c:userShapes>
</file>

<file path=ppt/drawings/drawing3.xml><?xml version="1.0" encoding="utf-8"?>
<c:userShapes xmlns:c="http://schemas.openxmlformats.org/drawingml/2006/chart">
  <cdr:relSizeAnchor xmlns:cdr="http://schemas.openxmlformats.org/drawingml/2006/chartDrawing">
    <cdr:from>
      <cdr:x>0.26499</cdr:x>
      <cdr:y>0.8188</cdr:y>
    </cdr:from>
    <cdr:to>
      <cdr:x>0.82942</cdr:x>
      <cdr:y>0.94916</cdr:y>
    </cdr:to>
    <cdr:sp macro="" textlink="">
      <cdr:nvSpPr>
        <cdr:cNvPr id="2" name="CasellaDiTesto 1"/>
        <cdr:cNvSpPr txBox="1"/>
      </cdr:nvSpPr>
      <cdr:spPr>
        <a:xfrm xmlns:a="http://schemas.openxmlformats.org/drawingml/2006/main">
          <a:off x="1115621" y="4106209"/>
          <a:ext cx="2376259" cy="653744"/>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Calibri"/>
            </a:defRPr>
          </a:lvl1pPr>
          <a:lvl2pPr marL="457200" indent="0">
            <a:defRPr sz="1100">
              <a:latin typeface="Calibri"/>
            </a:defRPr>
          </a:lvl2pPr>
          <a:lvl3pPr marL="914400" indent="0">
            <a:defRPr sz="1100">
              <a:latin typeface="Calibri"/>
            </a:defRPr>
          </a:lvl3pPr>
          <a:lvl4pPr marL="1371600" indent="0">
            <a:defRPr sz="1100">
              <a:latin typeface="Calibri"/>
            </a:defRPr>
          </a:lvl4pPr>
          <a:lvl5pPr marL="1828800" indent="0">
            <a:defRPr sz="1100">
              <a:latin typeface="Calibri"/>
            </a:defRPr>
          </a:lvl5pPr>
          <a:lvl6pPr marL="2286000" indent="0">
            <a:defRPr sz="1100">
              <a:latin typeface="Calibri"/>
            </a:defRPr>
          </a:lvl6pPr>
          <a:lvl7pPr marL="2743200" indent="0">
            <a:defRPr sz="1100">
              <a:latin typeface="Calibri"/>
            </a:defRPr>
          </a:lvl7pPr>
          <a:lvl8pPr marL="3200400" indent="0">
            <a:defRPr sz="1100">
              <a:latin typeface="Calibri"/>
            </a:defRPr>
          </a:lvl8pPr>
          <a:lvl9pPr marL="3657600" indent="0">
            <a:defRPr sz="1100">
              <a:latin typeface="Calibri"/>
            </a:defRPr>
          </a:lvl9pPr>
        </a:lstStyle>
        <a:p xmlns:a="http://schemas.openxmlformats.org/drawingml/2006/main">
          <a:r>
            <a:rPr lang="it-IT" sz="1100" dirty="0" err="1" smtClean="0"/>
            <a:t>Agree</a:t>
          </a:r>
          <a:r>
            <a:rPr lang="it-IT" sz="1100" dirty="0" smtClean="0"/>
            <a:t>+ 	7713; 83.1%		</a:t>
          </a:r>
        </a:p>
        <a:p xmlns:a="http://schemas.openxmlformats.org/drawingml/2006/main">
          <a:r>
            <a:rPr lang="it-IT" dirty="0" err="1" smtClean="0"/>
            <a:t>Neither</a:t>
          </a:r>
          <a:r>
            <a:rPr lang="it-IT" dirty="0" smtClean="0"/>
            <a:t> A or D 	   667; 7.2%	</a:t>
          </a:r>
        </a:p>
        <a:p xmlns:a="http://schemas.openxmlformats.org/drawingml/2006/main">
          <a:r>
            <a:rPr lang="it-IT" sz="1100" dirty="0" err="1" smtClean="0"/>
            <a:t>Disagree</a:t>
          </a:r>
          <a:r>
            <a:rPr lang="it-IT" sz="1100" dirty="0" smtClean="0"/>
            <a:t>+ 	   899; 9.7%	</a:t>
          </a:r>
          <a:endParaRPr lang="it-IT" sz="1100" dirty="0">
            <a:solidFill>
              <a:srgbClr val="FF0000"/>
            </a:solidFill>
          </a:endParaRPr>
        </a:p>
      </cdr:txBody>
    </cdr:sp>
  </cdr:relSizeAnchor>
</c:userShapes>
</file>

<file path=ppt/drawings/drawing4.xml><?xml version="1.0" encoding="utf-8"?>
<c:userShapes xmlns:c="http://schemas.openxmlformats.org/drawingml/2006/chart">
  <cdr:relSizeAnchor xmlns:cdr="http://schemas.openxmlformats.org/drawingml/2006/chartDrawing">
    <cdr:from>
      <cdr:x>0.32593</cdr:x>
      <cdr:y>0.83424</cdr:y>
    </cdr:from>
    <cdr:to>
      <cdr:x>0.8801</cdr:x>
      <cdr:y>0.96362</cdr:y>
    </cdr:to>
    <cdr:sp macro="" textlink="">
      <cdr:nvSpPr>
        <cdr:cNvPr id="2" name="CasellaDiTesto 1"/>
        <cdr:cNvSpPr txBox="1"/>
      </cdr:nvSpPr>
      <cdr:spPr>
        <a:xfrm xmlns:a="http://schemas.openxmlformats.org/drawingml/2006/main">
          <a:off x="1466682" y="4035209"/>
          <a:ext cx="2493758" cy="625809"/>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Calibri"/>
            </a:defRPr>
          </a:lvl1pPr>
          <a:lvl2pPr marL="457200" indent="0">
            <a:defRPr sz="1100">
              <a:latin typeface="Calibri"/>
            </a:defRPr>
          </a:lvl2pPr>
          <a:lvl3pPr marL="914400" indent="0">
            <a:defRPr sz="1100">
              <a:latin typeface="Calibri"/>
            </a:defRPr>
          </a:lvl3pPr>
          <a:lvl4pPr marL="1371600" indent="0">
            <a:defRPr sz="1100">
              <a:latin typeface="Calibri"/>
            </a:defRPr>
          </a:lvl4pPr>
          <a:lvl5pPr marL="1828800" indent="0">
            <a:defRPr sz="1100">
              <a:latin typeface="Calibri"/>
            </a:defRPr>
          </a:lvl5pPr>
          <a:lvl6pPr marL="2286000" indent="0">
            <a:defRPr sz="1100">
              <a:latin typeface="Calibri"/>
            </a:defRPr>
          </a:lvl6pPr>
          <a:lvl7pPr marL="2743200" indent="0">
            <a:defRPr sz="1100">
              <a:latin typeface="Calibri"/>
            </a:defRPr>
          </a:lvl7pPr>
          <a:lvl8pPr marL="3200400" indent="0">
            <a:defRPr sz="1100">
              <a:latin typeface="Calibri"/>
            </a:defRPr>
          </a:lvl8pPr>
          <a:lvl9pPr marL="3657600" indent="0">
            <a:defRPr sz="1100">
              <a:latin typeface="Calibri"/>
            </a:defRPr>
          </a:lvl9pPr>
        </a:lstStyle>
        <a:p xmlns:a="http://schemas.openxmlformats.org/drawingml/2006/main">
          <a:r>
            <a:rPr lang="it-IT" sz="1100" dirty="0" err="1" smtClean="0"/>
            <a:t>Agree</a:t>
          </a:r>
          <a:r>
            <a:rPr lang="it-IT" sz="1100" dirty="0" smtClean="0"/>
            <a:t>+ 	6847; 73.8%	</a:t>
          </a:r>
          <a:endParaRPr lang="it-IT" sz="1100" dirty="0" smtClean="0">
            <a:solidFill>
              <a:srgbClr val="00B050"/>
            </a:solidFill>
          </a:endParaRPr>
        </a:p>
        <a:p xmlns:a="http://schemas.openxmlformats.org/drawingml/2006/main">
          <a:r>
            <a:rPr lang="it-IT" dirty="0" err="1" smtClean="0"/>
            <a:t>Neither</a:t>
          </a:r>
          <a:r>
            <a:rPr lang="it-IT" dirty="0" smtClean="0"/>
            <a:t> A or D 	1331; 14.3%	</a:t>
          </a:r>
        </a:p>
        <a:p xmlns:a="http://schemas.openxmlformats.org/drawingml/2006/main">
          <a:r>
            <a:rPr lang="it-IT" sz="1100" dirty="0" err="1" smtClean="0"/>
            <a:t>Disagree</a:t>
          </a:r>
          <a:r>
            <a:rPr lang="it-IT" sz="1100" dirty="0" smtClean="0"/>
            <a:t>+ 	1101; 11.9%	</a:t>
          </a:r>
          <a:endParaRPr lang="it-IT" sz="1100" dirty="0">
            <a:solidFill>
              <a:srgbClr val="FF0000"/>
            </a:solidFill>
          </a:endParaRPr>
        </a:p>
      </cdr:txBody>
    </cdr:sp>
  </cdr:relSizeAnchor>
</c:userShapes>
</file>

<file path=ppt/drawings/drawing5.xml><?xml version="1.0" encoding="utf-8"?>
<c:userShapes xmlns:c="http://schemas.openxmlformats.org/drawingml/2006/chart">
  <cdr:relSizeAnchor xmlns:cdr="http://schemas.openxmlformats.org/drawingml/2006/chartDrawing">
    <cdr:from>
      <cdr:x>0.30344</cdr:x>
      <cdr:y>0.86061</cdr:y>
    </cdr:from>
    <cdr:to>
      <cdr:x>0.72547</cdr:x>
      <cdr:y>0.99471</cdr:y>
    </cdr:to>
    <cdr:sp macro="" textlink="">
      <cdr:nvSpPr>
        <cdr:cNvPr id="3" name="CasellaDiTesto 1"/>
        <cdr:cNvSpPr txBox="1"/>
      </cdr:nvSpPr>
      <cdr:spPr>
        <a:xfrm xmlns:a="http://schemas.openxmlformats.org/drawingml/2006/main">
          <a:off x="1346150" y="4195663"/>
          <a:ext cx="1872208" cy="653752"/>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Calibri"/>
            </a:defRPr>
          </a:lvl1pPr>
          <a:lvl2pPr marL="457200" indent="0">
            <a:defRPr sz="1100">
              <a:latin typeface="Calibri"/>
            </a:defRPr>
          </a:lvl2pPr>
          <a:lvl3pPr marL="914400" indent="0">
            <a:defRPr sz="1100">
              <a:latin typeface="Calibri"/>
            </a:defRPr>
          </a:lvl3pPr>
          <a:lvl4pPr marL="1371600" indent="0">
            <a:defRPr sz="1100">
              <a:latin typeface="Calibri"/>
            </a:defRPr>
          </a:lvl4pPr>
          <a:lvl5pPr marL="1828800" indent="0">
            <a:defRPr sz="1100">
              <a:latin typeface="Calibri"/>
            </a:defRPr>
          </a:lvl5pPr>
          <a:lvl6pPr marL="2286000" indent="0">
            <a:defRPr sz="1100">
              <a:latin typeface="Calibri"/>
            </a:defRPr>
          </a:lvl6pPr>
          <a:lvl7pPr marL="2743200" indent="0">
            <a:defRPr sz="1100">
              <a:latin typeface="Calibri"/>
            </a:defRPr>
          </a:lvl7pPr>
          <a:lvl8pPr marL="3200400" indent="0">
            <a:defRPr sz="1100">
              <a:latin typeface="Calibri"/>
            </a:defRPr>
          </a:lvl8pPr>
          <a:lvl9pPr marL="3657600" indent="0">
            <a:defRPr sz="1100">
              <a:latin typeface="Calibri"/>
            </a:defRPr>
          </a:lvl9pPr>
        </a:lstStyle>
        <a:p xmlns:a="http://schemas.openxmlformats.org/drawingml/2006/main">
          <a:r>
            <a:rPr lang="it-IT" sz="1100" dirty="0" err="1" smtClean="0"/>
            <a:t>Agree</a:t>
          </a:r>
          <a:r>
            <a:rPr lang="it-IT" sz="1100" dirty="0" smtClean="0"/>
            <a:t>+ 	1214; 13.1%	</a:t>
          </a:r>
          <a:endParaRPr lang="it-IT" sz="1100" dirty="0" smtClean="0">
            <a:solidFill>
              <a:srgbClr val="00B050"/>
            </a:solidFill>
          </a:endParaRPr>
        </a:p>
        <a:p xmlns:a="http://schemas.openxmlformats.org/drawingml/2006/main">
          <a:r>
            <a:rPr lang="it-IT" dirty="0" err="1" smtClean="0"/>
            <a:t>Neither</a:t>
          </a:r>
          <a:r>
            <a:rPr lang="it-IT" dirty="0" smtClean="0"/>
            <a:t> A or D 	1897; 20.4%	</a:t>
          </a:r>
        </a:p>
        <a:p xmlns:a="http://schemas.openxmlformats.org/drawingml/2006/main">
          <a:r>
            <a:rPr lang="it-IT" sz="1100" dirty="0" err="1" smtClean="0"/>
            <a:t>Disagree</a:t>
          </a:r>
          <a:r>
            <a:rPr lang="it-IT" sz="1100" dirty="0" smtClean="0"/>
            <a:t>+ 	6168; 66.5%	</a:t>
          </a:r>
          <a:endParaRPr lang="it-IT" sz="1100" dirty="0">
            <a:solidFill>
              <a:srgbClr val="FF0000"/>
            </a:solidFill>
          </a:endParaRPr>
        </a:p>
      </cdr:txBody>
    </cdr:sp>
  </cdr:relSizeAnchor>
</c:userShapes>
</file>

<file path=ppt/drawings/drawing6.xml><?xml version="1.0" encoding="utf-8"?>
<c:userShapes xmlns:c="http://schemas.openxmlformats.org/drawingml/2006/chart">
  <cdr:relSizeAnchor xmlns:cdr="http://schemas.openxmlformats.org/drawingml/2006/chartDrawing">
    <cdr:from>
      <cdr:x>0.24143</cdr:x>
      <cdr:y>0.83373</cdr:y>
    </cdr:from>
    <cdr:to>
      <cdr:x>0.84502</cdr:x>
      <cdr:y>0.96364</cdr:y>
    </cdr:to>
    <cdr:sp macro="" textlink="">
      <cdr:nvSpPr>
        <cdr:cNvPr id="2" name="CasellaDiTesto 1"/>
        <cdr:cNvSpPr txBox="1"/>
      </cdr:nvSpPr>
      <cdr:spPr>
        <a:xfrm xmlns:a="http://schemas.openxmlformats.org/drawingml/2006/main">
          <a:off x="1008096" y="4195643"/>
          <a:ext cx="2520296" cy="653756"/>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it-IT" sz="1100" dirty="0" err="1" smtClean="0"/>
            <a:t>Agree</a:t>
          </a:r>
          <a:r>
            <a:rPr lang="it-IT" sz="1100" dirty="0" smtClean="0"/>
            <a:t>+ 	5960; 64.2%	</a:t>
          </a:r>
          <a:endParaRPr lang="it-IT" sz="1100" dirty="0" smtClean="0">
            <a:solidFill>
              <a:srgbClr val="00B050"/>
            </a:solidFill>
          </a:endParaRPr>
        </a:p>
        <a:p xmlns:a="http://schemas.openxmlformats.org/drawingml/2006/main">
          <a:r>
            <a:rPr lang="it-IT" dirty="0" err="1" smtClean="0"/>
            <a:t>Neither</a:t>
          </a:r>
          <a:r>
            <a:rPr lang="it-IT" dirty="0" smtClean="0"/>
            <a:t> A or D 	1440; 15.5%	</a:t>
          </a:r>
        </a:p>
        <a:p xmlns:a="http://schemas.openxmlformats.org/drawingml/2006/main">
          <a:r>
            <a:rPr lang="it-IT" sz="1100" dirty="0" err="1" smtClean="0"/>
            <a:t>Disagree</a:t>
          </a:r>
          <a:r>
            <a:rPr lang="it-IT" sz="1100" dirty="0" smtClean="0"/>
            <a:t>+ 	1879; 20.3%	</a:t>
          </a:r>
          <a:endParaRPr lang="it-IT" sz="1100" dirty="0">
            <a:solidFill>
              <a:srgbClr val="FF0000"/>
            </a:solidFill>
          </a:endParaRPr>
        </a:p>
      </cdr:txBody>
    </cdr:sp>
  </cdr:relSizeAnchor>
</c:userShapes>
</file>

<file path=ppt/drawings/drawing7.xml><?xml version="1.0" encoding="utf-8"?>
<c:userShapes xmlns:c="http://schemas.openxmlformats.org/drawingml/2006/chart">
  <cdr:relSizeAnchor xmlns:cdr="http://schemas.openxmlformats.org/drawingml/2006/chartDrawing">
    <cdr:from>
      <cdr:x>0.27931</cdr:x>
      <cdr:y>0.79627</cdr:y>
    </cdr:from>
    <cdr:to>
      <cdr:x>0.72591</cdr:x>
      <cdr:y>0.92279</cdr:y>
    </cdr:to>
    <cdr:sp macro="" textlink="">
      <cdr:nvSpPr>
        <cdr:cNvPr id="2" name="CasellaDiTesto 1"/>
        <cdr:cNvSpPr txBox="1"/>
      </cdr:nvSpPr>
      <cdr:spPr>
        <a:xfrm xmlns:a="http://schemas.openxmlformats.org/drawingml/2006/main">
          <a:off x="1170905" y="4114575"/>
          <a:ext cx="1872229" cy="653756"/>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Calibri"/>
            </a:defRPr>
          </a:lvl1pPr>
          <a:lvl2pPr marL="457200" indent="0">
            <a:defRPr sz="1100">
              <a:latin typeface="Calibri"/>
            </a:defRPr>
          </a:lvl2pPr>
          <a:lvl3pPr marL="914400" indent="0">
            <a:defRPr sz="1100">
              <a:latin typeface="Calibri"/>
            </a:defRPr>
          </a:lvl3pPr>
          <a:lvl4pPr marL="1371600" indent="0">
            <a:defRPr sz="1100">
              <a:latin typeface="Calibri"/>
            </a:defRPr>
          </a:lvl4pPr>
          <a:lvl5pPr marL="1828800" indent="0">
            <a:defRPr sz="1100">
              <a:latin typeface="Calibri"/>
            </a:defRPr>
          </a:lvl5pPr>
          <a:lvl6pPr marL="2286000" indent="0">
            <a:defRPr sz="1100">
              <a:latin typeface="Calibri"/>
            </a:defRPr>
          </a:lvl6pPr>
          <a:lvl7pPr marL="2743200" indent="0">
            <a:defRPr sz="1100">
              <a:latin typeface="Calibri"/>
            </a:defRPr>
          </a:lvl7pPr>
          <a:lvl8pPr marL="3200400" indent="0">
            <a:defRPr sz="1100">
              <a:latin typeface="Calibri"/>
            </a:defRPr>
          </a:lvl8pPr>
          <a:lvl9pPr marL="3657600" indent="0">
            <a:defRPr sz="1100">
              <a:latin typeface="Calibri"/>
            </a:defRPr>
          </a:lvl9pPr>
        </a:lstStyle>
        <a:p xmlns:a="http://schemas.openxmlformats.org/drawingml/2006/main">
          <a:r>
            <a:rPr lang="it-IT" sz="1100" dirty="0" err="1" smtClean="0"/>
            <a:t>Agree+</a:t>
          </a:r>
          <a:r>
            <a:rPr lang="it-IT" sz="1100" dirty="0" smtClean="0"/>
            <a:t> 	6394; 68.9%</a:t>
          </a:r>
        </a:p>
        <a:p xmlns:a="http://schemas.openxmlformats.org/drawingml/2006/main">
          <a:r>
            <a:rPr lang="it-IT" dirty="0" err="1" smtClean="0"/>
            <a:t>Neither</a:t>
          </a:r>
          <a:r>
            <a:rPr lang="it-IT" dirty="0" smtClean="0"/>
            <a:t> A or D 	1240; 13.4%</a:t>
          </a:r>
        </a:p>
        <a:p xmlns:a="http://schemas.openxmlformats.org/drawingml/2006/main">
          <a:r>
            <a:rPr lang="it-IT" sz="1100" dirty="0" err="1" smtClean="0"/>
            <a:t>Disagree+</a:t>
          </a:r>
          <a:r>
            <a:rPr lang="it-IT" sz="1100" dirty="0" smtClean="0"/>
            <a:t> 	1645; 17.8%</a:t>
          </a:r>
          <a:endParaRPr lang="it-IT" sz="1100" dirty="0"/>
        </a:p>
      </cdr:txBody>
    </cdr:sp>
  </cdr:relSizeAnchor>
</c:userShapes>
</file>

<file path=ppt/drawings/drawing8.xml><?xml version="1.0" encoding="utf-8"?>
<c:userShapes xmlns:c="http://schemas.openxmlformats.org/drawingml/2006/chart">
  <cdr:relSizeAnchor xmlns:cdr="http://schemas.openxmlformats.org/drawingml/2006/chartDrawing">
    <cdr:from>
      <cdr:x>0.31856</cdr:x>
      <cdr:y>0.82653</cdr:y>
    </cdr:from>
    <cdr:to>
      <cdr:x>0.7327</cdr:x>
      <cdr:y>0.95591</cdr:y>
    </cdr:to>
    <cdr:sp macro="" textlink="">
      <cdr:nvSpPr>
        <cdr:cNvPr id="2" name="CasellaDiTesto 1"/>
        <cdr:cNvSpPr txBox="1"/>
      </cdr:nvSpPr>
      <cdr:spPr>
        <a:xfrm xmlns:a="http://schemas.openxmlformats.org/drawingml/2006/main">
          <a:off x="1440160" y="4176464"/>
          <a:ext cx="1872229" cy="653756"/>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Calibri"/>
            </a:defRPr>
          </a:lvl1pPr>
          <a:lvl2pPr marL="457200" indent="0">
            <a:defRPr sz="1100">
              <a:latin typeface="Calibri"/>
            </a:defRPr>
          </a:lvl2pPr>
          <a:lvl3pPr marL="914400" indent="0">
            <a:defRPr sz="1100">
              <a:latin typeface="Calibri"/>
            </a:defRPr>
          </a:lvl3pPr>
          <a:lvl4pPr marL="1371600" indent="0">
            <a:defRPr sz="1100">
              <a:latin typeface="Calibri"/>
            </a:defRPr>
          </a:lvl4pPr>
          <a:lvl5pPr marL="1828800" indent="0">
            <a:defRPr sz="1100">
              <a:latin typeface="Calibri"/>
            </a:defRPr>
          </a:lvl5pPr>
          <a:lvl6pPr marL="2286000" indent="0">
            <a:defRPr sz="1100">
              <a:latin typeface="Calibri"/>
            </a:defRPr>
          </a:lvl6pPr>
          <a:lvl7pPr marL="2743200" indent="0">
            <a:defRPr sz="1100">
              <a:latin typeface="Calibri"/>
            </a:defRPr>
          </a:lvl7pPr>
          <a:lvl8pPr marL="3200400" indent="0">
            <a:defRPr sz="1100">
              <a:latin typeface="Calibri"/>
            </a:defRPr>
          </a:lvl8pPr>
          <a:lvl9pPr marL="3657600" indent="0">
            <a:defRPr sz="1100">
              <a:latin typeface="Calibri"/>
            </a:defRPr>
          </a:lvl9pPr>
        </a:lstStyle>
        <a:p xmlns:a="http://schemas.openxmlformats.org/drawingml/2006/main">
          <a:r>
            <a:rPr lang="it-IT" sz="1100" dirty="0" err="1" smtClean="0"/>
            <a:t>Agree+</a:t>
          </a:r>
          <a:r>
            <a:rPr lang="it-IT" sz="1100" dirty="0" smtClean="0"/>
            <a:t> 	6769; 63.0%</a:t>
          </a:r>
        </a:p>
        <a:p xmlns:a="http://schemas.openxmlformats.org/drawingml/2006/main">
          <a:r>
            <a:rPr lang="it-IT" dirty="0" err="1" smtClean="0"/>
            <a:t>Neither</a:t>
          </a:r>
          <a:r>
            <a:rPr lang="it-IT" dirty="0" smtClean="0"/>
            <a:t> A or D 	1076; 11.06%</a:t>
          </a:r>
        </a:p>
        <a:p xmlns:a="http://schemas.openxmlformats.org/drawingml/2006/main">
          <a:r>
            <a:rPr lang="it-IT" sz="1100" dirty="0" err="1" smtClean="0"/>
            <a:t>Disagree+</a:t>
          </a:r>
          <a:r>
            <a:rPr lang="it-IT" sz="1100" dirty="0" smtClean="0"/>
            <a:t> 	1434; 15.5%</a:t>
          </a:r>
          <a:endParaRPr lang="it-IT" sz="1100" dirty="0"/>
        </a:p>
      </cdr:txBody>
    </cdr:sp>
  </cdr:relSizeAnchor>
</c:userShapes>
</file>

<file path=ppt/drawings/drawing9.xml><?xml version="1.0" encoding="utf-8"?>
<c:userShapes xmlns:c="http://schemas.openxmlformats.org/drawingml/2006/chart">
  <cdr:relSizeAnchor xmlns:cdr="http://schemas.openxmlformats.org/drawingml/2006/chartDrawing">
    <cdr:from>
      <cdr:x>0.32901</cdr:x>
      <cdr:y>0.83268</cdr:y>
    </cdr:from>
    <cdr:to>
      <cdr:x>0.85883</cdr:x>
      <cdr:y>0.96639</cdr:y>
    </cdr:to>
    <cdr:sp macro="" textlink="">
      <cdr:nvSpPr>
        <cdr:cNvPr id="2" name="CasellaDiTesto 1"/>
        <cdr:cNvSpPr txBox="1"/>
      </cdr:nvSpPr>
      <cdr:spPr>
        <a:xfrm xmlns:a="http://schemas.openxmlformats.org/drawingml/2006/main">
          <a:off x="1475636" y="4191309"/>
          <a:ext cx="2376283" cy="673031"/>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Calibri"/>
            </a:defRPr>
          </a:lvl1pPr>
          <a:lvl2pPr marL="457200" indent="0">
            <a:defRPr sz="1100">
              <a:latin typeface="Calibri"/>
            </a:defRPr>
          </a:lvl2pPr>
          <a:lvl3pPr marL="914400" indent="0">
            <a:defRPr sz="1100">
              <a:latin typeface="Calibri"/>
            </a:defRPr>
          </a:lvl3pPr>
          <a:lvl4pPr marL="1371600" indent="0">
            <a:defRPr sz="1100">
              <a:latin typeface="Calibri"/>
            </a:defRPr>
          </a:lvl4pPr>
          <a:lvl5pPr marL="1828800" indent="0">
            <a:defRPr sz="1100">
              <a:latin typeface="Calibri"/>
            </a:defRPr>
          </a:lvl5pPr>
          <a:lvl6pPr marL="2286000" indent="0">
            <a:defRPr sz="1100">
              <a:latin typeface="Calibri"/>
            </a:defRPr>
          </a:lvl6pPr>
          <a:lvl7pPr marL="2743200" indent="0">
            <a:defRPr sz="1100">
              <a:latin typeface="Calibri"/>
            </a:defRPr>
          </a:lvl7pPr>
          <a:lvl8pPr marL="3200400" indent="0">
            <a:defRPr sz="1100">
              <a:latin typeface="Calibri"/>
            </a:defRPr>
          </a:lvl8pPr>
          <a:lvl9pPr marL="3657600" indent="0">
            <a:defRPr sz="1100">
              <a:latin typeface="Calibri"/>
            </a:defRPr>
          </a:lvl9pPr>
        </a:lstStyle>
        <a:p xmlns:a="http://schemas.openxmlformats.org/drawingml/2006/main">
          <a:r>
            <a:rPr lang="it-IT" sz="1100" dirty="0" err="1" smtClean="0"/>
            <a:t>Agree</a:t>
          </a:r>
          <a:r>
            <a:rPr lang="it-IT" sz="1100" dirty="0" smtClean="0"/>
            <a:t>+ 	2296; 24.7%	</a:t>
          </a:r>
          <a:endParaRPr lang="it-IT" sz="1100" dirty="0" smtClean="0">
            <a:solidFill>
              <a:srgbClr val="00B050"/>
            </a:solidFill>
          </a:endParaRPr>
        </a:p>
        <a:p xmlns:a="http://schemas.openxmlformats.org/drawingml/2006/main">
          <a:r>
            <a:rPr lang="it-IT" dirty="0" err="1" smtClean="0"/>
            <a:t>Neither</a:t>
          </a:r>
          <a:r>
            <a:rPr lang="it-IT" dirty="0" smtClean="0"/>
            <a:t> A or D 	1326; 14.3%	</a:t>
          </a:r>
        </a:p>
        <a:p xmlns:a="http://schemas.openxmlformats.org/drawingml/2006/main">
          <a:r>
            <a:rPr lang="it-IT" sz="1100" dirty="0" err="1" smtClean="0"/>
            <a:t>Disagree</a:t>
          </a:r>
          <a:r>
            <a:rPr lang="it-IT" sz="1100" dirty="0" smtClean="0"/>
            <a:t>+ 	5657; 61.0%	</a:t>
          </a:r>
          <a:endParaRPr lang="it-IT" sz="1100" dirty="0">
            <a:solidFill>
              <a:srgbClr val="FF0000"/>
            </a:solidFill>
          </a:endParaRP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3C688C3-DC86-47C8-B3D6-8661F9167CFA}" type="datetimeFigureOut">
              <a:rPr lang="it-IT" smtClean="0"/>
              <a:pPr/>
              <a:t>06/12/2016</a:t>
            </a:fld>
            <a:endParaRPr lang="it-IT"/>
          </a:p>
        </p:txBody>
      </p:sp>
      <p:sp>
        <p:nvSpPr>
          <p:cNvPr id="4" name="Segnaposto immagine diapositiva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6" name="Segnaposto piè di pagina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EA01814-B17B-4985-B240-35CCFAB7E539}" type="slidenum">
              <a:rPr lang="it-IT" smtClean="0"/>
              <a:pPr/>
              <a:t>‹N›</a:t>
            </a:fld>
            <a:endParaRPr lang="it-IT"/>
          </a:p>
        </p:txBody>
      </p:sp>
    </p:spTree>
    <p:extLst>
      <p:ext uri="{BB962C8B-B14F-4D97-AF65-F5344CB8AC3E}">
        <p14:creationId xmlns:p14="http://schemas.microsoft.com/office/powerpoint/2010/main" val="22534966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1EA01814-B17B-4985-B240-35CCFAB7E539}" type="slidenum">
              <a:rPr lang="it-IT" smtClean="0"/>
              <a:pPr/>
              <a:t>3</a:t>
            </a:fld>
            <a:endParaRPr lang="it-IT"/>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C7DF2E2-E636-4525-855B-34889B0D8B8D}" type="slidenum">
              <a:rPr lang="en-US" smtClean="0"/>
              <a:pPr/>
              <a:t>27</a:t>
            </a:fld>
            <a:endParaRPr lang="en-US"/>
          </a:p>
        </p:txBody>
      </p:sp>
    </p:spTree>
    <p:extLst>
      <p:ext uri="{BB962C8B-B14F-4D97-AF65-F5344CB8AC3E}">
        <p14:creationId xmlns:p14="http://schemas.microsoft.com/office/powerpoint/2010/main" val="17417673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C7DF2E2-E636-4525-855B-34889B0D8B8D}" type="slidenum">
              <a:rPr lang="en-US" smtClean="0"/>
              <a:pPr/>
              <a:t>28</a:t>
            </a:fld>
            <a:endParaRPr lang="en-US"/>
          </a:p>
        </p:txBody>
      </p:sp>
    </p:spTree>
    <p:extLst>
      <p:ext uri="{BB962C8B-B14F-4D97-AF65-F5344CB8AC3E}">
        <p14:creationId xmlns:p14="http://schemas.microsoft.com/office/powerpoint/2010/main" val="34756626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C7DF2E2-E636-4525-855B-34889B0D8B8D}" type="slidenum">
              <a:rPr lang="en-US" smtClean="0"/>
              <a:pPr/>
              <a:t>29</a:t>
            </a:fld>
            <a:endParaRPr lang="en-US"/>
          </a:p>
        </p:txBody>
      </p:sp>
    </p:spTree>
    <p:extLst>
      <p:ext uri="{BB962C8B-B14F-4D97-AF65-F5344CB8AC3E}">
        <p14:creationId xmlns:p14="http://schemas.microsoft.com/office/powerpoint/2010/main" val="33202851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C7DF2E2-E636-4525-855B-34889B0D8B8D}" type="slidenum">
              <a:rPr lang="en-US" smtClean="0"/>
              <a:pPr/>
              <a:t>30</a:t>
            </a:fld>
            <a:endParaRPr lang="en-US"/>
          </a:p>
        </p:txBody>
      </p:sp>
    </p:spTree>
    <p:extLst>
      <p:ext uri="{BB962C8B-B14F-4D97-AF65-F5344CB8AC3E}">
        <p14:creationId xmlns:p14="http://schemas.microsoft.com/office/powerpoint/2010/main" val="21655880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r>
              <a:rPr lang="it-IT" dirty="0" smtClean="0"/>
              <a:t>https://www.youtube.com/watch?v=RP4abiHdQpc</a:t>
            </a:r>
            <a:endParaRPr lang="it-IT" dirty="0"/>
          </a:p>
        </p:txBody>
      </p:sp>
      <p:sp>
        <p:nvSpPr>
          <p:cNvPr id="4" name="Segnaposto numero diapositiva 3"/>
          <p:cNvSpPr>
            <a:spLocks noGrp="1"/>
          </p:cNvSpPr>
          <p:nvPr>
            <p:ph type="sldNum" sz="quarter" idx="10"/>
          </p:nvPr>
        </p:nvSpPr>
        <p:spPr/>
        <p:txBody>
          <a:bodyPr/>
          <a:lstStyle/>
          <a:p>
            <a:fld id="{1EA01814-B17B-4985-B240-35CCFAB7E539}" type="slidenum">
              <a:rPr lang="it-IT" smtClean="0"/>
              <a:pPr/>
              <a:t>31</a:t>
            </a:fld>
            <a:endParaRPr lang="it-IT"/>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1EA01814-B17B-4985-B240-35CCFAB7E539}" type="slidenum">
              <a:rPr lang="it-IT" smtClean="0"/>
              <a:pPr/>
              <a:t>15</a:t>
            </a:fld>
            <a:endParaRPr lang="it-IT"/>
          </a:p>
        </p:txBody>
      </p:sp>
    </p:spTree>
    <p:extLst>
      <p:ext uri="{BB962C8B-B14F-4D97-AF65-F5344CB8AC3E}">
        <p14:creationId xmlns:p14="http://schemas.microsoft.com/office/powerpoint/2010/main" val="30530958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C7DF2E2-E636-4525-855B-34889B0D8B8D}" type="slidenum">
              <a:rPr lang="en-US" smtClean="0"/>
              <a:pPr/>
              <a:t>20</a:t>
            </a:fld>
            <a:endParaRPr lang="en-US"/>
          </a:p>
        </p:txBody>
      </p:sp>
    </p:spTree>
    <p:extLst>
      <p:ext uri="{BB962C8B-B14F-4D97-AF65-F5344CB8AC3E}">
        <p14:creationId xmlns:p14="http://schemas.microsoft.com/office/powerpoint/2010/main" val="42060584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C7DF2E2-E636-4525-855B-34889B0D8B8D}" type="slidenum">
              <a:rPr lang="en-US" smtClean="0"/>
              <a:pPr/>
              <a:t>21</a:t>
            </a:fld>
            <a:endParaRPr lang="en-US"/>
          </a:p>
        </p:txBody>
      </p:sp>
    </p:spTree>
    <p:extLst>
      <p:ext uri="{BB962C8B-B14F-4D97-AF65-F5344CB8AC3E}">
        <p14:creationId xmlns:p14="http://schemas.microsoft.com/office/powerpoint/2010/main" val="17042568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C7DF2E2-E636-4525-855B-34889B0D8B8D}" type="slidenum">
              <a:rPr lang="en-US" smtClean="0"/>
              <a:pPr/>
              <a:t>22</a:t>
            </a:fld>
            <a:endParaRPr lang="en-US"/>
          </a:p>
        </p:txBody>
      </p:sp>
    </p:spTree>
    <p:extLst>
      <p:ext uri="{BB962C8B-B14F-4D97-AF65-F5344CB8AC3E}">
        <p14:creationId xmlns:p14="http://schemas.microsoft.com/office/powerpoint/2010/main" val="17630707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fld id="{5C7DF2E2-E636-4525-855B-34889B0D8B8D}" type="slidenum">
              <a:rPr lang="en-US" smtClean="0"/>
              <a:pPr/>
              <a:t>23</a:t>
            </a:fld>
            <a:endParaRPr lang="en-US"/>
          </a:p>
        </p:txBody>
      </p:sp>
    </p:spTree>
    <p:extLst>
      <p:ext uri="{BB962C8B-B14F-4D97-AF65-F5344CB8AC3E}">
        <p14:creationId xmlns:p14="http://schemas.microsoft.com/office/powerpoint/2010/main" val="12898943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C7DF2E2-E636-4525-855B-34889B0D8B8D}" type="slidenum">
              <a:rPr lang="en-US" smtClean="0"/>
              <a:pPr/>
              <a:t>24</a:t>
            </a:fld>
            <a:endParaRPr lang="en-US"/>
          </a:p>
        </p:txBody>
      </p:sp>
    </p:spTree>
    <p:extLst>
      <p:ext uri="{BB962C8B-B14F-4D97-AF65-F5344CB8AC3E}">
        <p14:creationId xmlns:p14="http://schemas.microsoft.com/office/powerpoint/2010/main" val="2899239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C7DF2E2-E636-4525-855B-34889B0D8B8D}" type="slidenum">
              <a:rPr lang="en-US" smtClean="0"/>
              <a:pPr/>
              <a:t>25</a:t>
            </a:fld>
            <a:endParaRPr lang="en-US"/>
          </a:p>
        </p:txBody>
      </p:sp>
    </p:spTree>
    <p:extLst>
      <p:ext uri="{BB962C8B-B14F-4D97-AF65-F5344CB8AC3E}">
        <p14:creationId xmlns:p14="http://schemas.microsoft.com/office/powerpoint/2010/main" val="18772855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C7DF2E2-E636-4525-855B-34889B0D8B8D}" type="slidenum">
              <a:rPr lang="en-US" smtClean="0"/>
              <a:pPr/>
              <a:t>26</a:t>
            </a:fld>
            <a:endParaRPr lang="en-US"/>
          </a:p>
        </p:txBody>
      </p:sp>
    </p:spTree>
    <p:extLst>
      <p:ext uri="{BB962C8B-B14F-4D97-AF65-F5344CB8AC3E}">
        <p14:creationId xmlns:p14="http://schemas.microsoft.com/office/powerpoint/2010/main" val="37688528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p>
            <a:fld id="{FB407DE5-423B-46DF-923A-AB015BE142DC}" type="datetimeFigureOut">
              <a:rPr lang="it-IT" smtClean="0"/>
              <a:pPr/>
              <a:t>06/12/2016</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A3DD3F27-B3C7-4C6B-ADF2-37FD565DE2A3}" type="slidenum">
              <a:rPr lang="it-IT" smtClean="0"/>
              <a:pPr/>
              <a:t>‹N›</a:t>
            </a:fld>
            <a:endParaRPr lang="it-IT"/>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FB407DE5-423B-46DF-923A-AB015BE142DC}" type="datetimeFigureOut">
              <a:rPr lang="it-IT" smtClean="0"/>
              <a:pPr/>
              <a:t>06/12/2016</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A3DD3F27-B3C7-4C6B-ADF2-37FD565DE2A3}" type="slidenum">
              <a:rPr lang="it-IT" smtClean="0"/>
              <a:pPr/>
              <a:t>‹N›</a:t>
            </a:fld>
            <a:endParaRPr lang="it-IT"/>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FB407DE5-423B-46DF-923A-AB015BE142DC}" type="datetimeFigureOut">
              <a:rPr lang="it-IT" smtClean="0"/>
              <a:pPr/>
              <a:t>06/12/2016</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A3DD3F27-B3C7-4C6B-ADF2-37FD565DE2A3}" type="slidenum">
              <a:rPr lang="it-IT" smtClean="0"/>
              <a:pPr/>
              <a:t>‹N›</a:t>
            </a:fld>
            <a:endParaRPr lang="it-IT"/>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FB407DE5-423B-46DF-923A-AB015BE142DC}" type="datetimeFigureOut">
              <a:rPr lang="it-IT" smtClean="0"/>
              <a:pPr/>
              <a:t>06/12/2016</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A3DD3F27-B3C7-4C6B-ADF2-37FD565DE2A3}" type="slidenum">
              <a:rPr lang="it-IT" smtClean="0"/>
              <a:pPr/>
              <a:t>‹N›</a:t>
            </a:fld>
            <a:endParaRPr lang="it-IT"/>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p>
            <a:fld id="{FB407DE5-423B-46DF-923A-AB015BE142DC}" type="datetimeFigureOut">
              <a:rPr lang="it-IT" smtClean="0"/>
              <a:pPr/>
              <a:t>06/12/2016</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A3DD3F27-B3C7-4C6B-ADF2-37FD565DE2A3}" type="slidenum">
              <a:rPr lang="it-IT" smtClean="0"/>
              <a:pPr/>
              <a:t>‹N›</a:t>
            </a:fld>
            <a:endParaRPr lang="it-IT"/>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p>
            <a:fld id="{FB407DE5-423B-46DF-923A-AB015BE142DC}" type="datetimeFigureOut">
              <a:rPr lang="it-IT" smtClean="0"/>
              <a:pPr/>
              <a:t>06/12/2016</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A3DD3F27-B3C7-4C6B-ADF2-37FD565DE2A3}" type="slidenum">
              <a:rPr lang="it-IT" smtClean="0"/>
              <a:pPr/>
              <a:t>‹N›</a:t>
            </a:fld>
            <a:endParaRPr lang="it-IT"/>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p>
            <a:fld id="{FB407DE5-423B-46DF-923A-AB015BE142DC}" type="datetimeFigureOut">
              <a:rPr lang="it-IT" smtClean="0"/>
              <a:pPr/>
              <a:t>06/12/2016</a:t>
            </a:fld>
            <a:endParaRPr lang="it-IT"/>
          </a:p>
        </p:txBody>
      </p:sp>
      <p:sp>
        <p:nvSpPr>
          <p:cNvPr id="8" name="Segnaposto piè di pagina 7"/>
          <p:cNvSpPr>
            <a:spLocks noGrp="1"/>
          </p:cNvSpPr>
          <p:nvPr>
            <p:ph type="ftr" sz="quarter" idx="11"/>
          </p:nvPr>
        </p:nvSpPr>
        <p:spPr/>
        <p:txBody>
          <a:bodyPr/>
          <a:lstStyle/>
          <a:p>
            <a:endParaRPr lang="it-IT"/>
          </a:p>
        </p:txBody>
      </p:sp>
      <p:sp>
        <p:nvSpPr>
          <p:cNvPr id="9" name="Segnaposto numero diapositiva 8"/>
          <p:cNvSpPr>
            <a:spLocks noGrp="1"/>
          </p:cNvSpPr>
          <p:nvPr>
            <p:ph type="sldNum" sz="quarter" idx="12"/>
          </p:nvPr>
        </p:nvSpPr>
        <p:spPr/>
        <p:txBody>
          <a:bodyPr/>
          <a:lstStyle/>
          <a:p>
            <a:fld id="{A3DD3F27-B3C7-4C6B-ADF2-37FD565DE2A3}" type="slidenum">
              <a:rPr lang="it-IT" smtClean="0"/>
              <a:pPr/>
              <a:t>‹N›</a:t>
            </a:fld>
            <a:endParaRPr lang="it-IT"/>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2"/>
          <p:cNvSpPr>
            <a:spLocks noGrp="1"/>
          </p:cNvSpPr>
          <p:nvPr>
            <p:ph type="dt" sz="half" idx="10"/>
          </p:nvPr>
        </p:nvSpPr>
        <p:spPr/>
        <p:txBody>
          <a:bodyPr/>
          <a:lstStyle/>
          <a:p>
            <a:fld id="{FB407DE5-423B-46DF-923A-AB015BE142DC}" type="datetimeFigureOut">
              <a:rPr lang="it-IT" smtClean="0"/>
              <a:pPr/>
              <a:t>06/12/2016</a:t>
            </a:fld>
            <a:endParaRPr lang="it-IT"/>
          </a:p>
        </p:txBody>
      </p:sp>
      <p:sp>
        <p:nvSpPr>
          <p:cNvPr id="4" name="Segnaposto piè di pagina 3"/>
          <p:cNvSpPr>
            <a:spLocks noGrp="1"/>
          </p:cNvSpPr>
          <p:nvPr>
            <p:ph type="ftr" sz="quarter" idx="11"/>
          </p:nvPr>
        </p:nvSpPr>
        <p:spPr/>
        <p:txBody>
          <a:bodyPr/>
          <a:lstStyle/>
          <a:p>
            <a:endParaRPr lang="it-IT"/>
          </a:p>
        </p:txBody>
      </p:sp>
      <p:sp>
        <p:nvSpPr>
          <p:cNvPr id="5" name="Segnaposto numero diapositiva 4"/>
          <p:cNvSpPr>
            <a:spLocks noGrp="1"/>
          </p:cNvSpPr>
          <p:nvPr>
            <p:ph type="sldNum" sz="quarter" idx="12"/>
          </p:nvPr>
        </p:nvSpPr>
        <p:spPr/>
        <p:txBody>
          <a:bodyPr/>
          <a:lstStyle/>
          <a:p>
            <a:fld id="{A3DD3F27-B3C7-4C6B-ADF2-37FD565DE2A3}" type="slidenum">
              <a:rPr lang="it-IT" smtClean="0"/>
              <a:pPr/>
              <a:t>‹N›</a:t>
            </a:fld>
            <a:endParaRPr lang="it-IT"/>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FB407DE5-423B-46DF-923A-AB015BE142DC}" type="datetimeFigureOut">
              <a:rPr lang="it-IT" smtClean="0"/>
              <a:pPr/>
              <a:t>06/12/2016</a:t>
            </a:fld>
            <a:endParaRPr lang="it-IT"/>
          </a:p>
        </p:txBody>
      </p:sp>
      <p:sp>
        <p:nvSpPr>
          <p:cNvPr id="3" name="Segnaposto piè di pagina 2"/>
          <p:cNvSpPr>
            <a:spLocks noGrp="1"/>
          </p:cNvSpPr>
          <p:nvPr>
            <p:ph type="ftr" sz="quarter" idx="11"/>
          </p:nvPr>
        </p:nvSpPr>
        <p:spPr/>
        <p:txBody>
          <a:bodyPr/>
          <a:lstStyle/>
          <a:p>
            <a:endParaRPr lang="it-IT"/>
          </a:p>
        </p:txBody>
      </p:sp>
      <p:sp>
        <p:nvSpPr>
          <p:cNvPr id="4" name="Segnaposto numero diapositiva 3"/>
          <p:cNvSpPr>
            <a:spLocks noGrp="1"/>
          </p:cNvSpPr>
          <p:nvPr>
            <p:ph type="sldNum" sz="quarter" idx="12"/>
          </p:nvPr>
        </p:nvSpPr>
        <p:spPr/>
        <p:txBody>
          <a:bodyPr/>
          <a:lstStyle/>
          <a:p>
            <a:fld id="{A3DD3F27-B3C7-4C6B-ADF2-37FD565DE2A3}" type="slidenum">
              <a:rPr lang="it-IT" smtClean="0"/>
              <a:pPr/>
              <a:t>‹N›</a:t>
            </a:fld>
            <a:endParaRPr lang="it-IT"/>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FB407DE5-423B-46DF-923A-AB015BE142DC}" type="datetimeFigureOut">
              <a:rPr lang="it-IT" smtClean="0"/>
              <a:pPr/>
              <a:t>06/12/2016</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A3DD3F27-B3C7-4C6B-ADF2-37FD565DE2A3}" type="slidenum">
              <a:rPr lang="it-IT" smtClean="0"/>
              <a:pPr/>
              <a:t>‹N›</a:t>
            </a:fld>
            <a:endParaRPr lang="it-IT"/>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FB407DE5-423B-46DF-923A-AB015BE142DC}" type="datetimeFigureOut">
              <a:rPr lang="it-IT" smtClean="0"/>
              <a:pPr/>
              <a:t>06/12/2016</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A3DD3F27-B3C7-4C6B-ADF2-37FD565DE2A3}" type="slidenum">
              <a:rPr lang="it-IT" smtClean="0"/>
              <a:pPr/>
              <a:t>‹N›</a:t>
            </a:fld>
            <a:endParaRPr lang="it-IT"/>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it-IT" smtClean="0"/>
              <a:t>Fare clic per modificare lo stile del titolo</a:t>
            </a:r>
            <a:endParaRPr lang="it-IT"/>
          </a:p>
        </p:txBody>
      </p:sp>
      <p:sp>
        <p:nvSpPr>
          <p:cNvPr id="3" name="Segnaposto tes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B407DE5-423B-46DF-923A-AB015BE142DC}" type="datetimeFigureOut">
              <a:rPr lang="it-IT" smtClean="0"/>
              <a:pPr/>
              <a:t>06/12/2016</a:t>
            </a:fld>
            <a:endParaRPr lang="it-IT"/>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DD3F27-B3C7-4C6B-ADF2-37FD565DE2A3}" type="slidenum">
              <a:rPr lang="it-IT" smtClean="0"/>
              <a:pPr/>
              <a:t>‹N›</a:t>
            </a:fld>
            <a:endParaRPr lang="it-IT"/>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20.gif"/><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3.gif"/><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25.jpeg"/></Relationships>
</file>

<file path=ppt/slides/_rels/slide1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chart" Target="../charts/chart2.xml"/><Relationship Id="rId4" Type="http://schemas.openxmlformats.org/officeDocument/2006/relationships/chart" Target="../charts/chart1.xml"/></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chart" Target="../charts/chart4.xml"/><Relationship Id="rId4" Type="http://schemas.openxmlformats.org/officeDocument/2006/relationships/chart" Target="../charts/chart3.xml"/></Relationships>
</file>

<file path=ppt/slides/_rels/slide2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chart" Target="../charts/chart6.xml"/><Relationship Id="rId4" Type="http://schemas.openxmlformats.org/officeDocument/2006/relationships/chart" Target="../charts/chart5.xml"/></Relationships>
</file>

<file path=ppt/slides/_rels/slide2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chart" Target="../charts/chart8.xml"/><Relationship Id="rId4" Type="http://schemas.openxmlformats.org/officeDocument/2006/relationships/chart" Target="../charts/chart7.xml"/></Relationships>
</file>

<file path=ppt/slides/_rels/slide27.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chart" Target="../charts/chart11.xml"/><Relationship Id="rId4" Type="http://schemas.openxmlformats.org/officeDocument/2006/relationships/chart" Target="../charts/chart10.xml"/></Relationships>
</file>

<file path=ppt/slides/_rels/slide2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chart" Target="../charts/chart13.xml"/><Relationship Id="rId4" Type="http://schemas.openxmlformats.org/officeDocument/2006/relationships/chart" Target="../charts/chart12.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hyperlink" Target="http://survey.docinfos.fr/index.php/admin/authentication/sa/login"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34.gif"/></Relationships>
</file>

<file path=ppt/slides/_rels/slide31.xml.rels><?xml version="1.0" encoding="UTF-8" standalone="yes"?>
<Relationships xmlns="http://schemas.openxmlformats.org/package/2006/relationships"><Relationship Id="rId3" Type="http://schemas.openxmlformats.org/officeDocument/2006/relationships/hyperlink" Target="https://www.youtube.com/watch?v=RP4abiHdQpc" TargetMode="External"/><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35.jpeg"/></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sellaDiTesto 4"/>
          <p:cNvSpPr txBox="1"/>
          <p:nvPr/>
        </p:nvSpPr>
        <p:spPr>
          <a:xfrm>
            <a:off x="2699792" y="6093296"/>
            <a:ext cx="1930337" cy="307777"/>
          </a:xfrm>
          <a:prstGeom prst="rect">
            <a:avLst/>
          </a:prstGeom>
          <a:noFill/>
        </p:spPr>
        <p:txBody>
          <a:bodyPr wrap="none" rtlCol="0">
            <a:spAutoFit/>
          </a:bodyPr>
          <a:lstStyle/>
          <a:p>
            <a:r>
              <a:rPr lang="it-IT" sz="1400" dirty="0">
                <a:solidFill>
                  <a:srgbClr val="C00000"/>
                </a:solidFill>
                <a:latin typeface="Gadugi" panose="020B0502040204020203" pitchFamily="34" charset="0"/>
              </a:rPr>
              <a:t>e</a:t>
            </a:r>
            <a:r>
              <a:rPr lang="it-IT" sz="1400" dirty="0" smtClean="0">
                <a:solidFill>
                  <a:srgbClr val="C00000"/>
                </a:solidFill>
                <a:latin typeface="Gadugi" panose="020B0502040204020203" pitchFamily="34" charset="0"/>
              </a:rPr>
              <a:t>lena.collina@unibo.it</a:t>
            </a:r>
            <a:endParaRPr lang="it-IT" sz="1400" dirty="0">
              <a:solidFill>
                <a:srgbClr val="C00000"/>
              </a:solidFill>
              <a:latin typeface="Gadugi" panose="020B0502040204020203" pitchFamily="34" charset="0"/>
            </a:endParaRPr>
          </a:p>
        </p:txBody>
      </p:sp>
      <p:pic>
        <p:nvPicPr>
          <p:cNvPr id="1026" name="Picture 2" descr="http://blog.canto.com/wp-content/uploads/2015/07/Digital_Transformation_Blog-787x300.jpg"/>
          <p:cNvPicPr>
            <a:picLocks noChangeAspect="1" noChangeArrowheads="1"/>
          </p:cNvPicPr>
          <p:nvPr/>
        </p:nvPicPr>
        <p:blipFill>
          <a:blip r:embed="rId2" cstate="print">
            <a:grayscl/>
          </a:blip>
          <a:srcRect/>
          <a:stretch>
            <a:fillRect/>
          </a:stretch>
        </p:blipFill>
        <p:spPr bwMode="auto">
          <a:xfrm>
            <a:off x="0" y="784635"/>
            <a:ext cx="9144000" cy="3485641"/>
          </a:xfrm>
          <a:prstGeom prst="rect">
            <a:avLst/>
          </a:prstGeom>
          <a:noFill/>
        </p:spPr>
      </p:pic>
      <p:pic>
        <p:nvPicPr>
          <p:cNvPr id="1029" name="Picture 5" descr="http://esegunibo.org/wp-content/uploads/2014/07/alma.jpg"/>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097275" y="5128741"/>
            <a:ext cx="2634965" cy="1756643"/>
          </a:xfrm>
          <a:prstGeom prst="rect">
            <a:avLst/>
          </a:prstGeom>
          <a:noFill/>
          <a:extLst>
            <a:ext uri="{909E8E84-426E-40DD-AFC4-6F175D3DCCD1}">
              <a14:hiddenFill xmlns:a14="http://schemas.microsoft.com/office/drawing/2010/main">
                <a:solidFill>
                  <a:srgbClr val="FFFFFF"/>
                </a:solidFill>
              </a14:hiddenFill>
            </a:ext>
          </a:extLst>
        </p:spPr>
      </p:pic>
      <p:sp>
        <p:nvSpPr>
          <p:cNvPr id="3" name="CasellaDiTesto 2"/>
          <p:cNvSpPr txBox="1"/>
          <p:nvPr/>
        </p:nvSpPr>
        <p:spPr>
          <a:xfrm>
            <a:off x="-36512" y="4644414"/>
            <a:ext cx="9207054" cy="1754326"/>
          </a:xfrm>
          <a:prstGeom prst="rect">
            <a:avLst/>
          </a:prstGeom>
          <a:solidFill>
            <a:srgbClr val="663300">
              <a:alpha val="49020"/>
            </a:srgbClr>
          </a:solidFill>
        </p:spPr>
        <p:txBody>
          <a:bodyPr wrap="square" rtlCol="0">
            <a:spAutoFit/>
          </a:bodyPr>
          <a:lstStyle/>
          <a:p>
            <a:r>
              <a:rPr lang="en-US" sz="5400" dirty="0" smtClean="0">
                <a:solidFill>
                  <a:srgbClr val="0033CC"/>
                </a:solidFill>
                <a:latin typeface="Gadugi" panose="020B0502040204020203" pitchFamily="34" charset="0"/>
              </a:rPr>
              <a:t>Print vs Electronic</a:t>
            </a:r>
          </a:p>
          <a:p>
            <a:endParaRPr lang="it-IT" sz="5400" dirty="0">
              <a:latin typeface="Gadugi" panose="020B0502040204020203" pitchFamily="34" charset="0"/>
            </a:endParaRPr>
          </a:p>
        </p:txBody>
      </p:sp>
      <p:sp>
        <p:nvSpPr>
          <p:cNvPr id="4" name="CasellaDiTesto 3"/>
          <p:cNvSpPr txBox="1"/>
          <p:nvPr/>
        </p:nvSpPr>
        <p:spPr>
          <a:xfrm>
            <a:off x="6300192" y="6054"/>
            <a:ext cx="2862578" cy="6863417"/>
          </a:xfrm>
          <a:prstGeom prst="rect">
            <a:avLst/>
          </a:prstGeom>
          <a:solidFill>
            <a:srgbClr val="0033CC">
              <a:alpha val="55686"/>
            </a:srgbClr>
          </a:solidFill>
        </p:spPr>
        <p:txBody>
          <a:bodyPr wrap="square" rtlCol="0">
            <a:spAutoFit/>
          </a:bodyPr>
          <a:lstStyle/>
          <a:p>
            <a:r>
              <a:rPr lang="it-IT" sz="4000" dirty="0" smtClean="0">
                <a:solidFill>
                  <a:schemeClr val="bg1"/>
                </a:solidFill>
                <a:latin typeface="Gadugi" panose="020B0502040204020203" pitchFamily="34" charset="0"/>
              </a:rPr>
              <a:t>Se hai più domande </a:t>
            </a:r>
          </a:p>
          <a:p>
            <a:r>
              <a:rPr lang="it-IT" sz="4000" dirty="0" smtClean="0">
                <a:solidFill>
                  <a:schemeClr val="bg1"/>
                </a:solidFill>
                <a:latin typeface="Gadugi" panose="020B0502040204020203" pitchFamily="34" charset="0"/>
              </a:rPr>
              <a:t>che risposte…</a:t>
            </a:r>
          </a:p>
          <a:p>
            <a:r>
              <a:rPr lang="it-IT" sz="4000" dirty="0" smtClean="0">
                <a:solidFill>
                  <a:schemeClr val="bg1"/>
                </a:solidFill>
                <a:latin typeface="Gadugi" panose="020B0502040204020203" pitchFamily="34" charset="0"/>
              </a:rPr>
              <a:t>fai un sondaggio</a:t>
            </a:r>
          </a:p>
          <a:p>
            <a:endParaRPr lang="it-IT" sz="2000" dirty="0" smtClean="0">
              <a:solidFill>
                <a:schemeClr val="bg1"/>
              </a:solidFill>
              <a:latin typeface="Gadugi" panose="020B0502040204020203" pitchFamily="34" charset="0"/>
            </a:endParaRPr>
          </a:p>
          <a:p>
            <a:r>
              <a:rPr lang="it-IT" sz="2000" dirty="0" smtClean="0">
                <a:solidFill>
                  <a:schemeClr val="bg1"/>
                </a:solidFill>
                <a:latin typeface="Gadugi" panose="020B0502040204020203" pitchFamily="34" charset="0"/>
              </a:rPr>
              <a:t>L’information </a:t>
            </a:r>
            <a:r>
              <a:rPr lang="it-IT" sz="2000" dirty="0" err="1" smtClean="0">
                <a:solidFill>
                  <a:schemeClr val="bg1"/>
                </a:solidFill>
                <a:latin typeface="Gadugi" panose="020B0502040204020203" pitchFamily="34" charset="0"/>
              </a:rPr>
              <a:t>literacy</a:t>
            </a:r>
            <a:r>
              <a:rPr lang="it-IT" sz="2000" dirty="0" smtClean="0">
                <a:solidFill>
                  <a:schemeClr val="bg1"/>
                </a:solidFill>
                <a:latin typeface="Gadugi" panose="020B0502040204020203" pitchFamily="34" charset="0"/>
              </a:rPr>
              <a:t> </a:t>
            </a:r>
          </a:p>
          <a:p>
            <a:r>
              <a:rPr lang="it-IT" sz="2000" dirty="0" smtClean="0">
                <a:solidFill>
                  <a:schemeClr val="bg1"/>
                </a:solidFill>
                <a:latin typeface="Gadugi" panose="020B0502040204020203" pitchFamily="34" charset="0"/>
              </a:rPr>
              <a:t>sostiene che il senso dell’imparare </a:t>
            </a:r>
          </a:p>
          <a:p>
            <a:r>
              <a:rPr lang="it-IT" sz="2000" dirty="0" smtClean="0">
                <a:solidFill>
                  <a:schemeClr val="bg1"/>
                </a:solidFill>
                <a:latin typeface="Gadugi" panose="020B0502040204020203" pitchFamily="34" charset="0"/>
              </a:rPr>
              <a:t>stia nel porre domande </a:t>
            </a:r>
          </a:p>
          <a:p>
            <a:r>
              <a:rPr lang="it-IT" sz="2000" dirty="0" smtClean="0">
                <a:solidFill>
                  <a:schemeClr val="bg1"/>
                </a:solidFill>
                <a:latin typeface="Gadugi" panose="020B0502040204020203" pitchFamily="34" charset="0"/>
              </a:rPr>
              <a:t>per venire a conoscenza </a:t>
            </a:r>
          </a:p>
          <a:p>
            <a:r>
              <a:rPr lang="it-IT" sz="2000" dirty="0" smtClean="0">
                <a:solidFill>
                  <a:schemeClr val="bg1"/>
                </a:solidFill>
                <a:latin typeface="Gadugi" panose="020B0502040204020203" pitchFamily="34" charset="0"/>
              </a:rPr>
              <a:t>di ciò che forse neppure </a:t>
            </a:r>
          </a:p>
          <a:p>
            <a:r>
              <a:rPr lang="it-IT" sz="2000" dirty="0" smtClean="0">
                <a:solidFill>
                  <a:schemeClr val="bg1"/>
                </a:solidFill>
                <a:latin typeface="Gadugi" panose="020B0502040204020203" pitchFamily="34" charset="0"/>
              </a:rPr>
              <a:t>s’immagina…</a:t>
            </a:r>
            <a:endParaRPr lang="it-IT" sz="2000" dirty="0">
              <a:latin typeface="Gadugi" panose="020B0502040204020203"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4" end="4"/>
                                            </p:txEl>
                                          </p:spTgt>
                                        </p:tgtEl>
                                        <p:attrNameLst>
                                          <p:attrName>style.visibility</p:attrName>
                                        </p:attrNameLst>
                                      </p:cBhvr>
                                      <p:to>
                                        <p:strVal val="visible"/>
                                      </p:to>
                                    </p:set>
                                    <p:animEffect transition="in" filter="fade">
                                      <p:cBhvr>
                                        <p:cTn id="7" dur="500"/>
                                        <p:tgtEl>
                                          <p:spTgt spid="4">
                                            <p:txEl>
                                              <p:pRg st="4" end="4"/>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4">
                                            <p:txEl>
                                              <p:pRg st="5" end="5"/>
                                            </p:txEl>
                                          </p:spTgt>
                                        </p:tgtEl>
                                        <p:attrNameLst>
                                          <p:attrName>style.visibility</p:attrName>
                                        </p:attrNameLst>
                                      </p:cBhvr>
                                      <p:to>
                                        <p:strVal val="visible"/>
                                      </p:to>
                                    </p:set>
                                    <p:animEffect transition="in" filter="fade">
                                      <p:cBhvr>
                                        <p:cTn id="10" dur="500"/>
                                        <p:tgtEl>
                                          <p:spTgt spid="4">
                                            <p:txEl>
                                              <p:pRg st="5" end="5"/>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4">
                                            <p:txEl>
                                              <p:pRg st="6" end="6"/>
                                            </p:txEl>
                                          </p:spTgt>
                                        </p:tgtEl>
                                        <p:attrNameLst>
                                          <p:attrName>style.visibility</p:attrName>
                                        </p:attrNameLst>
                                      </p:cBhvr>
                                      <p:to>
                                        <p:strVal val="visible"/>
                                      </p:to>
                                    </p:set>
                                    <p:animEffect transition="in" filter="fade">
                                      <p:cBhvr>
                                        <p:cTn id="13" dur="500"/>
                                        <p:tgtEl>
                                          <p:spTgt spid="4">
                                            <p:txEl>
                                              <p:pRg st="6" end="6"/>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4">
                                            <p:txEl>
                                              <p:pRg st="7" end="7"/>
                                            </p:txEl>
                                          </p:spTgt>
                                        </p:tgtEl>
                                        <p:attrNameLst>
                                          <p:attrName>style.visibility</p:attrName>
                                        </p:attrNameLst>
                                      </p:cBhvr>
                                      <p:to>
                                        <p:strVal val="visible"/>
                                      </p:to>
                                    </p:set>
                                    <p:animEffect transition="in" filter="fade">
                                      <p:cBhvr>
                                        <p:cTn id="16" dur="500"/>
                                        <p:tgtEl>
                                          <p:spTgt spid="4">
                                            <p:txEl>
                                              <p:pRg st="7" end="7"/>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4">
                                            <p:txEl>
                                              <p:pRg st="8" end="8"/>
                                            </p:txEl>
                                          </p:spTgt>
                                        </p:tgtEl>
                                        <p:attrNameLst>
                                          <p:attrName>style.visibility</p:attrName>
                                        </p:attrNameLst>
                                      </p:cBhvr>
                                      <p:to>
                                        <p:strVal val="visible"/>
                                      </p:to>
                                    </p:set>
                                    <p:animEffect transition="in" filter="fade">
                                      <p:cBhvr>
                                        <p:cTn id="19" dur="500"/>
                                        <p:tgtEl>
                                          <p:spTgt spid="4">
                                            <p:txEl>
                                              <p:pRg st="8" end="8"/>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4">
                                            <p:txEl>
                                              <p:pRg st="9" end="9"/>
                                            </p:txEl>
                                          </p:spTgt>
                                        </p:tgtEl>
                                        <p:attrNameLst>
                                          <p:attrName>style.visibility</p:attrName>
                                        </p:attrNameLst>
                                      </p:cBhvr>
                                      <p:to>
                                        <p:strVal val="visible"/>
                                      </p:to>
                                    </p:set>
                                    <p:animEffect transition="in" filter="fade">
                                      <p:cBhvr>
                                        <p:cTn id="22" dur="500"/>
                                        <p:tgtEl>
                                          <p:spTgt spid="4">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100" y="0"/>
            <a:ext cx="91821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ttangolo 4"/>
          <p:cNvSpPr/>
          <p:nvPr/>
        </p:nvSpPr>
        <p:spPr>
          <a:xfrm>
            <a:off x="72008" y="188639"/>
            <a:ext cx="4572000" cy="646331"/>
          </a:xfrm>
          <a:prstGeom prst="rect">
            <a:avLst/>
          </a:prstGeom>
          <a:solidFill>
            <a:srgbClr val="00CC99">
              <a:alpha val="46000"/>
            </a:srgbClr>
          </a:solidFill>
        </p:spPr>
        <p:txBody>
          <a:bodyPr>
            <a:spAutoFit/>
          </a:bodyPr>
          <a:lstStyle/>
          <a:p>
            <a:r>
              <a:rPr lang="it-IT" dirty="0" smtClean="0">
                <a:solidFill>
                  <a:schemeClr val="bg1"/>
                </a:solidFill>
                <a:latin typeface="Gadugi" panose="020B0502040204020203" pitchFamily="34" charset="0"/>
              </a:rPr>
              <a:t>Preferisco che i </a:t>
            </a:r>
            <a:r>
              <a:rPr lang="it-IT" dirty="0" smtClean="0">
                <a:solidFill>
                  <a:srgbClr val="FF0000"/>
                </a:solidFill>
                <a:latin typeface="Gadugi" panose="020B0502040204020203" pitchFamily="34" charset="0"/>
              </a:rPr>
              <a:t>testi d'esame </a:t>
            </a:r>
            <a:r>
              <a:rPr lang="it-IT" dirty="0" smtClean="0">
                <a:solidFill>
                  <a:schemeClr val="bg1"/>
                </a:solidFill>
                <a:latin typeface="Gadugi" panose="020B0502040204020203" pitchFamily="34" charset="0"/>
              </a:rPr>
              <a:t>siano in formato elettronico piuttosto che cartaceo</a:t>
            </a:r>
            <a:endParaRPr lang="it-IT" dirty="0">
              <a:solidFill>
                <a:schemeClr val="bg1"/>
              </a:solidFill>
              <a:latin typeface="Gadugi" panose="020B0502040204020203" pitchFamily="34" charset="0"/>
            </a:endParaRPr>
          </a:p>
        </p:txBody>
      </p:sp>
      <p:sp>
        <p:nvSpPr>
          <p:cNvPr id="6" name="Ovale 5"/>
          <p:cNvSpPr/>
          <p:nvPr/>
        </p:nvSpPr>
        <p:spPr>
          <a:xfrm>
            <a:off x="0" y="260648"/>
            <a:ext cx="2771800" cy="2708920"/>
          </a:xfrm>
          <a:prstGeom prst="ellipse">
            <a:avLst/>
          </a:prstGeom>
          <a:solidFill>
            <a:srgbClr val="00CC99">
              <a:alpha val="4392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000" dirty="0" smtClean="0">
                <a:solidFill>
                  <a:schemeClr val="bg1"/>
                </a:solidFill>
                <a:latin typeface="Gadugi" panose="020B0502040204020203" pitchFamily="34" charset="0"/>
              </a:rPr>
              <a:t>61% disaccordo</a:t>
            </a:r>
          </a:p>
          <a:p>
            <a:pPr algn="ctr"/>
            <a:r>
              <a:rPr lang="it-IT" sz="2000" dirty="0" smtClean="0">
                <a:solidFill>
                  <a:schemeClr val="bg1"/>
                </a:solidFill>
                <a:latin typeface="Gadugi" panose="020B0502040204020203" pitchFamily="34" charset="0"/>
              </a:rPr>
              <a:t>16% d’accordo</a:t>
            </a:r>
          </a:p>
          <a:p>
            <a:pPr algn="ctr"/>
            <a:r>
              <a:rPr lang="it-IT" sz="2000" dirty="0" smtClean="0">
                <a:solidFill>
                  <a:schemeClr val="bg1"/>
                </a:solidFill>
                <a:latin typeface="Gadugi" panose="020B0502040204020203" pitchFamily="34" charset="0"/>
              </a:rPr>
              <a:t>23% neutrale</a:t>
            </a:r>
            <a:endParaRPr lang="it-IT" sz="2000" dirty="0">
              <a:solidFill>
                <a:schemeClr val="bg1"/>
              </a:solidFill>
              <a:latin typeface="Gadugi" panose="020B0502040204020203" pitchFamily="34" charset="0"/>
            </a:endParaRPr>
          </a:p>
        </p:txBody>
      </p:sp>
      <p:sp>
        <p:nvSpPr>
          <p:cNvPr id="8" name="Rettangolo 7"/>
          <p:cNvSpPr/>
          <p:nvPr/>
        </p:nvSpPr>
        <p:spPr>
          <a:xfrm>
            <a:off x="3923928" y="1333027"/>
            <a:ext cx="4572000" cy="646331"/>
          </a:xfrm>
          <a:prstGeom prst="rect">
            <a:avLst/>
          </a:prstGeom>
          <a:solidFill>
            <a:schemeClr val="accent4">
              <a:lumMod val="60000"/>
              <a:lumOff val="40000"/>
              <a:alpha val="42000"/>
            </a:schemeClr>
          </a:solidFill>
        </p:spPr>
        <p:txBody>
          <a:bodyPr>
            <a:spAutoFit/>
          </a:bodyPr>
          <a:lstStyle/>
          <a:p>
            <a:r>
              <a:rPr lang="it-IT" dirty="0" smtClean="0">
                <a:solidFill>
                  <a:schemeClr val="bg1"/>
                </a:solidFill>
                <a:latin typeface="Gadugi" panose="020B0502040204020203" pitchFamily="34" charset="0"/>
              </a:rPr>
              <a:t>Di solito evidenzio e annoto il mio materiale didattico in formato elettronico</a:t>
            </a:r>
            <a:endParaRPr lang="it-IT" dirty="0">
              <a:solidFill>
                <a:schemeClr val="bg1"/>
              </a:solidFill>
              <a:latin typeface="Gadugi" panose="020B0502040204020203" pitchFamily="34" charset="0"/>
            </a:endParaRPr>
          </a:p>
        </p:txBody>
      </p:sp>
      <p:sp>
        <p:nvSpPr>
          <p:cNvPr id="9" name="Ovale 8"/>
          <p:cNvSpPr/>
          <p:nvPr/>
        </p:nvSpPr>
        <p:spPr>
          <a:xfrm>
            <a:off x="6156176" y="1196752"/>
            <a:ext cx="2771800" cy="2708920"/>
          </a:xfrm>
          <a:prstGeom prst="ellipse">
            <a:avLst/>
          </a:prstGeom>
          <a:solidFill>
            <a:schemeClr val="accent4">
              <a:lumMod val="60000"/>
              <a:lumOff val="40000"/>
              <a:alpha val="4392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000" dirty="0" smtClean="0">
                <a:solidFill>
                  <a:schemeClr val="bg1"/>
                </a:solidFill>
                <a:latin typeface="Gadugi" panose="020B0502040204020203" pitchFamily="34" charset="0"/>
              </a:rPr>
              <a:t>77% disaccordo</a:t>
            </a:r>
          </a:p>
          <a:p>
            <a:pPr algn="ctr"/>
            <a:r>
              <a:rPr lang="it-IT" sz="2000" dirty="0" smtClean="0">
                <a:solidFill>
                  <a:schemeClr val="bg1"/>
                </a:solidFill>
                <a:latin typeface="Gadugi" panose="020B0502040204020203" pitchFamily="34" charset="0"/>
              </a:rPr>
              <a:t>11% d’accordo</a:t>
            </a:r>
          </a:p>
          <a:p>
            <a:pPr algn="ctr"/>
            <a:r>
              <a:rPr lang="it-IT" sz="2000" dirty="0" smtClean="0">
                <a:solidFill>
                  <a:schemeClr val="bg1"/>
                </a:solidFill>
                <a:latin typeface="Gadugi" panose="020B0502040204020203" pitchFamily="34" charset="0"/>
              </a:rPr>
              <a:t>12% neutrale</a:t>
            </a:r>
            <a:endParaRPr lang="it-IT" sz="2000" dirty="0">
              <a:solidFill>
                <a:schemeClr val="bg1"/>
              </a:solidFill>
              <a:latin typeface="Gadugi" panose="020B0502040204020203" pitchFamily="34" charset="0"/>
            </a:endParaRPr>
          </a:p>
        </p:txBody>
      </p:sp>
      <p:sp>
        <p:nvSpPr>
          <p:cNvPr id="10" name="Rettangolo 9"/>
          <p:cNvSpPr/>
          <p:nvPr/>
        </p:nvSpPr>
        <p:spPr>
          <a:xfrm>
            <a:off x="0" y="3212976"/>
            <a:ext cx="4572000" cy="646331"/>
          </a:xfrm>
          <a:prstGeom prst="rect">
            <a:avLst/>
          </a:prstGeom>
          <a:solidFill>
            <a:srgbClr val="FFFF99"/>
          </a:solidFill>
        </p:spPr>
        <p:txBody>
          <a:bodyPr>
            <a:spAutoFit/>
          </a:bodyPr>
          <a:lstStyle/>
          <a:p>
            <a:r>
              <a:rPr lang="it-IT" dirty="0" smtClean="0">
                <a:latin typeface="Gadugi" panose="020B0502040204020203" pitchFamily="34" charset="0"/>
              </a:rPr>
              <a:t>Riesco a concentrarmi meglio se il materiale che leggo è in formato cartaceo</a:t>
            </a:r>
            <a:endParaRPr lang="it-IT" dirty="0">
              <a:latin typeface="Gadugi" panose="020B0502040204020203" pitchFamily="34" charset="0"/>
            </a:endParaRPr>
          </a:p>
        </p:txBody>
      </p:sp>
      <p:sp>
        <p:nvSpPr>
          <p:cNvPr id="11" name="Ovale 10"/>
          <p:cNvSpPr/>
          <p:nvPr/>
        </p:nvSpPr>
        <p:spPr>
          <a:xfrm>
            <a:off x="-36512" y="3284984"/>
            <a:ext cx="2771800" cy="2708920"/>
          </a:xfrm>
          <a:prstGeom prst="ellipse">
            <a:avLst/>
          </a:prstGeom>
          <a:solidFill>
            <a:srgbClr val="FFFF00">
              <a:alpha val="4392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000" dirty="0" smtClean="0">
                <a:solidFill>
                  <a:schemeClr val="tx1"/>
                </a:solidFill>
                <a:latin typeface="Gadugi" panose="020B0502040204020203" pitchFamily="34" charset="0"/>
              </a:rPr>
              <a:t>4% disaccordo</a:t>
            </a:r>
          </a:p>
          <a:p>
            <a:pPr algn="ctr"/>
            <a:r>
              <a:rPr lang="it-IT" sz="2000" dirty="0" smtClean="0">
                <a:solidFill>
                  <a:schemeClr val="tx1"/>
                </a:solidFill>
                <a:latin typeface="Gadugi" panose="020B0502040204020203" pitchFamily="34" charset="0"/>
              </a:rPr>
              <a:t>87% d’accordo</a:t>
            </a:r>
          </a:p>
          <a:p>
            <a:pPr algn="ctr"/>
            <a:r>
              <a:rPr lang="it-IT" sz="2000" dirty="0" smtClean="0">
                <a:solidFill>
                  <a:schemeClr val="tx1"/>
                </a:solidFill>
                <a:latin typeface="Gadugi" panose="020B0502040204020203" pitchFamily="34" charset="0"/>
              </a:rPr>
              <a:t>9% neutrale</a:t>
            </a:r>
            <a:endParaRPr lang="it-IT" sz="2000" dirty="0">
              <a:solidFill>
                <a:schemeClr val="tx1"/>
              </a:solidFill>
              <a:latin typeface="Gadugi" panose="020B0502040204020203" pitchFamily="34" charset="0"/>
            </a:endParaRPr>
          </a:p>
        </p:txBody>
      </p:sp>
      <p:sp>
        <p:nvSpPr>
          <p:cNvPr id="12" name="Rettangolo 11"/>
          <p:cNvSpPr/>
          <p:nvPr/>
        </p:nvSpPr>
        <p:spPr>
          <a:xfrm>
            <a:off x="4067944" y="4149080"/>
            <a:ext cx="4572000" cy="646331"/>
          </a:xfrm>
          <a:prstGeom prst="rect">
            <a:avLst/>
          </a:prstGeom>
          <a:solidFill>
            <a:srgbClr val="C00000">
              <a:alpha val="41000"/>
            </a:srgbClr>
          </a:solidFill>
        </p:spPr>
        <p:txBody>
          <a:bodyPr>
            <a:spAutoFit/>
          </a:bodyPr>
          <a:lstStyle/>
          <a:p>
            <a:r>
              <a:rPr lang="it-IT" dirty="0" smtClean="0">
                <a:solidFill>
                  <a:schemeClr val="bg1"/>
                </a:solidFill>
                <a:latin typeface="Gadugi" panose="020B0502040204020203" pitchFamily="34" charset="0"/>
              </a:rPr>
              <a:t>Preferisco leggere il materiale didattico in formato elettronico</a:t>
            </a:r>
            <a:endParaRPr lang="it-IT" dirty="0">
              <a:solidFill>
                <a:schemeClr val="bg1"/>
              </a:solidFill>
              <a:latin typeface="Gadugi" panose="020B0502040204020203" pitchFamily="34" charset="0"/>
            </a:endParaRPr>
          </a:p>
        </p:txBody>
      </p:sp>
      <p:sp>
        <p:nvSpPr>
          <p:cNvPr id="13" name="Ovale 12"/>
          <p:cNvSpPr/>
          <p:nvPr/>
        </p:nvSpPr>
        <p:spPr>
          <a:xfrm>
            <a:off x="5976664" y="4032448"/>
            <a:ext cx="2771800" cy="2708920"/>
          </a:xfrm>
          <a:prstGeom prst="ellipse">
            <a:avLst/>
          </a:prstGeom>
          <a:solidFill>
            <a:srgbClr val="FF0000">
              <a:alpha val="4392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000" dirty="0" smtClean="0">
                <a:solidFill>
                  <a:schemeClr val="bg1"/>
                </a:solidFill>
                <a:latin typeface="Gadugi" panose="020B0502040204020203" pitchFamily="34" charset="0"/>
              </a:rPr>
              <a:t>72% disaccordo</a:t>
            </a:r>
          </a:p>
          <a:p>
            <a:pPr algn="ctr"/>
            <a:r>
              <a:rPr lang="it-IT" sz="2000" dirty="0" smtClean="0">
                <a:solidFill>
                  <a:schemeClr val="bg1"/>
                </a:solidFill>
                <a:latin typeface="Gadugi" panose="020B0502040204020203" pitchFamily="34" charset="0"/>
              </a:rPr>
              <a:t>8% d’accordo</a:t>
            </a:r>
          </a:p>
          <a:p>
            <a:pPr algn="ctr"/>
            <a:r>
              <a:rPr lang="it-IT" sz="2000" dirty="0" smtClean="0">
                <a:solidFill>
                  <a:schemeClr val="bg1"/>
                </a:solidFill>
                <a:latin typeface="Gadugi" panose="020B0502040204020203" pitchFamily="34" charset="0"/>
              </a:rPr>
              <a:t>20% neutrale</a:t>
            </a:r>
            <a:endParaRPr lang="it-IT" sz="2000" dirty="0">
              <a:solidFill>
                <a:schemeClr val="bg1"/>
              </a:solidFill>
              <a:latin typeface="Gadugi" panose="020B0502040204020203"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500"/>
                                        <p:tgtEl>
                                          <p:spTgt spid="12"/>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fade">
                                      <p:cBhvr>
                                        <p:cTn id="4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8" grpId="0" animBg="1"/>
      <p:bldP spid="9" grpId="0" animBg="1"/>
      <p:bldP spid="10" grpId="0" animBg="1"/>
      <p:bldP spid="11" grpId="0" animBg="1"/>
      <p:bldP spid="12" grpId="0" animBg="1"/>
      <p:bldP spid="1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0" y="332656"/>
            <a:ext cx="9144000" cy="2031325"/>
          </a:xfrm>
          <a:prstGeom prst="rect">
            <a:avLst/>
          </a:prstGeom>
          <a:solidFill>
            <a:srgbClr val="0033CC">
              <a:alpha val="47000"/>
            </a:srgbClr>
          </a:solidFill>
        </p:spPr>
        <p:txBody>
          <a:bodyPr wrap="square">
            <a:spAutoFit/>
          </a:bodyPr>
          <a:lstStyle/>
          <a:p>
            <a:pPr algn="r"/>
            <a:r>
              <a:rPr lang="it-IT" dirty="0" smtClean="0">
                <a:solidFill>
                  <a:schemeClr val="bg1"/>
                </a:solidFill>
              </a:rPr>
              <a:t>Computer fisso 28.70% </a:t>
            </a:r>
          </a:p>
          <a:p>
            <a:pPr algn="r"/>
            <a:r>
              <a:rPr lang="it-IT" dirty="0" smtClean="0">
                <a:solidFill>
                  <a:schemeClr val="bg1"/>
                </a:solidFill>
              </a:rPr>
              <a:t>Computer portatile 75.67%</a:t>
            </a:r>
          </a:p>
          <a:p>
            <a:pPr algn="r"/>
            <a:r>
              <a:rPr lang="it-IT" dirty="0" smtClean="0">
                <a:solidFill>
                  <a:schemeClr val="bg1"/>
                </a:solidFill>
              </a:rPr>
              <a:t>		   </a:t>
            </a:r>
            <a:r>
              <a:rPr lang="it-IT" dirty="0" err="1" smtClean="0">
                <a:solidFill>
                  <a:schemeClr val="bg1"/>
                </a:solidFill>
              </a:rPr>
              <a:t>iPad</a:t>
            </a:r>
            <a:r>
              <a:rPr lang="it-IT" dirty="0" smtClean="0">
                <a:solidFill>
                  <a:schemeClr val="bg1"/>
                </a:solidFill>
              </a:rPr>
              <a:t>/</a:t>
            </a:r>
            <a:r>
              <a:rPr lang="it-IT" dirty="0" err="1" smtClean="0">
                <a:solidFill>
                  <a:schemeClr val="bg1"/>
                </a:solidFill>
              </a:rPr>
              <a:t>Tablet</a:t>
            </a:r>
            <a:r>
              <a:rPr lang="it-IT" dirty="0" smtClean="0">
                <a:solidFill>
                  <a:schemeClr val="bg1"/>
                </a:solidFill>
              </a:rPr>
              <a:t> 28.90% </a:t>
            </a:r>
          </a:p>
          <a:p>
            <a:pPr algn="r"/>
            <a:r>
              <a:rPr lang="it-IT" dirty="0" err="1" smtClean="0">
                <a:solidFill>
                  <a:schemeClr val="bg1"/>
                </a:solidFill>
              </a:rPr>
              <a:t>E-reader</a:t>
            </a:r>
            <a:r>
              <a:rPr lang="it-IT" dirty="0" smtClean="0">
                <a:solidFill>
                  <a:schemeClr val="bg1"/>
                </a:solidFill>
              </a:rPr>
              <a:t> 3.67% </a:t>
            </a:r>
          </a:p>
          <a:p>
            <a:pPr algn="r"/>
            <a:r>
              <a:rPr lang="it-IT" dirty="0" smtClean="0">
                <a:solidFill>
                  <a:schemeClr val="bg1"/>
                </a:solidFill>
              </a:rPr>
              <a:t>Telefono 	3.37% </a:t>
            </a:r>
          </a:p>
          <a:p>
            <a:pPr algn="r"/>
            <a:r>
              <a:rPr lang="it-IT" dirty="0" smtClean="0">
                <a:solidFill>
                  <a:schemeClr val="bg1"/>
                </a:solidFill>
              </a:rPr>
              <a:t>Con un'applicativo audio 0.70% </a:t>
            </a:r>
          </a:p>
          <a:p>
            <a:pPr algn="r"/>
            <a:r>
              <a:rPr lang="it-IT" dirty="0" smtClean="0">
                <a:solidFill>
                  <a:schemeClr val="bg1"/>
                </a:solidFill>
              </a:rPr>
              <a:t>Non leggo mai materiale didattico in formato elettronico 4.77% </a:t>
            </a:r>
            <a:endParaRPr lang="it-IT" dirty="0"/>
          </a:p>
        </p:txBody>
      </p:sp>
      <p:pic>
        <p:nvPicPr>
          <p:cNvPr id="6" name="Picture 2" descr="http://24.media.tumblr.com/f7648c0cf082068d13ca1adeff561188/tumblr_mz6dniXeoG1rr3l61o1_500.gif"/>
          <p:cNvPicPr>
            <a:picLocks noChangeAspect="1" noChangeArrowheads="1" noCrop="1"/>
          </p:cNvPicPr>
          <p:nvPr/>
        </p:nvPicPr>
        <p:blipFill>
          <a:blip r:embed="rId2" cstate="print"/>
          <a:srcRect/>
          <a:stretch>
            <a:fillRect/>
          </a:stretch>
        </p:blipFill>
        <p:spPr bwMode="auto">
          <a:xfrm>
            <a:off x="72008" y="2348880"/>
            <a:ext cx="8964488" cy="4509118"/>
          </a:xfrm>
          <a:prstGeom prst="rect">
            <a:avLst/>
          </a:prstGeom>
          <a:noFill/>
        </p:spPr>
      </p:pic>
      <p:sp>
        <p:nvSpPr>
          <p:cNvPr id="5" name="Ovale 4"/>
          <p:cNvSpPr/>
          <p:nvPr/>
        </p:nvSpPr>
        <p:spPr>
          <a:xfrm>
            <a:off x="179512" y="260648"/>
            <a:ext cx="2411760" cy="2232248"/>
          </a:xfrm>
          <a:prstGeom prst="ellipse">
            <a:avLst/>
          </a:prstGeom>
          <a:solidFill>
            <a:srgbClr val="0033CC">
              <a:alpha val="4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it-IT" dirty="0" smtClean="0">
                <a:latin typeface="Gadugi" pitchFamily="34" charset="0"/>
              </a:rPr>
              <a:t>Leggo il materiale didattico assegnatomi in formato elettronico su:</a:t>
            </a:r>
          </a:p>
        </p:txBody>
      </p:sp>
      <p:sp>
        <p:nvSpPr>
          <p:cNvPr id="3" name="CasellaDiTesto 2"/>
          <p:cNvSpPr txBox="1"/>
          <p:nvPr/>
        </p:nvSpPr>
        <p:spPr>
          <a:xfrm>
            <a:off x="251520" y="2204864"/>
            <a:ext cx="8866145" cy="5047536"/>
          </a:xfrm>
          <a:prstGeom prst="rect">
            <a:avLst/>
          </a:prstGeom>
          <a:noFill/>
        </p:spPr>
        <p:txBody>
          <a:bodyPr wrap="square" rtlCol="0">
            <a:spAutoFit/>
          </a:bodyPr>
          <a:lstStyle/>
          <a:p>
            <a:endParaRPr lang="it-IT" sz="1600" dirty="0" smtClean="0">
              <a:latin typeface="Gadugi" pitchFamily="34" charset="0"/>
            </a:endParaRPr>
          </a:p>
          <a:p>
            <a:pPr marL="342900" indent="-342900">
              <a:buFont typeface="Wingdings" pitchFamily="2" charset="2"/>
              <a:buChar char="§"/>
            </a:pPr>
            <a:r>
              <a:rPr lang="it-IT" sz="1600" dirty="0" smtClean="0">
                <a:latin typeface="Gadugi" pitchFamily="34" charset="0"/>
              </a:rPr>
              <a:t>quando mi viene assegnato materiale in formato elettronico </a:t>
            </a:r>
            <a:r>
              <a:rPr lang="it-IT" sz="1600" dirty="0" smtClean="0">
                <a:solidFill>
                  <a:srgbClr val="C00000"/>
                </a:solidFill>
                <a:latin typeface="Gadugi" pitchFamily="34" charset="0"/>
              </a:rPr>
              <a:t>lo stampo </a:t>
            </a:r>
            <a:r>
              <a:rPr lang="it-IT" sz="1600" dirty="0" smtClean="0">
                <a:latin typeface="Gadugi" pitchFamily="34" charset="0"/>
              </a:rPr>
              <a:t>e studio sul cartaceo </a:t>
            </a:r>
          </a:p>
          <a:p>
            <a:pPr marL="342900" indent="-342900"/>
            <a:r>
              <a:rPr lang="it-IT" sz="1600" dirty="0" smtClean="0">
                <a:latin typeface="Gadugi" pitchFamily="34" charset="0"/>
              </a:rPr>
              <a:t>	quasi sempre.</a:t>
            </a:r>
          </a:p>
          <a:p>
            <a:pPr marL="342900" indent="-342900">
              <a:buFont typeface="Wingdings" pitchFamily="2" charset="2"/>
              <a:buChar char="§"/>
            </a:pPr>
            <a:r>
              <a:rPr lang="it-IT" sz="1600" dirty="0" smtClean="0">
                <a:latin typeface="Gadugi" pitchFamily="34" charset="0"/>
              </a:rPr>
              <a:t>solitamente </a:t>
            </a:r>
            <a:r>
              <a:rPr lang="it-IT" sz="1600" dirty="0" smtClean="0">
                <a:solidFill>
                  <a:srgbClr val="C00000"/>
                </a:solidFill>
                <a:latin typeface="Gadugi" pitchFamily="34" charset="0"/>
              </a:rPr>
              <a:t>stampo</a:t>
            </a:r>
            <a:r>
              <a:rPr lang="it-IT" sz="1600" dirty="0" smtClean="0">
                <a:latin typeface="Gadugi" pitchFamily="34" charset="0"/>
              </a:rPr>
              <a:t> e adopero formato cartaceo</a:t>
            </a:r>
          </a:p>
          <a:p>
            <a:pPr marL="342900" indent="-342900">
              <a:buFont typeface="Wingdings" pitchFamily="2" charset="2"/>
              <a:buChar char="§"/>
            </a:pPr>
            <a:r>
              <a:rPr lang="it-IT" sz="1600" dirty="0" smtClean="0">
                <a:latin typeface="Gadugi" pitchFamily="34" charset="0"/>
              </a:rPr>
              <a:t>Lo leggo e poi lo </a:t>
            </a:r>
            <a:r>
              <a:rPr lang="it-IT" sz="1600" dirty="0" smtClean="0">
                <a:solidFill>
                  <a:srgbClr val="C00000"/>
                </a:solidFill>
                <a:latin typeface="Gadugi" pitchFamily="34" charset="0"/>
              </a:rPr>
              <a:t>stampo</a:t>
            </a:r>
          </a:p>
          <a:p>
            <a:pPr marL="342900" indent="-342900">
              <a:buFont typeface="Wingdings" pitchFamily="2" charset="2"/>
              <a:buChar char="§"/>
            </a:pPr>
            <a:r>
              <a:rPr lang="it-IT" sz="1600" dirty="0" smtClean="0">
                <a:latin typeface="Gadugi" pitchFamily="34" charset="0"/>
              </a:rPr>
              <a:t>ma dopo lo </a:t>
            </a:r>
            <a:r>
              <a:rPr lang="it-IT" sz="1600" dirty="0" smtClean="0">
                <a:solidFill>
                  <a:srgbClr val="C00000"/>
                </a:solidFill>
                <a:latin typeface="Gadugi" pitchFamily="34" charset="0"/>
              </a:rPr>
              <a:t>stampo</a:t>
            </a:r>
            <a:r>
              <a:rPr lang="it-IT" sz="1600" dirty="0" smtClean="0">
                <a:latin typeface="Gadugi" pitchFamily="34" charset="0"/>
              </a:rPr>
              <a:t>, giusto per vedere che cose uso quello </a:t>
            </a:r>
            <a:r>
              <a:rPr lang="it-IT" sz="1600" dirty="0" err="1" smtClean="0">
                <a:latin typeface="Gadugi" pitchFamily="34" charset="0"/>
              </a:rPr>
              <a:t>eletronico</a:t>
            </a:r>
            <a:endParaRPr lang="it-IT" sz="1600" dirty="0" smtClean="0">
              <a:latin typeface="Gadugi" pitchFamily="34" charset="0"/>
            </a:endParaRPr>
          </a:p>
          <a:p>
            <a:pPr marL="342900" indent="-342900">
              <a:buFont typeface="Wingdings" pitchFamily="2" charset="2"/>
              <a:buChar char="§"/>
            </a:pPr>
            <a:r>
              <a:rPr lang="it-IT" sz="1600" dirty="0" smtClean="0">
                <a:latin typeface="Gadugi" pitchFamily="34" charset="0"/>
              </a:rPr>
              <a:t>Quando è obbligatorio lavorare su piattaforme e-learning o leggere piccole dispense. </a:t>
            </a:r>
          </a:p>
          <a:p>
            <a:pPr marL="342900" indent="-342900"/>
            <a:r>
              <a:rPr lang="it-IT" sz="1600" dirty="0" smtClean="0">
                <a:latin typeface="Gadugi" pitchFamily="34" charset="0"/>
              </a:rPr>
              <a:t>	Se posso evitare l'elettronico lo evito!</a:t>
            </a:r>
          </a:p>
          <a:p>
            <a:pPr marL="342900" indent="-342900">
              <a:buFont typeface="Wingdings" pitchFamily="2" charset="2"/>
              <a:buChar char="§"/>
            </a:pPr>
            <a:r>
              <a:rPr lang="it-IT" sz="1600" dirty="0" smtClean="0">
                <a:latin typeface="Gadugi" pitchFamily="34" charset="0"/>
              </a:rPr>
              <a:t>preferisco </a:t>
            </a:r>
            <a:r>
              <a:rPr lang="it-IT" sz="1600" dirty="0" smtClean="0">
                <a:solidFill>
                  <a:srgbClr val="C00000"/>
                </a:solidFill>
                <a:latin typeface="Gadugi" pitchFamily="34" charset="0"/>
              </a:rPr>
              <a:t>stampare</a:t>
            </a:r>
            <a:r>
              <a:rPr lang="it-IT" sz="1600" dirty="0" smtClean="0">
                <a:latin typeface="Gadugi" pitchFamily="34" charset="0"/>
              </a:rPr>
              <a:t> i file</a:t>
            </a:r>
          </a:p>
          <a:p>
            <a:pPr marL="342900" indent="-342900">
              <a:buFont typeface="Wingdings" pitchFamily="2" charset="2"/>
              <a:buChar char="§"/>
            </a:pPr>
            <a:r>
              <a:rPr lang="it-IT" sz="1600" dirty="0" smtClean="0">
                <a:latin typeface="Gadugi" pitchFamily="34" charset="0"/>
              </a:rPr>
              <a:t>Raramente leggo materiale in formato elettronico. </a:t>
            </a:r>
          </a:p>
          <a:p>
            <a:pPr marL="342900" indent="-342900">
              <a:buFont typeface="Wingdings" pitchFamily="2" charset="2"/>
              <a:buChar char="§"/>
            </a:pPr>
            <a:r>
              <a:rPr lang="it-IT" sz="1600" dirty="0" smtClean="0">
                <a:solidFill>
                  <a:srgbClr val="C00000"/>
                </a:solidFill>
                <a:latin typeface="Gadugi" pitchFamily="34" charset="0"/>
              </a:rPr>
              <a:t>stampo</a:t>
            </a:r>
            <a:r>
              <a:rPr lang="it-IT" sz="1600" dirty="0" smtClean="0">
                <a:latin typeface="Gadugi" pitchFamily="34" charset="0"/>
              </a:rPr>
              <a:t> il materiale e lo leggo in forma cartacea</a:t>
            </a:r>
          </a:p>
          <a:p>
            <a:pPr marL="342900" indent="-342900">
              <a:buFont typeface="Wingdings" pitchFamily="2" charset="2"/>
              <a:buChar char="§"/>
            </a:pPr>
            <a:r>
              <a:rPr lang="it-IT" sz="1600" dirty="0" smtClean="0">
                <a:latin typeface="Gadugi" pitchFamily="34" charset="0"/>
              </a:rPr>
              <a:t>preferirei non doverlo leggere elettronico</a:t>
            </a:r>
          </a:p>
          <a:p>
            <a:pPr marL="342900" indent="-342900">
              <a:buFont typeface="Wingdings" pitchFamily="2" charset="2"/>
              <a:buChar char="§"/>
            </a:pPr>
            <a:r>
              <a:rPr lang="it-IT" sz="1600" dirty="0" smtClean="0">
                <a:latin typeface="Gadugi" pitchFamily="34" charset="0"/>
              </a:rPr>
              <a:t>leggo velocemente e quasi mai interamente il materiale didattico in formato elettronico</a:t>
            </a:r>
          </a:p>
          <a:p>
            <a:pPr marL="342900" indent="-342900">
              <a:buFont typeface="Wingdings" pitchFamily="2" charset="2"/>
              <a:buChar char="§"/>
            </a:pPr>
            <a:r>
              <a:rPr lang="it-IT" sz="1600" dirty="0" smtClean="0">
                <a:latin typeface="Gadugi" pitchFamily="34" charset="0"/>
              </a:rPr>
              <a:t>le </a:t>
            </a:r>
            <a:r>
              <a:rPr lang="it-IT" sz="1600" dirty="0" smtClean="0">
                <a:solidFill>
                  <a:srgbClr val="C00000"/>
                </a:solidFill>
                <a:latin typeface="Gadugi" pitchFamily="34" charset="0"/>
              </a:rPr>
              <a:t>stampo</a:t>
            </a:r>
            <a:r>
              <a:rPr lang="it-IT" sz="1600" dirty="0" smtClean="0">
                <a:latin typeface="Gadugi" pitchFamily="34" charset="0"/>
              </a:rPr>
              <a:t> in cartaceo</a:t>
            </a:r>
          </a:p>
          <a:p>
            <a:pPr marL="342900" indent="-342900">
              <a:buFont typeface="Wingdings" pitchFamily="2" charset="2"/>
              <a:buChar char="§"/>
            </a:pPr>
            <a:r>
              <a:rPr lang="it-IT" sz="1600" dirty="0" err="1" smtClean="0">
                <a:latin typeface="Gadugi" pitchFamily="34" charset="0"/>
              </a:rPr>
              <a:t>Tablet</a:t>
            </a:r>
            <a:r>
              <a:rPr lang="it-IT" sz="1600" dirty="0" smtClean="0">
                <a:latin typeface="Gadugi" pitchFamily="34" charset="0"/>
              </a:rPr>
              <a:t> ibrido</a:t>
            </a:r>
          </a:p>
          <a:p>
            <a:pPr marL="342900" indent="-342900">
              <a:buFont typeface="Wingdings" pitchFamily="2" charset="2"/>
              <a:buChar char="§"/>
            </a:pPr>
            <a:r>
              <a:rPr lang="it-IT" sz="1600" dirty="0" smtClean="0">
                <a:latin typeface="Gadugi" pitchFamily="34" charset="0"/>
              </a:rPr>
              <a:t>laboratorio universitario</a:t>
            </a:r>
          </a:p>
          <a:p>
            <a:pPr marL="342900" indent="-342900">
              <a:buFont typeface="Wingdings" pitchFamily="2" charset="2"/>
              <a:buChar char="§"/>
            </a:pPr>
            <a:r>
              <a:rPr lang="it-IT" sz="1600" dirty="0" err="1" smtClean="0">
                <a:latin typeface="Gadugi" pitchFamily="34" charset="0"/>
              </a:rPr>
              <a:t>E-book</a:t>
            </a:r>
            <a:endParaRPr lang="it-IT" sz="1600" dirty="0" smtClean="0">
              <a:latin typeface="Gadugi" pitchFamily="34" charset="0"/>
            </a:endParaRPr>
          </a:p>
          <a:p>
            <a:pPr marL="342900" indent="-342900">
              <a:buFont typeface="Wingdings" pitchFamily="2" charset="2"/>
              <a:buChar char="§"/>
            </a:pPr>
            <a:r>
              <a:rPr lang="it-IT" sz="1600" dirty="0" smtClean="0">
                <a:latin typeface="Gadugi" pitchFamily="34" charset="0"/>
              </a:rPr>
              <a:t>leggo dopo averlo </a:t>
            </a:r>
            <a:r>
              <a:rPr lang="it-IT" sz="1600" dirty="0" smtClean="0">
                <a:solidFill>
                  <a:srgbClr val="C00000"/>
                </a:solidFill>
                <a:latin typeface="Gadugi" pitchFamily="34" charset="0"/>
              </a:rPr>
              <a:t>stampato</a:t>
            </a:r>
          </a:p>
          <a:p>
            <a:pPr marL="342900" indent="-342900">
              <a:buFont typeface="Wingdings" pitchFamily="2" charset="2"/>
              <a:buChar char="§"/>
            </a:pPr>
            <a:r>
              <a:rPr lang="it-IT" sz="1600" dirty="0" smtClean="0">
                <a:solidFill>
                  <a:srgbClr val="C00000"/>
                </a:solidFill>
                <a:latin typeface="Gadugi" pitchFamily="34" charset="0"/>
              </a:rPr>
              <a:t>stampa</a:t>
            </a:r>
          </a:p>
          <a:p>
            <a:endParaRPr lang="it-IT" dirty="0"/>
          </a:p>
        </p:txBody>
      </p:sp>
      <p:sp>
        <p:nvSpPr>
          <p:cNvPr id="7" name="Rettangolo 6"/>
          <p:cNvSpPr/>
          <p:nvPr/>
        </p:nvSpPr>
        <p:spPr>
          <a:xfrm>
            <a:off x="4067944" y="6381328"/>
            <a:ext cx="5076056" cy="4766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2000"/>
                                        <p:tgtEl>
                                          <p:spTgt spid="3"/>
                                        </p:tgtEl>
                                      </p:cBhvr>
                                    </p:animEffect>
                                  </p:childTnLst>
                                </p:cTn>
                              </p:par>
                              <p:par>
                                <p:cTn id="13" presetID="53" presetClass="exit" presetSubtype="0" fill="hold" nodeType="withEffect">
                                  <p:stCondLst>
                                    <p:cond delay="0"/>
                                  </p:stCondLst>
                                  <p:childTnLst>
                                    <p:anim calcmode="lin" valueType="num">
                                      <p:cBhvr>
                                        <p:cTn id="14" dur="500"/>
                                        <p:tgtEl>
                                          <p:spTgt spid="6"/>
                                        </p:tgtEl>
                                        <p:attrNameLst>
                                          <p:attrName>ppt_w</p:attrName>
                                        </p:attrNameLst>
                                      </p:cBhvr>
                                      <p:tavLst>
                                        <p:tav tm="0">
                                          <p:val>
                                            <p:strVal val="ppt_w"/>
                                          </p:val>
                                        </p:tav>
                                        <p:tav tm="100000">
                                          <p:val>
                                            <p:fltVal val="0"/>
                                          </p:val>
                                        </p:tav>
                                      </p:tavLst>
                                    </p:anim>
                                    <p:anim calcmode="lin" valueType="num">
                                      <p:cBhvr>
                                        <p:cTn id="15" dur="500"/>
                                        <p:tgtEl>
                                          <p:spTgt spid="6"/>
                                        </p:tgtEl>
                                        <p:attrNameLst>
                                          <p:attrName>ppt_h</p:attrName>
                                        </p:attrNameLst>
                                      </p:cBhvr>
                                      <p:tavLst>
                                        <p:tav tm="0">
                                          <p:val>
                                            <p:strVal val="ppt_h"/>
                                          </p:val>
                                        </p:tav>
                                        <p:tav tm="100000">
                                          <p:val>
                                            <p:fltVal val="0"/>
                                          </p:val>
                                        </p:tav>
                                      </p:tavLst>
                                    </p:anim>
                                    <p:animEffect transition="out" filter="fade">
                                      <p:cBhvr>
                                        <p:cTn id="16" dur="500"/>
                                        <p:tgtEl>
                                          <p:spTgt spid="6"/>
                                        </p:tgtEl>
                                      </p:cBhvr>
                                    </p:animEffect>
                                    <p:set>
                                      <p:cBhvr>
                                        <p:cTn id="17"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http://i.huffpost.com/gen/1602893/thumbs/o-READING-BOOKS-facebook.jpg"/>
          <p:cNvPicPr>
            <a:picLocks noChangeAspect="1" noChangeArrowheads="1"/>
          </p:cNvPicPr>
          <p:nvPr/>
        </p:nvPicPr>
        <p:blipFill>
          <a:blip r:embed="rId2" cstate="print"/>
          <a:srcRect/>
          <a:stretch>
            <a:fillRect/>
          </a:stretch>
        </p:blipFill>
        <p:spPr bwMode="auto">
          <a:xfrm>
            <a:off x="0" y="0"/>
            <a:ext cx="9217024" cy="6858000"/>
          </a:xfrm>
          <a:prstGeom prst="rect">
            <a:avLst/>
          </a:prstGeom>
          <a:noFill/>
        </p:spPr>
      </p:pic>
      <p:sp>
        <p:nvSpPr>
          <p:cNvPr id="2" name="Rettangolo 1"/>
          <p:cNvSpPr/>
          <p:nvPr/>
        </p:nvSpPr>
        <p:spPr>
          <a:xfrm>
            <a:off x="179512" y="260648"/>
            <a:ext cx="4572000" cy="923330"/>
          </a:xfrm>
          <a:prstGeom prst="rect">
            <a:avLst/>
          </a:prstGeom>
          <a:solidFill>
            <a:srgbClr val="00B050">
              <a:alpha val="47000"/>
            </a:srgbClr>
          </a:solidFill>
        </p:spPr>
        <p:txBody>
          <a:bodyPr>
            <a:spAutoFit/>
          </a:bodyPr>
          <a:lstStyle/>
          <a:p>
            <a:r>
              <a:rPr lang="it-IT" dirty="0" smtClean="0">
                <a:solidFill>
                  <a:schemeClr val="bg1"/>
                </a:solidFill>
                <a:latin typeface="Gadugi" panose="020B0502040204020203" pitchFamily="34" charset="0"/>
              </a:rPr>
              <a:t>Preferisco leggere il materiale didattico in formato elettronico piuttosto che cartaceo se è scritto nella mia lingua</a:t>
            </a:r>
            <a:endParaRPr lang="it-IT" dirty="0">
              <a:solidFill>
                <a:schemeClr val="bg1"/>
              </a:solidFill>
              <a:latin typeface="Gadugi" panose="020B0502040204020203" pitchFamily="34" charset="0"/>
            </a:endParaRPr>
          </a:p>
        </p:txBody>
      </p:sp>
      <p:sp>
        <p:nvSpPr>
          <p:cNvPr id="3" name="Ovale 2"/>
          <p:cNvSpPr/>
          <p:nvPr/>
        </p:nvSpPr>
        <p:spPr>
          <a:xfrm>
            <a:off x="360040" y="1080120"/>
            <a:ext cx="2771800" cy="2708920"/>
          </a:xfrm>
          <a:prstGeom prst="ellipse">
            <a:avLst/>
          </a:prstGeom>
          <a:solidFill>
            <a:srgbClr val="00B050">
              <a:alpha val="4392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900" dirty="0" smtClean="0">
                <a:solidFill>
                  <a:schemeClr val="bg1"/>
                </a:solidFill>
                <a:latin typeface="Gadugi" panose="020B0502040204020203" pitchFamily="34" charset="0"/>
              </a:rPr>
              <a:t>59% disaccordo</a:t>
            </a:r>
          </a:p>
          <a:p>
            <a:pPr algn="ctr"/>
            <a:r>
              <a:rPr lang="it-IT" sz="1900" dirty="0" smtClean="0">
                <a:solidFill>
                  <a:schemeClr val="bg1"/>
                </a:solidFill>
                <a:latin typeface="Gadugi" panose="020B0502040204020203" pitchFamily="34" charset="0"/>
              </a:rPr>
              <a:t>13% d’accordo</a:t>
            </a:r>
          </a:p>
          <a:p>
            <a:pPr algn="ctr"/>
            <a:r>
              <a:rPr lang="it-IT" sz="1900" dirty="0" smtClean="0">
                <a:solidFill>
                  <a:schemeClr val="bg1"/>
                </a:solidFill>
                <a:latin typeface="Gadugi" panose="020B0502040204020203" pitchFamily="34" charset="0"/>
              </a:rPr>
              <a:t>28% neutrale</a:t>
            </a:r>
            <a:endParaRPr lang="it-IT" sz="1900" dirty="0">
              <a:solidFill>
                <a:schemeClr val="bg1"/>
              </a:solidFill>
              <a:latin typeface="Gadugi" panose="020B0502040204020203" pitchFamily="34" charset="0"/>
            </a:endParaRPr>
          </a:p>
        </p:txBody>
      </p:sp>
      <p:sp>
        <p:nvSpPr>
          <p:cNvPr id="4" name="Rettangolo 3"/>
          <p:cNvSpPr/>
          <p:nvPr/>
        </p:nvSpPr>
        <p:spPr>
          <a:xfrm>
            <a:off x="4572000" y="2852936"/>
            <a:ext cx="4572000" cy="923330"/>
          </a:xfrm>
          <a:prstGeom prst="rect">
            <a:avLst/>
          </a:prstGeom>
          <a:solidFill>
            <a:srgbClr val="00CC99">
              <a:alpha val="45000"/>
            </a:srgbClr>
          </a:solidFill>
        </p:spPr>
        <p:txBody>
          <a:bodyPr>
            <a:spAutoFit/>
          </a:bodyPr>
          <a:lstStyle/>
          <a:p>
            <a:r>
              <a:rPr lang="it-IT" dirty="0" smtClean="0">
                <a:solidFill>
                  <a:schemeClr val="bg1"/>
                </a:solidFill>
                <a:latin typeface="Gadugi" panose="020B0502040204020203" pitchFamily="34" charset="0"/>
              </a:rPr>
              <a:t>Preferisco leggere il materiale didattico in formato cartaceo piuttosto che elettronico se è scritto in lingua straniera</a:t>
            </a:r>
            <a:endParaRPr lang="it-IT" dirty="0">
              <a:solidFill>
                <a:schemeClr val="bg1"/>
              </a:solidFill>
              <a:latin typeface="Gadugi" panose="020B0502040204020203" pitchFamily="34" charset="0"/>
            </a:endParaRPr>
          </a:p>
        </p:txBody>
      </p:sp>
      <p:sp>
        <p:nvSpPr>
          <p:cNvPr id="5" name="Ovale 4"/>
          <p:cNvSpPr/>
          <p:nvPr/>
        </p:nvSpPr>
        <p:spPr>
          <a:xfrm>
            <a:off x="6445022" y="188640"/>
            <a:ext cx="2771800" cy="2708920"/>
          </a:xfrm>
          <a:prstGeom prst="ellipse">
            <a:avLst/>
          </a:prstGeom>
          <a:solidFill>
            <a:srgbClr val="00CC99">
              <a:alpha val="4392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900" dirty="0" smtClean="0">
                <a:solidFill>
                  <a:schemeClr val="bg1"/>
                </a:solidFill>
                <a:latin typeface="Gadugi" panose="020B0502040204020203" pitchFamily="34" charset="0"/>
              </a:rPr>
              <a:t>22% disaccordo</a:t>
            </a:r>
          </a:p>
          <a:p>
            <a:pPr algn="ctr"/>
            <a:r>
              <a:rPr lang="it-IT" sz="1900" dirty="0" smtClean="0">
                <a:solidFill>
                  <a:schemeClr val="bg1"/>
                </a:solidFill>
                <a:latin typeface="Gadugi" panose="020B0502040204020203" pitchFamily="34" charset="0"/>
              </a:rPr>
              <a:t>52% d’accordo</a:t>
            </a:r>
          </a:p>
          <a:p>
            <a:pPr algn="ctr"/>
            <a:r>
              <a:rPr lang="it-IT" sz="1900" dirty="0" smtClean="0">
                <a:solidFill>
                  <a:schemeClr val="bg1"/>
                </a:solidFill>
                <a:latin typeface="Gadugi" panose="020B0502040204020203" pitchFamily="34" charset="0"/>
              </a:rPr>
              <a:t>26% neutrale</a:t>
            </a:r>
            <a:endParaRPr lang="it-IT" sz="1900" dirty="0">
              <a:solidFill>
                <a:schemeClr val="bg1"/>
              </a:solidFill>
              <a:latin typeface="Gadugi" panose="020B0502040204020203" pitchFamily="34" charset="0"/>
            </a:endParaRPr>
          </a:p>
        </p:txBody>
      </p:sp>
      <p:sp>
        <p:nvSpPr>
          <p:cNvPr id="8" name="Rettangolo 7"/>
          <p:cNvSpPr/>
          <p:nvPr/>
        </p:nvSpPr>
        <p:spPr>
          <a:xfrm>
            <a:off x="323528" y="5380105"/>
            <a:ext cx="4572000" cy="923330"/>
          </a:xfrm>
          <a:prstGeom prst="rect">
            <a:avLst/>
          </a:prstGeom>
          <a:solidFill>
            <a:schemeClr val="accent6">
              <a:lumMod val="75000"/>
              <a:alpha val="60000"/>
            </a:schemeClr>
          </a:solidFill>
        </p:spPr>
        <p:txBody>
          <a:bodyPr>
            <a:spAutoFit/>
          </a:bodyPr>
          <a:lstStyle/>
          <a:p>
            <a:r>
              <a:rPr lang="it-IT" dirty="0" smtClean="0">
                <a:latin typeface="Gadugi" panose="020B0502040204020203" pitchFamily="34" charset="0"/>
              </a:rPr>
              <a:t>Il formato che preferisco, elettronico o cartaceo, dipende dalla lingua in cui è scritto il materiale che devo leggere</a:t>
            </a:r>
            <a:endParaRPr lang="it-IT" dirty="0">
              <a:latin typeface="Gadugi" panose="020B0502040204020203" pitchFamily="34" charset="0"/>
            </a:endParaRPr>
          </a:p>
        </p:txBody>
      </p:sp>
      <p:sp>
        <p:nvSpPr>
          <p:cNvPr id="9" name="Ovale 8"/>
          <p:cNvSpPr/>
          <p:nvPr/>
        </p:nvSpPr>
        <p:spPr>
          <a:xfrm>
            <a:off x="3816424" y="4392488"/>
            <a:ext cx="2771800" cy="2708920"/>
          </a:xfrm>
          <a:prstGeom prst="ellipse">
            <a:avLst/>
          </a:prstGeom>
          <a:solidFill>
            <a:schemeClr val="accent6">
              <a:lumMod val="75000"/>
              <a:alpha val="4392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000" dirty="0" smtClean="0">
                <a:solidFill>
                  <a:schemeClr val="bg1"/>
                </a:solidFill>
                <a:latin typeface="Gadugi" panose="020B0502040204020203" pitchFamily="34" charset="0"/>
              </a:rPr>
              <a:t>55% disaccordo</a:t>
            </a:r>
          </a:p>
          <a:p>
            <a:pPr algn="ctr"/>
            <a:r>
              <a:rPr lang="it-IT" sz="2000" dirty="0" smtClean="0">
                <a:solidFill>
                  <a:schemeClr val="bg1"/>
                </a:solidFill>
                <a:latin typeface="Gadugi" panose="020B0502040204020203" pitchFamily="34" charset="0"/>
              </a:rPr>
              <a:t>14% d’accordo</a:t>
            </a:r>
          </a:p>
          <a:p>
            <a:pPr algn="ctr"/>
            <a:r>
              <a:rPr lang="it-IT" sz="2000" dirty="0" smtClean="0">
                <a:solidFill>
                  <a:schemeClr val="bg1"/>
                </a:solidFill>
                <a:latin typeface="Gadugi" panose="020B0502040204020203" pitchFamily="34" charset="0"/>
              </a:rPr>
              <a:t>31% neutrale</a:t>
            </a:r>
            <a:endParaRPr lang="it-IT" sz="2000" dirty="0">
              <a:solidFill>
                <a:schemeClr val="bg1"/>
              </a:solidFill>
              <a:latin typeface="Gadugi" panose="020B0502040204020203"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8" grpId="0" animBg="1"/>
      <p:bldP spid="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cup.linguistlist.org/wp-content/uploads/2013/12/Language.jpg"/>
          <p:cNvPicPr>
            <a:picLocks noChangeAspect="1" noChangeArrowheads="1"/>
          </p:cNvPicPr>
          <p:nvPr/>
        </p:nvPicPr>
        <p:blipFill>
          <a:blip r:embed="rId2" cstate="print"/>
          <a:srcRect/>
          <a:stretch>
            <a:fillRect/>
          </a:stretch>
        </p:blipFill>
        <p:spPr bwMode="auto">
          <a:xfrm>
            <a:off x="0" y="-27384"/>
            <a:ext cx="9096375" cy="6885384"/>
          </a:xfrm>
          <a:prstGeom prst="rect">
            <a:avLst/>
          </a:prstGeom>
          <a:noFill/>
        </p:spPr>
      </p:pic>
      <p:sp>
        <p:nvSpPr>
          <p:cNvPr id="2" name="CasellaDiTesto 1"/>
          <p:cNvSpPr txBox="1"/>
          <p:nvPr/>
        </p:nvSpPr>
        <p:spPr>
          <a:xfrm>
            <a:off x="35496" y="-27384"/>
            <a:ext cx="9108504" cy="6955750"/>
          </a:xfrm>
          <a:prstGeom prst="rect">
            <a:avLst/>
          </a:prstGeom>
          <a:noFill/>
        </p:spPr>
        <p:txBody>
          <a:bodyPr wrap="square" rtlCol="0">
            <a:spAutoFit/>
          </a:bodyPr>
          <a:lstStyle/>
          <a:p>
            <a:endParaRPr lang="it-IT" sz="1400" dirty="0" smtClean="0"/>
          </a:p>
          <a:p>
            <a:pPr marL="228600" indent="-228600">
              <a:buFont typeface="+mj-lt"/>
              <a:buAutoNum type="arabicPeriod"/>
            </a:pPr>
            <a:r>
              <a:rPr lang="it-IT" sz="1400" dirty="0" smtClean="0">
                <a:solidFill>
                  <a:srgbClr val="C00000"/>
                </a:solidFill>
              </a:rPr>
              <a:t>Indipendentemente</a:t>
            </a:r>
            <a:r>
              <a:rPr lang="it-IT" sz="1400" dirty="0" smtClean="0"/>
              <a:t> dalla lingua preferisco il cartaceo</a:t>
            </a:r>
          </a:p>
          <a:p>
            <a:pPr marL="228600" indent="-228600">
              <a:buFont typeface="+mj-lt"/>
              <a:buAutoNum type="arabicPeriod"/>
            </a:pPr>
            <a:r>
              <a:rPr lang="it-IT" sz="1400" dirty="0" smtClean="0">
                <a:solidFill>
                  <a:srgbClr val="C00000"/>
                </a:solidFill>
              </a:rPr>
              <a:t>In ogni caso </a:t>
            </a:r>
            <a:r>
              <a:rPr lang="it-IT" sz="1400" dirty="0" smtClean="0"/>
              <a:t>preferisco il formato cartaceo, studio meglio</a:t>
            </a:r>
          </a:p>
          <a:p>
            <a:pPr marL="228600" indent="-228600">
              <a:buFont typeface="+mj-lt"/>
              <a:buAutoNum type="arabicPeriod"/>
            </a:pPr>
            <a:r>
              <a:rPr lang="it-IT" sz="1400" dirty="0" smtClean="0"/>
              <a:t>il formato che preferisco è quello comune tra i software </a:t>
            </a:r>
            <a:r>
              <a:rPr lang="it-IT" sz="1400" dirty="0" err="1" smtClean="0"/>
              <a:t>piu</a:t>
            </a:r>
            <a:r>
              <a:rPr lang="it-IT" sz="1400" dirty="0" smtClean="0"/>
              <a:t> diffusi. </a:t>
            </a:r>
          </a:p>
          <a:p>
            <a:pPr marL="228600" indent="-228600">
              <a:buFont typeface="+mj-lt"/>
              <a:buAutoNum type="arabicPeriod"/>
            </a:pPr>
            <a:r>
              <a:rPr lang="it-IT" sz="1400" dirty="0" smtClean="0"/>
              <a:t>La lingua straniera in formato elettronico mi permette un uso più semplice degli strumenti di traduzione web.</a:t>
            </a:r>
          </a:p>
          <a:p>
            <a:pPr marL="228600" indent="-228600">
              <a:buFont typeface="+mj-lt"/>
              <a:buAutoNum type="arabicPeriod"/>
            </a:pPr>
            <a:r>
              <a:rPr lang="it-IT" sz="1400" dirty="0" smtClean="0"/>
              <a:t>Solo in parte: per l'inglese è molto più comodo il cartaceo, ma anche per l'italiano preferisco questa modalità-</a:t>
            </a:r>
          </a:p>
          <a:p>
            <a:pPr marL="228600" indent="-228600">
              <a:buFont typeface="+mj-lt"/>
              <a:buAutoNum type="arabicPeriod"/>
            </a:pPr>
            <a:r>
              <a:rPr lang="it-IT" sz="1400" dirty="0" smtClean="0"/>
              <a:t>Come per la 15. </a:t>
            </a:r>
            <a:br>
              <a:rPr lang="it-IT" sz="1400" dirty="0" smtClean="0"/>
            </a:br>
            <a:r>
              <a:rPr lang="it-IT" sz="1400" dirty="0" smtClean="0"/>
              <a:t>Tant'è che poi mi stampo l'elettronico in cartaceo.</a:t>
            </a:r>
          </a:p>
          <a:p>
            <a:pPr marL="228600" indent="-228600">
              <a:buFont typeface="+mj-lt"/>
              <a:buAutoNum type="arabicPeriod"/>
            </a:pPr>
            <a:r>
              <a:rPr lang="it-IT" sz="1400" dirty="0" smtClean="0"/>
              <a:t>No, </a:t>
            </a:r>
            <a:r>
              <a:rPr lang="it-IT" sz="1400" dirty="0" smtClean="0">
                <a:solidFill>
                  <a:srgbClr val="C00000"/>
                </a:solidFill>
              </a:rPr>
              <a:t>dipende da altre cose.</a:t>
            </a:r>
          </a:p>
          <a:p>
            <a:pPr marL="228600" indent="-228600">
              <a:buFont typeface="+mj-lt"/>
              <a:buAutoNum type="arabicPeriod"/>
            </a:pPr>
            <a:r>
              <a:rPr lang="it-IT" sz="1400" dirty="0" smtClean="0">
                <a:solidFill>
                  <a:srgbClr val="C00000"/>
                </a:solidFill>
              </a:rPr>
              <a:t>la lingua non è l'unico motivo</a:t>
            </a:r>
          </a:p>
          <a:p>
            <a:pPr marL="228600" indent="-228600">
              <a:buFont typeface="+mj-lt"/>
              <a:buAutoNum type="arabicPeriod"/>
            </a:pPr>
            <a:r>
              <a:rPr lang="it-IT" sz="1400" dirty="0" smtClean="0"/>
              <a:t>In generale preferisco il formato elettronico, indipendentemente dalla lingua</a:t>
            </a:r>
          </a:p>
          <a:p>
            <a:pPr marL="228600" indent="-228600">
              <a:buFont typeface="+mj-lt"/>
              <a:buAutoNum type="arabicPeriod"/>
            </a:pPr>
            <a:r>
              <a:rPr lang="it-IT" sz="1400" dirty="0" smtClean="0"/>
              <a:t>D'accordo</a:t>
            </a:r>
          </a:p>
          <a:p>
            <a:pPr marL="228600" indent="-228600">
              <a:buFont typeface="+mj-lt"/>
              <a:buAutoNum type="arabicPeriod"/>
            </a:pPr>
            <a:r>
              <a:rPr lang="it-IT" sz="1400" dirty="0" smtClean="0">
                <a:solidFill>
                  <a:srgbClr val="C00000"/>
                </a:solidFill>
              </a:rPr>
              <a:t>Qualunque sia </a:t>
            </a:r>
            <a:r>
              <a:rPr lang="it-IT" sz="1400" dirty="0" smtClean="0"/>
              <a:t>la lingua utilizzata preferisco il formato cartaceo.</a:t>
            </a:r>
          </a:p>
          <a:p>
            <a:pPr marL="228600" indent="-228600">
              <a:buFont typeface="+mj-lt"/>
              <a:buAutoNum type="arabicPeriod"/>
            </a:pPr>
            <a:r>
              <a:rPr lang="it-IT" sz="1400" dirty="0" smtClean="0"/>
              <a:t>Totalmente </a:t>
            </a:r>
            <a:r>
              <a:rPr lang="it-IT" sz="1400" dirty="0" smtClean="0">
                <a:solidFill>
                  <a:srgbClr val="C00000"/>
                </a:solidFill>
              </a:rPr>
              <a:t>indifferente</a:t>
            </a:r>
          </a:p>
          <a:p>
            <a:pPr marL="228600" indent="-228600">
              <a:buFont typeface="+mj-lt"/>
              <a:buAutoNum type="arabicPeriod"/>
            </a:pPr>
            <a:r>
              <a:rPr lang="it-IT" sz="1400" dirty="0" smtClean="0"/>
              <a:t>La lingua </a:t>
            </a:r>
            <a:r>
              <a:rPr lang="it-IT" sz="1400" dirty="0" smtClean="0">
                <a:solidFill>
                  <a:srgbClr val="C00000"/>
                </a:solidFill>
              </a:rPr>
              <a:t>non cambia niente</a:t>
            </a:r>
            <a:r>
              <a:rPr lang="it-IT" sz="1400" dirty="0" smtClean="0"/>
              <a:t>!</a:t>
            </a:r>
          </a:p>
          <a:p>
            <a:pPr marL="228600" indent="-228600">
              <a:buFont typeface="+mj-lt"/>
              <a:buAutoNum type="arabicPeriod"/>
            </a:pPr>
            <a:r>
              <a:rPr lang="it-IT" sz="1400" dirty="0" smtClean="0"/>
              <a:t>No, </a:t>
            </a:r>
            <a:r>
              <a:rPr lang="it-IT" sz="1400" dirty="0" smtClean="0">
                <a:solidFill>
                  <a:srgbClr val="C00000"/>
                </a:solidFill>
              </a:rPr>
              <a:t>non dipende assolutamente da questo</a:t>
            </a:r>
            <a:r>
              <a:rPr lang="it-IT" sz="1400" dirty="0" smtClean="0"/>
              <a:t>, ma dal tipo di testo. </a:t>
            </a:r>
          </a:p>
          <a:p>
            <a:pPr marL="228600" indent="-228600">
              <a:buFont typeface="+mj-lt"/>
              <a:buAutoNum type="arabicPeriod"/>
            </a:pPr>
            <a:r>
              <a:rPr lang="it-IT" sz="1400" dirty="0" smtClean="0"/>
              <a:t>Ritengo importante conoscere e sapere applicare la lingua inglese, quindi non trovo indispensabile che il materiale didattico sia rilasciato in lingua italiana. Tuttavia, per quanto riguarda i libri di testo, sono certamente più comodi e facili da comprendere se in lingua propria</a:t>
            </a:r>
          </a:p>
          <a:p>
            <a:pPr marL="228600" indent="-228600">
              <a:buFont typeface="+mj-lt"/>
              <a:buAutoNum type="arabicPeriod"/>
            </a:pPr>
            <a:r>
              <a:rPr lang="it-IT" sz="1400" dirty="0" smtClean="0"/>
              <a:t>Probabilmente utilizzerei il formato elettronico solo </a:t>
            </a:r>
            <a:r>
              <a:rPr lang="it-IT" sz="1400" dirty="0" err="1" smtClean="0"/>
              <a:t>perchè</a:t>
            </a:r>
            <a:r>
              <a:rPr lang="it-IT" sz="1400" dirty="0" smtClean="0"/>
              <a:t> è direttamente collegato a un traduttore</a:t>
            </a:r>
          </a:p>
          <a:p>
            <a:pPr marL="228600" indent="-228600">
              <a:buFont typeface="+mj-lt"/>
              <a:buAutoNum type="arabicPeriod"/>
            </a:pPr>
            <a:r>
              <a:rPr lang="it-IT" sz="1400" dirty="0" smtClean="0"/>
              <a:t>Vedi sopra</a:t>
            </a:r>
          </a:p>
          <a:p>
            <a:pPr marL="228600" indent="-228600">
              <a:buFont typeface="+mj-lt"/>
              <a:buAutoNum type="arabicPeriod"/>
            </a:pPr>
            <a:r>
              <a:rPr lang="it-IT" sz="1400" dirty="0" smtClean="0">
                <a:solidFill>
                  <a:srgbClr val="C00000"/>
                </a:solidFill>
              </a:rPr>
              <a:t>LA LINGUA E' ININFLUENTE!</a:t>
            </a:r>
          </a:p>
          <a:p>
            <a:pPr marL="228600" indent="-228600">
              <a:buFont typeface="+mj-lt"/>
              <a:buAutoNum type="arabicPeriod"/>
            </a:pPr>
            <a:r>
              <a:rPr lang="it-IT" sz="1400" dirty="0" smtClean="0">
                <a:solidFill>
                  <a:srgbClr val="C00000"/>
                </a:solidFill>
              </a:rPr>
              <a:t>indipendentemente </a:t>
            </a:r>
            <a:r>
              <a:rPr lang="it-IT" sz="1400" dirty="0" smtClean="0"/>
              <a:t>dalla lingua preferisco il formato elettronico</a:t>
            </a:r>
          </a:p>
          <a:p>
            <a:pPr marL="228600" indent="-228600">
              <a:buFont typeface="+mj-lt"/>
              <a:buAutoNum type="arabicPeriod"/>
            </a:pPr>
            <a:r>
              <a:rPr lang="it-IT" sz="1400" dirty="0" smtClean="0"/>
              <a:t>Preferisco cartaceo</a:t>
            </a:r>
          </a:p>
          <a:p>
            <a:pPr marL="228600" indent="-228600">
              <a:buFont typeface="+mj-lt"/>
              <a:buAutoNum type="arabicPeriod"/>
            </a:pPr>
            <a:r>
              <a:rPr lang="it-IT" sz="1400" dirty="0" smtClean="0"/>
              <a:t>Se nella mia lingua, preferisco il cartaceo. Se in lingua straniera, preferisco l'elettronico, così da poter interagire col testo, al fine di velocizzare eventuali consultazioni on </a:t>
            </a:r>
            <a:r>
              <a:rPr lang="it-IT" sz="1400" dirty="0" err="1" smtClean="0"/>
              <a:t>line</a:t>
            </a:r>
            <a:endParaRPr lang="it-IT" sz="1400" dirty="0" smtClean="0"/>
          </a:p>
          <a:p>
            <a:pPr marL="228600" indent="-228600">
              <a:buFont typeface="+mj-lt"/>
              <a:buAutoNum type="arabicPeriod"/>
            </a:pPr>
            <a:r>
              <a:rPr lang="it-IT" sz="1400" dirty="0" smtClean="0"/>
              <a:t>As </a:t>
            </a:r>
            <a:r>
              <a:rPr lang="it-IT" sz="1400" dirty="0" err="1" smtClean="0"/>
              <a:t>to</a:t>
            </a:r>
            <a:r>
              <a:rPr lang="it-IT" sz="1400" dirty="0" smtClean="0"/>
              <a:t> </a:t>
            </a:r>
            <a:r>
              <a:rPr lang="it-IT" sz="1400" dirty="0" err="1" smtClean="0"/>
              <a:t>be</a:t>
            </a:r>
            <a:r>
              <a:rPr lang="it-IT" sz="1400" dirty="0" smtClean="0"/>
              <a:t> at </a:t>
            </a:r>
            <a:r>
              <a:rPr lang="it-IT" sz="1400" dirty="0" err="1" smtClean="0"/>
              <a:t>least</a:t>
            </a:r>
            <a:r>
              <a:rPr lang="it-IT" sz="1400" dirty="0" smtClean="0"/>
              <a:t> a </a:t>
            </a:r>
            <a:r>
              <a:rPr lang="it-IT" sz="1400" dirty="0" err="1" smtClean="0"/>
              <a:t>language</a:t>
            </a:r>
            <a:r>
              <a:rPr lang="it-IT" sz="1400" dirty="0" smtClean="0"/>
              <a:t> </a:t>
            </a:r>
            <a:r>
              <a:rPr lang="it-IT" sz="1400" dirty="0" err="1" smtClean="0"/>
              <a:t>that</a:t>
            </a:r>
            <a:r>
              <a:rPr lang="it-IT" sz="1400" dirty="0" smtClean="0"/>
              <a:t> I </a:t>
            </a:r>
            <a:r>
              <a:rPr lang="it-IT" sz="1400" dirty="0" err="1" smtClean="0"/>
              <a:t>feel</a:t>
            </a:r>
            <a:r>
              <a:rPr lang="it-IT" sz="1400" dirty="0" smtClean="0"/>
              <a:t> </a:t>
            </a:r>
            <a:r>
              <a:rPr lang="it-IT" sz="1400" dirty="0" err="1" smtClean="0"/>
              <a:t>comfortable</a:t>
            </a:r>
            <a:r>
              <a:rPr lang="it-IT" sz="1400" dirty="0" smtClean="0"/>
              <a:t>. </a:t>
            </a:r>
            <a:r>
              <a:rPr lang="it-IT" sz="1400" dirty="0" err="1" smtClean="0"/>
              <a:t>If</a:t>
            </a:r>
            <a:r>
              <a:rPr lang="it-IT" sz="1400" dirty="0" smtClean="0"/>
              <a:t> </a:t>
            </a:r>
            <a:r>
              <a:rPr lang="it-IT" sz="1400" dirty="0" err="1" smtClean="0"/>
              <a:t>is</a:t>
            </a:r>
            <a:r>
              <a:rPr lang="it-IT" sz="1400" dirty="0" smtClean="0"/>
              <a:t> </a:t>
            </a:r>
            <a:r>
              <a:rPr lang="it-IT" sz="1400" dirty="0" err="1" smtClean="0"/>
              <a:t>for</a:t>
            </a:r>
            <a:r>
              <a:rPr lang="it-IT" sz="1400" dirty="0" smtClean="0"/>
              <a:t> </a:t>
            </a:r>
            <a:r>
              <a:rPr lang="it-IT" sz="1400" dirty="0" err="1" smtClean="0"/>
              <a:t>example</a:t>
            </a:r>
            <a:r>
              <a:rPr lang="it-IT" sz="1400" dirty="0" smtClean="0"/>
              <a:t> </a:t>
            </a:r>
            <a:r>
              <a:rPr lang="it-IT" sz="1400" dirty="0" err="1" smtClean="0"/>
              <a:t>Chinese</a:t>
            </a:r>
            <a:r>
              <a:rPr lang="it-IT" sz="1400" dirty="0" smtClean="0"/>
              <a:t>, </a:t>
            </a:r>
            <a:r>
              <a:rPr lang="it-IT" sz="1400" dirty="0" err="1" smtClean="0"/>
              <a:t>maybe</a:t>
            </a:r>
            <a:r>
              <a:rPr lang="it-IT" sz="1400" dirty="0" smtClean="0"/>
              <a:t> </a:t>
            </a:r>
            <a:r>
              <a:rPr lang="it-IT" sz="1400" dirty="0" err="1" smtClean="0"/>
              <a:t>for</a:t>
            </a:r>
            <a:r>
              <a:rPr lang="it-IT" sz="1400" dirty="0" smtClean="0"/>
              <a:t> me </a:t>
            </a:r>
            <a:r>
              <a:rPr lang="it-IT" sz="1400" dirty="0" err="1" smtClean="0"/>
              <a:t>will</a:t>
            </a:r>
            <a:r>
              <a:rPr lang="it-IT" sz="1400" dirty="0" smtClean="0"/>
              <a:t> </a:t>
            </a:r>
            <a:r>
              <a:rPr lang="it-IT" sz="1400" dirty="0" err="1" smtClean="0"/>
              <a:t>be</a:t>
            </a:r>
            <a:r>
              <a:rPr lang="it-IT" sz="1400" dirty="0" smtClean="0"/>
              <a:t> a </a:t>
            </a:r>
            <a:r>
              <a:rPr lang="it-IT" sz="1400" dirty="0" err="1" smtClean="0"/>
              <a:t>little</a:t>
            </a:r>
            <a:r>
              <a:rPr lang="it-IT" sz="1400" dirty="0" smtClean="0"/>
              <a:t> bit </a:t>
            </a:r>
            <a:r>
              <a:rPr lang="it-IT" sz="1400" dirty="0" err="1" smtClean="0"/>
              <a:t>risky</a:t>
            </a:r>
            <a:r>
              <a:rPr lang="it-IT" sz="1400" dirty="0" smtClean="0"/>
              <a:t>... </a:t>
            </a:r>
          </a:p>
          <a:p>
            <a:pPr marL="228600" indent="-228600">
              <a:buFont typeface="+mj-lt"/>
              <a:buAutoNum type="arabicPeriod"/>
            </a:pPr>
            <a:r>
              <a:rPr lang="it-IT" sz="1400" dirty="0" smtClean="0"/>
              <a:t>ribadisco, </a:t>
            </a:r>
            <a:r>
              <a:rPr lang="it-IT" sz="1400" dirty="0" smtClean="0">
                <a:solidFill>
                  <a:srgbClr val="C00000"/>
                </a:solidFill>
              </a:rPr>
              <a:t>non dipende dalla lingua </a:t>
            </a:r>
            <a:r>
              <a:rPr lang="it-IT" sz="1400" dirty="0" smtClean="0"/>
              <a:t>di scrittura ma dalla mia preferenza a leggere dalla carta</a:t>
            </a:r>
          </a:p>
          <a:p>
            <a:pPr marL="228600" indent="-228600">
              <a:buFont typeface="+mj-lt"/>
              <a:buAutoNum type="arabicPeriod"/>
            </a:pPr>
            <a:r>
              <a:rPr lang="it-IT" sz="1400" dirty="0" smtClean="0"/>
              <a:t>preferisco il formato cartaceo,in cui è scritto nella mia lingua, altrimenti preferisco aver un formato elettronico.</a:t>
            </a:r>
          </a:p>
          <a:p>
            <a:pPr marL="228600" indent="-228600">
              <a:buFont typeface="+mj-lt"/>
              <a:buAutoNum type="arabicPeriod"/>
            </a:pPr>
            <a:r>
              <a:rPr lang="it-IT" sz="1400" dirty="0" smtClean="0"/>
              <a:t>Preferisco il cartaceo </a:t>
            </a:r>
            <a:r>
              <a:rPr lang="it-IT" sz="1400" dirty="0" smtClean="0">
                <a:solidFill>
                  <a:srgbClr val="C00000"/>
                </a:solidFill>
              </a:rPr>
              <a:t>indipendentemente dalla lingua.</a:t>
            </a:r>
          </a:p>
          <a:p>
            <a:pPr marL="228600" indent="-228600">
              <a:buFont typeface="+mj-lt"/>
              <a:buAutoNum type="arabicPeriod"/>
            </a:pPr>
            <a:r>
              <a:rPr lang="it-IT" sz="1400" dirty="0" smtClean="0">
                <a:solidFill>
                  <a:srgbClr val="C00000"/>
                </a:solidFill>
              </a:rPr>
              <a:t>Ma assolutamente NO. Cosa c'entra?</a:t>
            </a:r>
          </a:p>
          <a:p>
            <a:endParaRPr lang="it-IT" sz="1200" dirty="0"/>
          </a:p>
        </p:txBody>
      </p:sp>
      <p:sp>
        <p:nvSpPr>
          <p:cNvPr id="4" name="CasellaDiTesto 3"/>
          <p:cNvSpPr txBox="1"/>
          <p:nvPr/>
        </p:nvSpPr>
        <p:spPr>
          <a:xfrm>
            <a:off x="2627784" y="2924944"/>
            <a:ext cx="184731" cy="369332"/>
          </a:xfrm>
          <a:prstGeom prst="rect">
            <a:avLst/>
          </a:prstGeom>
          <a:noFill/>
        </p:spPr>
        <p:txBody>
          <a:bodyPr wrap="none" rtlCol="0">
            <a:spAutoFit/>
          </a:bodyPr>
          <a:lstStyle/>
          <a:p>
            <a:endParaRPr lang="it-IT" dirty="0"/>
          </a:p>
        </p:txBody>
      </p:sp>
      <p:sp>
        <p:nvSpPr>
          <p:cNvPr id="6" name="Ovale 5"/>
          <p:cNvSpPr/>
          <p:nvPr/>
        </p:nvSpPr>
        <p:spPr>
          <a:xfrm>
            <a:off x="5796136" y="-27384"/>
            <a:ext cx="3312368" cy="3168352"/>
          </a:xfrm>
          <a:prstGeom prst="ellipse">
            <a:avLst/>
          </a:prstGeom>
          <a:solidFill>
            <a:schemeClr val="accent3">
              <a:lumMod val="75000"/>
              <a:alpha val="4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it-IT" dirty="0" smtClean="0">
              <a:solidFill>
                <a:srgbClr val="C00000"/>
              </a:solidFill>
              <a:latin typeface="Gadugi" panose="020B0502040204020203" pitchFamily="34" charset="0"/>
            </a:endParaRPr>
          </a:p>
          <a:p>
            <a:endParaRPr lang="it-IT" dirty="0" smtClean="0">
              <a:solidFill>
                <a:srgbClr val="C00000"/>
              </a:solidFill>
              <a:latin typeface="Gadugi" panose="020B0502040204020203" pitchFamily="34" charset="0"/>
            </a:endParaRPr>
          </a:p>
          <a:p>
            <a:endParaRPr lang="it-IT" dirty="0" smtClean="0">
              <a:solidFill>
                <a:srgbClr val="C00000"/>
              </a:solidFill>
              <a:latin typeface="Gadugi" panose="020B0502040204020203" pitchFamily="34" charset="0"/>
            </a:endParaRPr>
          </a:p>
          <a:p>
            <a:endParaRPr lang="it-IT" dirty="0" smtClean="0">
              <a:solidFill>
                <a:srgbClr val="C00000"/>
              </a:solidFill>
              <a:latin typeface="Gadugi" panose="020B0502040204020203" pitchFamily="34" charset="0"/>
            </a:endParaRPr>
          </a:p>
          <a:p>
            <a:endParaRPr lang="it-IT" dirty="0" smtClean="0">
              <a:solidFill>
                <a:srgbClr val="C00000"/>
              </a:solidFill>
              <a:latin typeface="Gadugi" panose="020B0502040204020203" pitchFamily="34" charset="0"/>
            </a:endParaRPr>
          </a:p>
          <a:p>
            <a:endParaRPr lang="it-IT" dirty="0" smtClean="0">
              <a:latin typeface="Gadugi" panose="020B0502040204020203" pitchFamily="34" charset="0"/>
            </a:endParaRPr>
          </a:p>
          <a:p>
            <a:endParaRPr lang="it-IT" dirty="0" smtClean="0">
              <a:latin typeface="Gadugi" panose="020B0502040204020203" pitchFamily="34" charset="0"/>
            </a:endParaRPr>
          </a:p>
          <a:p>
            <a:endParaRPr lang="it-IT" dirty="0" smtClean="0">
              <a:latin typeface="Gadugi" panose="020B0502040204020203" pitchFamily="34" charset="0"/>
            </a:endParaRPr>
          </a:p>
          <a:p>
            <a:endParaRPr lang="it-IT" dirty="0" smtClean="0">
              <a:latin typeface="Gadugi" panose="020B0502040204020203" pitchFamily="34" charset="0"/>
            </a:endParaRPr>
          </a:p>
          <a:p>
            <a:endParaRPr lang="it-IT" dirty="0" smtClean="0">
              <a:latin typeface="Gadugi" panose="020B0502040204020203" pitchFamily="34" charset="0"/>
            </a:endParaRPr>
          </a:p>
        </p:txBody>
      </p:sp>
      <p:sp>
        <p:nvSpPr>
          <p:cNvPr id="7" name="CasellaDiTesto 6"/>
          <p:cNvSpPr txBox="1"/>
          <p:nvPr/>
        </p:nvSpPr>
        <p:spPr>
          <a:xfrm>
            <a:off x="6156176" y="390143"/>
            <a:ext cx="2808312" cy="2246769"/>
          </a:xfrm>
          <a:prstGeom prst="rect">
            <a:avLst/>
          </a:prstGeom>
          <a:noFill/>
        </p:spPr>
        <p:txBody>
          <a:bodyPr wrap="square" rtlCol="0">
            <a:spAutoFit/>
          </a:bodyPr>
          <a:lstStyle/>
          <a:p>
            <a:r>
              <a:rPr lang="it-IT" dirty="0" smtClean="0">
                <a:solidFill>
                  <a:srgbClr val="C00000"/>
                </a:solidFill>
                <a:latin typeface="Gadugi" panose="020B0502040204020203" pitchFamily="34" charset="0"/>
              </a:rPr>
              <a:t>Il formato che preferisco, elettronico o cartaceo, </a:t>
            </a:r>
          </a:p>
          <a:p>
            <a:endParaRPr lang="it-IT" dirty="0" smtClean="0">
              <a:solidFill>
                <a:srgbClr val="C00000"/>
              </a:solidFill>
              <a:latin typeface="Gadugi" panose="020B0502040204020203" pitchFamily="34" charset="0"/>
            </a:endParaRPr>
          </a:p>
          <a:p>
            <a:r>
              <a:rPr lang="it-IT" dirty="0" smtClean="0">
                <a:solidFill>
                  <a:srgbClr val="C00000"/>
                </a:solidFill>
                <a:latin typeface="Gadugi" panose="020B0502040204020203" pitchFamily="34" charset="0"/>
              </a:rPr>
              <a:t>dipende dalla </a:t>
            </a:r>
            <a:r>
              <a:rPr lang="it-IT" sz="3200" dirty="0" smtClean="0">
                <a:solidFill>
                  <a:srgbClr val="C00000"/>
                </a:solidFill>
                <a:latin typeface="Gadugi" panose="020B0502040204020203" pitchFamily="34" charset="0"/>
              </a:rPr>
              <a:t>lingua</a:t>
            </a:r>
            <a:r>
              <a:rPr lang="it-IT" dirty="0" smtClean="0">
                <a:solidFill>
                  <a:srgbClr val="C00000"/>
                </a:solidFill>
                <a:latin typeface="Gadugi" panose="020B0502040204020203" pitchFamily="34" charset="0"/>
              </a:rPr>
              <a:t> in cui è scritto il materiale che devo leggere</a:t>
            </a:r>
          </a:p>
          <a:p>
            <a:endParaRPr lang="it-IT"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7">
                                            <p:txEl>
                                              <p:pRg st="0" end="0"/>
                                            </p:txEl>
                                          </p:spTgt>
                                        </p:tgtEl>
                                        <p:attrNameLst>
                                          <p:attrName>style.visibility</p:attrName>
                                        </p:attrNameLst>
                                      </p:cBhvr>
                                      <p:to>
                                        <p:strVal val="visible"/>
                                      </p:to>
                                    </p:set>
                                    <p:animEffect transition="in" filter="fade">
                                      <p:cBhvr>
                                        <p:cTn id="10" dur="2000"/>
                                        <p:tgtEl>
                                          <p:spTgt spid="7">
                                            <p:txEl>
                                              <p:pRg st="0" end="0"/>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7">
                                            <p:txEl>
                                              <p:pRg st="2" end="2"/>
                                            </p:txEl>
                                          </p:spTgt>
                                        </p:tgtEl>
                                        <p:attrNameLst>
                                          <p:attrName>style.visibility</p:attrName>
                                        </p:attrNameLst>
                                      </p:cBhvr>
                                      <p:to>
                                        <p:strVal val="visible"/>
                                      </p:to>
                                    </p:set>
                                    <p:animEffect transition="in" filter="fade">
                                      <p:cBhvr>
                                        <p:cTn id="13" dur="2000"/>
                                        <p:tgtEl>
                                          <p:spTgt spid="7">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2000"/>
                                        <p:tgtEl>
                                          <p:spTgt spid="2"/>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xit" presetSubtype="0" fill="hold" nodeType="clickEffect">
                                  <p:stCondLst>
                                    <p:cond delay="0"/>
                                  </p:stCondLst>
                                  <p:childTnLst>
                                    <p:anim calcmode="lin" valueType="num">
                                      <p:cBhvr>
                                        <p:cTn id="22" dur="500"/>
                                        <p:tgtEl>
                                          <p:spTgt spid="4098"/>
                                        </p:tgtEl>
                                        <p:attrNameLst>
                                          <p:attrName>ppt_w</p:attrName>
                                        </p:attrNameLst>
                                      </p:cBhvr>
                                      <p:tavLst>
                                        <p:tav tm="0">
                                          <p:val>
                                            <p:strVal val="ppt_w"/>
                                          </p:val>
                                        </p:tav>
                                        <p:tav tm="100000">
                                          <p:val>
                                            <p:fltVal val="0"/>
                                          </p:val>
                                        </p:tav>
                                      </p:tavLst>
                                    </p:anim>
                                    <p:anim calcmode="lin" valueType="num">
                                      <p:cBhvr>
                                        <p:cTn id="23" dur="500"/>
                                        <p:tgtEl>
                                          <p:spTgt spid="4098"/>
                                        </p:tgtEl>
                                        <p:attrNameLst>
                                          <p:attrName>ppt_h</p:attrName>
                                        </p:attrNameLst>
                                      </p:cBhvr>
                                      <p:tavLst>
                                        <p:tav tm="0">
                                          <p:val>
                                            <p:strVal val="ppt_h"/>
                                          </p:val>
                                        </p:tav>
                                        <p:tav tm="100000">
                                          <p:val>
                                            <p:fltVal val="0"/>
                                          </p:val>
                                        </p:tav>
                                      </p:tavLst>
                                    </p:anim>
                                    <p:animEffect transition="out" filter="fade">
                                      <p:cBhvr>
                                        <p:cTn id="24" dur="500"/>
                                        <p:tgtEl>
                                          <p:spTgt spid="4098"/>
                                        </p:tgtEl>
                                      </p:cBhvr>
                                    </p:animEffect>
                                    <p:set>
                                      <p:cBhvr>
                                        <p:cTn id="25" dur="1" fill="hold">
                                          <p:stCondLst>
                                            <p:cond delay="499"/>
                                          </p:stCondLst>
                                        </p:cTn>
                                        <p:tgtEl>
                                          <p:spTgt spid="409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2" descr="http://i.giphy.com/ct387PQj5QHv2.gif"/>
          <p:cNvPicPr>
            <a:picLocks noChangeAspect="1" noChangeArrowheads="1"/>
          </p:cNvPicPr>
          <p:nvPr/>
        </p:nvPicPr>
        <p:blipFill>
          <a:blip r:embed="rId2" cstate="print"/>
          <a:srcRect/>
          <a:stretch>
            <a:fillRect/>
          </a:stretch>
        </p:blipFill>
        <p:spPr bwMode="auto">
          <a:xfrm>
            <a:off x="35496" y="404664"/>
            <a:ext cx="9118932" cy="4140000"/>
          </a:xfrm>
          <a:prstGeom prst="rect">
            <a:avLst/>
          </a:prstGeom>
          <a:noFill/>
        </p:spPr>
      </p:pic>
      <p:sp>
        <p:nvSpPr>
          <p:cNvPr id="9" name="Rettangolo 8"/>
          <p:cNvSpPr/>
          <p:nvPr/>
        </p:nvSpPr>
        <p:spPr>
          <a:xfrm rot="16200000">
            <a:off x="3014954" y="1206134"/>
            <a:ext cx="3114092" cy="9144000"/>
          </a:xfrm>
          <a:prstGeom prst="rect">
            <a:avLst/>
          </a:prstGeom>
          <a:solidFill>
            <a:schemeClr val="bg1">
              <a:lumMod val="65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 name="CasellaDiTesto 6"/>
          <p:cNvSpPr txBox="1"/>
          <p:nvPr/>
        </p:nvSpPr>
        <p:spPr>
          <a:xfrm>
            <a:off x="755576" y="4869160"/>
            <a:ext cx="3678379" cy="461665"/>
          </a:xfrm>
          <a:prstGeom prst="rect">
            <a:avLst/>
          </a:prstGeom>
          <a:noFill/>
        </p:spPr>
        <p:txBody>
          <a:bodyPr wrap="none" rtlCol="0">
            <a:spAutoFit/>
          </a:bodyPr>
          <a:lstStyle/>
          <a:p>
            <a:pPr algn="r"/>
            <a:r>
              <a:rPr lang="it-IT" sz="2400" dirty="0" smtClean="0">
                <a:solidFill>
                  <a:srgbClr val="C00000"/>
                </a:solidFill>
                <a:latin typeface="Gadugi" pitchFamily="34" charset="0"/>
              </a:rPr>
              <a:t>Mi concentro meglio 87%</a:t>
            </a:r>
          </a:p>
        </p:txBody>
      </p:sp>
      <p:sp>
        <p:nvSpPr>
          <p:cNvPr id="4" name="CasellaDiTesto 3"/>
          <p:cNvSpPr txBox="1"/>
          <p:nvPr/>
        </p:nvSpPr>
        <p:spPr>
          <a:xfrm>
            <a:off x="4860032" y="4869160"/>
            <a:ext cx="2926570" cy="461665"/>
          </a:xfrm>
          <a:prstGeom prst="rect">
            <a:avLst/>
          </a:prstGeom>
          <a:noFill/>
        </p:spPr>
        <p:txBody>
          <a:bodyPr wrap="none" rtlCol="0">
            <a:spAutoFit/>
          </a:bodyPr>
          <a:lstStyle/>
          <a:p>
            <a:r>
              <a:rPr lang="it-IT" sz="2400" dirty="0" smtClean="0">
                <a:solidFill>
                  <a:srgbClr val="C00000"/>
                </a:solidFill>
                <a:latin typeface="Gadugi" pitchFamily="34" charset="0"/>
              </a:rPr>
              <a:t>Ricordo meglio 79%</a:t>
            </a:r>
          </a:p>
        </p:txBody>
      </p:sp>
      <p:sp>
        <p:nvSpPr>
          <p:cNvPr id="5" name="CasellaDiTesto 4"/>
          <p:cNvSpPr txBox="1"/>
          <p:nvPr/>
        </p:nvSpPr>
        <p:spPr>
          <a:xfrm>
            <a:off x="827584" y="5445224"/>
            <a:ext cx="2912144" cy="461665"/>
          </a:xfrm>
          <a:prstGeom prst="rect">
            <a:avLst/>
          </a:prstGeom>
          <a:noFill/>
        </p:spPr>
        <p:txBody>
          <a:bodyPr wrap="none" rtlCol="0">
            <a:spAutoFit/>
          </a:bodyPr>
          <a:lstStyle/>
          <a:p>
            <a:r>
              <a:rPr lang="it-IT" sz="2400" dirty="0" smtClean="0">
                <a:solidFill>
                  <a:srgbClr val="C00000"/>
                </a:solidFill>
                <a:latin typeface="Gadugi" pitchFamily="34" charset="0"/>
              </a:rPr>
              <a:t>Ripasso meglio 84%</a:t>
            </a:r>
          </a:p>
        </p:txBody>
      </p:sp>
      <p:sp>
        <p:nvSpPr>
          <p:cNvPr id="6" name="CasellaDiTesto 5"/>
          <p:cNvSpPr txBox="1"/>
          <p:nvPr/>
        </p:nvSpPr>
        <p:spPr>
          <a:xfrm>
            <a:off x="4860032" y="5373216"/>
            <a:ext cx="1896353" cy="461665"/>
          </a:xfrm>
          <a:prstGeom prst="rect">
            <a:avLst/>
          </a:prstGeom>
          <a:noFill/>
        </p:spPr>
        <p:txBody>
          <a:bodyPr wrap="none" rtlCol="0">
            <a:spAutoFit/>
          </a:bodyPr>
          <a:lstStyle/>
          <a:p>
            <a:r>
              <a:rPr lang="it-IT" sz="2400" dirty="0" smtClean="0">
                <a:solidFill>
                  <a:srgbClr val="C00000"/>
                </a:solidFill>
                <a:latin typeface="Gadugi" pitchFamily="34" charset="0"/>
              </a:rPr>
              <a:t>Stampo 76%</a:t>
            </a:r>
            <a:endParaRPr lang="it-IT" sz="2400" dirty="0">
              <a:solidFill>
                <a:srgbClr val="C00000"/>
              </a:solidFill>
              <a:latin typeface="Gadug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2000"/>
                                        <p:tgtEl>
                                          <p:spTgt spid="9"/>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1250"/>
                                        <p:tgtEl>
                                          <p:spTgt spid="7"/>
                                        </p:tgtEl>
                                      </p:cBhvr>
                                    </p:animEffect>
                                  </p:childTnLst>
                                </p:cTn>
                              </p:par>
                            </p:childTnLst>
                          </p:cTn>
                        </p:par>
                        <p:par>
                          <p:cTn id="12" fill="hold">
                            <p:stCondLst>
                              <p:cond delay="3250"/>
                            </p:stCondLst>
                            <p:childTnLst>
                              <p:par>
                                <p:cTn id="13" presetID="10" presetClass="entr" presetSubtype="0" fill="hold" grpId="0"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1250"/>
                                        <p:tgtEl>
                                          <p:spTgt spid="5"/>
                                        </p:tgtEl>
                                      </p:cBhvr>
                                    </p:animEffect>
                                  </p:childTnLst>
                                </p:cTn>
                              </p:par>
                            </p:childTnLst>
                          </p:cTn>
                        </p:par>
                        <p:par>
                          <p:cTn id="16" fill="hold">
                            <p:stCondLst>
                              <p:cond delay="4500"/>
                            </p:stCondLst>
                            <p:childTnLst>
                              <p:par>
                                <p:cTn id="17" presetID="10" presetClass="entr" presetSubtype="0" fill="hold" grpId="0" nodeType="after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250"/>
                                        <p:tgtEl>
                                          <p:spTgt spid="4"/>
                                        </p:tgtEl>
                                      </p:cBhvr>
                                    </p:animEffect>
                                  </p:childTnLst>
                                </p:cTn>
                              </p:par>
                            </p:childTnLst>
                          </p:cTn>
                        </p:par>
                        <p:par>
                          <p:cTn id="20" fill="hold">
                            <p:stCondLst>
                              <p:cond delay="5750"/>
                            </p:stCondLst>
                            <p:childTnLst>
                              <p:par>
                                <p:cTn id="21" presetID="10" presetClass="entr" presetSubtype="0" fill="hold" grpId="0" nodeType="after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12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7" grpId="0"/>
      <p:bldP spid="4" grpId="0"/>
      <p:bldP spid="5" grpId="0"/>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6552" y="188640"/>
            <a:ext cx="2633663" cy="1755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7" name="Tabella 6"/>
          <p:cNvGraphicFramePr>
            <a:graphicFrameLocks noGrp="1"/>
          </p:cNvGraphicFramePr>
          <p:nvPr>
            <p:extLst>
              <p:ext uri="{D42A27DB-BD31-4B8C-83A1-F6EECF244321}">
                <p14:modId xmlns:p14="http://schemas.microsoft.com/office/powerpoint/2010/main" val="1820464254"/>
              </p:ext>
            </p:extLst>
          </p:nvPr>
        </p:nvGraphicFramePr>
        <p:xfrm>
          <a:off x="2501900" y="4142209"/>
          <a:ext cx="6102548" cy="942975"/>
        </p:xfrm>
        <a:graphic>
          <a:graphicData uri="http://schemas.openxmlformats.org/drawingml/2006/table">
            <a:tbl>
              <a:tblPr>
                <a:tableStyleId>{5C22544A-7EE6-4342-B048-85BDC9FD1C3A}</a:tableStyleId>
              </a:tblPr>
              <a:tblGrid>
                <a:gridCol w="1206004"/>
                <a:gridCol w="936104"/>
                <a:gridCol w="936104"/>
                <a:gridCol w="936104"/>
                <a:gridCol w="1005479"/>
                <a:gridCol w="1082753"/>
              </a:tblGrid>
              <a:tr h="161925">
                <a:tc>
                  <a:txBody>
                    <a:bodyPr/>
                    <a:lstStyle/>
                    <a:p>
                      <a:pPr algn="l" fontAlgn="b"/>
                      <a:r>
                        <a:rPr lang="it-IT" sz="2000" u="none" strike="noStrike" dirty="0">
                          <a:effectLst/>
                        </a:rPr>
                        <a:t>D'accordo</a:t>
                      </a:r>
                      <a:endParaRPr lang="it-IT" sz="2000" b="0" i="0" u="none" strike="noStrike" dirty="0">
                        <a:effectLst/>
                        <a:latin typeface="Arial"/>
                      </a:endParaRPr>
                    </a:p>
                  </a:txBody>
                  <a:tcPr marL="9525" marR="9525" marT="9525" marB="0" anchor="b"/>
                </a:tc>
                <a:tc>
                  <a:txBody>
                    <a:bodyPr/>
                    <a:lstStyle/>
                    <a:p>
                      <a:pPr algn="r" fontAlgn="b"/>
                      <a:r>
                        <a:rPr lang="it-IT" sz="2000" u="none" strike="noStrike">
                          <a:effectLst/>
                        </a:rPr>
                        <a:t>81,15</a:t>
                      </a:r>
                      <a:endParaRPr lang="it-IT" sz="2000" b="0" i="0" u="none" strike="noStrike">
                        <a:effectLst/>
                        <a:latin typeface="Arial"/>
                      </a:endParaRPr>
                    </a:p>
                  </a:txBody>
                  <a:tcPr marL="9525" marR="9525" marT="9525" marB="0" anchor="b"/>
                </a:tc>
                <a:tc>
                  <a:txBody>
                    <a:bodyPr/>
                    <a:lstStyle/>
                    <a:p>
                      <a:pPr algn="r" fontAlgn="b"/>
                      <a:r>
                        <a:rPr lang="it-IT" sz="2000" u="none" strike="noStrike">
                          <a:effectLst/>
                        </a:rPr>
                        <a:t>54,96</a:t>
                      </a:r>
                      <a:endParaRPr lang="it-IT" sz="2000" b="0" i="0" u="none" strike="noStrike">
                        <a:effectLst/>
                        <a:latin typeface="Arial"/>
                      </a:endParaRPr>
                    </a:p>
                  </a:txBody>
                  <a:tcPr marL="9525" marR="9525" marT="9525" marB="0" anchor="b"/>
                </a:tc>
                <a:tc>
                  <a:txBody>
                    <a:bodyPr/>
                    <a:lstStyle/>
                    <a:p>
                      <a:pPr algn="r" fontAlgn="b"/>
                      <a:r>
                        <a:rPr lang="it-IT" sz="2000" u="none" strike="noStrike">
                          <a:effectLst/>
                        </a:rPr>
                        <a:t>86,9</a:t>
                      </a:r>
                      <a:endParaRPr lang="it-IT" sz="2000" b="0" i="0" u="none" strike="noStrike">
                        <a:effectLst/>
                        <a:latin typeface="Arial"/>
                      </a:endParaRPr>
                    </a:p>
                  </a:txBody>
                  <a:tcPr marL="9525" marR="9525" marT="9525" marB="0" anchor="b"/>
                </a:tc>
                <a:tc>
                  <a:txBody>
                    <a:bodyPr/>
                    <a:lstStyle/>
                    <a:p>
                      <a:pPr algn="r" fontAlgn="b"/>
                      <a:r>
                        <a:rPr lang="it-IT" sz="2000" u="none" strike="noStrike">
                          <a:effectLst/>
                        </a:rPr>
                        <a:t>83,78</a:t>
                      </a:r>
                      <a:endParaRPr lang="it-IT" sz="2000" b="0" i="0" u="none" strike="noStrike">
                        <a:effectLst/>
                        <a:latin typeface="Arial"/>
                      </a:endParaRPr>
                    </a:p>
                  </a:txBody>
                  <a:tcPr marL="9525" marR="9525" marT="9525" marB="0" anchor="b"/>
                </a:tc>
                <a:tc>
                  <a:txBody>
                    <a:bodyPr/>
                    <a:lstStyle/>
                    <a:p>
                      <a:pPr algn="r" fontAlgn="b"/>
                      <a:r>
                        <a:rPr lang="it-IT" sz="2000" u="none" strike="noStrike">
                          <a:effectLst/>
                        </a:rPr>
                        <a:t>6,28</a:t>
                      </a:r>
                      <a:endParaRPr lang="it-IT" sz="2000" b="0" i="0" u="none" strike="noStrike">
                        <a:effectLst/>
                        <a:latin typeface="Arial"/>
                      </a:endParaRPr>
                    </a:p>
                  </a:txBody>
                  <a:tcPr marL="9525" marR="9525" marT="9525" marB="0" anchor="b"/>
                </a:tc>
              </a:tr>
              <a:tr h="161925">
                <a:tc>
                  <a:txBody>
                    <a:bodyPr/>
                    <a:lstStyle/>
                    <a:p>
                      <a:pPr algn="l" fontAlgn="b"/>
                      <a:r>
                        <a:rPr lang="it-IT" sz="2000" u="none" strike="noStrike" dirty="0" smtClean="0">
                          <a:effectLst/>
                        </a:rPr>
                        <a:t>Neutrale</a:t>
                      </a:r>
                      <a:endParaRPr lang="it-IT" sz="2000" b="0" i="0" u="none" strike="noStrike" dirty="0">
                        <a:effectLst/>
                        <a:latin typeface="Arial"/>
                      </a:endParaRPr>
                    </a:p>
                  </a:txBody>
                  <a:tcPr marL="9525" marR="9525" marT="9525" marB="0" anchor="b"/>
                </a:tc>
                <a:tc>
                  <a:txBody>
                    <a:bodyPr/>
                    <a:lstStyle/>
                    <a:p>
                      <a:pPr algn="r" fontAlgn="b"/>
                      <a:r>
                        <a:rPr lang="it-IT" sz="2000" u="none" strike="noStrike">
                          <a:effectLst/>
                        </a:rPr>
                        <a:t>14,65</a:t>
                      </a:r>
                      <a:endParaRPr lang="it-IT" sz="2000" b="0" i="0" u="none" strike="noStrike">
                        <a:effectLst/>
                        <a:latin typeface="Arial"/>
                      </a:endParaRPr>
                    </a:p>
                  </a:txBody>
                  <a:tcPr marL="9525" marR="9525" marT="9525" marB="0" anchor="b"/>
                </a:tc>
                <a:tc>
                  <a:txBody>
                    <a:bodyPr/>
                    <a:lstStyle/>
                    <a:p>
                      <a:pPr algn="r" fontAlgn="b"/>
                      <a:r>
                        <a:rPr lang="it-IT" sz="2000" u="none" strike="noStrike">
                          <a:effectLst/>
                        </a:rPr>
                        <a:t>23,04</a:t>
                      </a:r>
                      <a:endParaRPr lang="it-IT" sz="2000" b="0" i="0" u="none" strike="noStrike">
                        <a:effectLst/>
                        <a:latin typeface="Arial"/>
                      </a:endParaRPr>
                    </a:p>
                  </a:txBody>
                  <a:tcPr marL="9525" marR="9525" marT="9525" marB="0" anchor="b"/>
                </a:tc>
                <a:tc>
                  <a:txBody>
                    <a:bodyPr/>
                    <a:lstStyle/>
                    <a:p>
                      <a:pPr algn="r" fontAlgn="b"/>
                      <a:r>
                        <a:rPr lang="it-IT" sz="2000" u="none" strike="noStrike">
                          <a:effectLst/>
                        </a:rPr>
                        <a:t>7,35</a:t>
                      </a:r>
                      <a:endParaRPr lang="it-IT" sz="2000" b="0" i="0" u="none" strike="noStrike">
                        <a:effectLst/>
                        <a:latin typeface="Arial"/>
                      </a:endParaRPr>
                    </a:p>
                  </a:txBody>
                  <a:tcPr marL="9525" marR="9525" marT="9525" marB="0" anchor="b"/>
                </a:tc>
                <a:tc>
                  <a:txBody>
                    <a:bodyPr/>
                    <a:lstStyle/>
                    <a:p>
                      <a:pPr algn="r" fontAlgn="b"/>
                      <a:r>
                        <a:rPr lang="it-IT" sz="2000" u="none" strike="noStrike">
                          <a:effectLst/>
                        </a:rPr>
                        <a:t>8,9</a:t>
                      </a:r>
                      <a:endParaRPr lang="it-IT" sz="2000" b="0" i="0" u="none" strike="noStrike">
                        <a:effectLst/>
                        <a:latin typeface="Arial"/>
                      </a:endParaRPr>
                    </a:p>
                  </a:txBody>
                  <a:tcPr marL="9525" marR="9525" marT="9525" marB="0" anchor="b"/>
                </a:tc>
                <a:tc>
                  <a:txBody>
                    <a:bodyPr/>
                    <a:lstStyle/>
                    <a:p>
                      <a:pPr algn="r" fontAlgn="b"/>
                      <a:r>
                        <a:rPr lang="it-IT" sz="2000" u="none" strike="noStrike">
                          <a:effectLst/>
                        </a:rPr>
                        <a:t>21,99</a:t>
                      </a:r>
                      <a:endParaRPr lang="it-IT" sz="2000" b="0" i="0" u="none" strike="noStrike">
                        <a:effectLst/>
                        <a:latin typeface="Arial"/>
                      </a:endParaRPr>
                    </a:p>
                  </a:txBody>
                  <a:tcPr marL="9525" marR="9525" marT="9525" marB="0" anchor="b"/>
                </a:tc>
              </a:tr>
              <a:tr h="161925">
                <a:tc>
                  <a:txBody>
                    <a:bodyPr/>
                    <a:lstStyle/>
                    <a:p>
                      <a:pPr algn="l" fontAlgn="b"/>
                      <a:r>
                        <a:rPr lang="it-IT" sz="2000" u="none" strike="noStrike">
                          <a:effectLst/>
                        </a:rPr>
                        <a:t>Disaccordo</a:t>
                      </a:r>
                      <a:endParaRPr lang="it-IT" sz="2000" b="0" i="0" u="none" strike="noStrike">
                        <a:effectLst/>
                        <a:latin typeface="Arial"/>
                      </a:endParaRPr>
                    </a:p>
                  </a:txBody>
                  <a:tcPr marL="9525" marR="9525" marT="9525" marB="0" anchor="b"/>
                </a:tc>
                <a:tc>
                  <a:txBody>
                    <a:bodyPr/>
                    <a:lstStyle/>
                    <a:p>
                      <a:pPr algn="r" fontAlgn="b"/>
                      <a:r>
                        <a:rPr lang="it-IT" sz="2000" u="none" strike="noStrike">
                          <a:effectLst/>
                        </a:rPr>
                        <a:t>4,2</a:t>
                      </a:r>
                      <a:endParaRPr lang="it-IT" sz="2000" b="0" i="0" u="none" strike="noStrike">
                        <a:effectLst/>
                        <a:latin typeface="Arial"/>
                      </a:endParaRPr>
                    </a:p>
                  </a:txBody>
                  <a:tcPr marL="9525" marR="9525" marT="9525" marB="0" anchor="b"/>
                </a:tc>
                <a:tc>
                  <a:txBody>
                    <a:bodyPr/>
                    <a:lstStyle/>
                    <a:p>
                      <a:pPr algn="r" fontAlgn="b"/>
                      <a:r>
                        <a:rPr lang="it-IT" sz="2000" u="none" strike="noStrike">
                          <a:effectLst/>
                        </a:rPr>
                        <a:t>22</a:t>
                      </a:r>
                      <a:endParaRPr lang="it-IT" sz="2000" b="0" i="0" u="none" strike="noStrike">
                        <a:effectLst/>
                        <a:latin typeface="Arial"/>
                      </a:endParaRPr>
                    </a:p>
                  </a:txBody>
                  <a:tcPr marL="9525" marR="9525" marT="9525" marB="0" anchor="b"/>
                </a:tc>
                <a:tc>
                  <a:txBody>
                    <a:bodyPr/>
                    <a:lstStyle/>
                    <a:p>
                      <a:pPr algn="r" fontAlgn="b"/>
                      <a:r>
                        <a:rPr lang="it-IT" sz="2000" u="none" strike="noStrike">
                          <a:effectLst/>
                        </a:rPr>
                        <a:t>5,75</a:t>
                      </a:r>
                      <a:endParaRPr lang="it-IT" sz="2000" b="0" i="0" u="none" strike="noStrike">
                        <a:effectLst/>
                        <a:latin typeface="Arial"/>
                      </a:endParaRPr>
                    </a:p>
                  </a:txBody>
                  <a:tcPr marL="9525" marR="9525" marT="9525" marB="0" anchor="b"/>
                </a:tc>
                <a:tc>
                  <a:txBody>
                    <a:bodyPr/>
                    <a:lstStyle/>
                    <a:p>
                      <a:pPr algn="r" fontAlgn="b"/>
                      <a:r>
                        <a:rPr lang="it-IT" sz="2000" u="none" strike="noStrike">
                          <a:effectLst/>
                        </a:rPr>
                        <a:t>7,32</a:t>
                      </a:r>
                      <a:endParaRPr lang="it-IT" sz="2000" b="0" i="0" u="none" strike="noStrike">
                        <a:effectLst/>
                        <a:latin typeface="Arial"/>
                      </a:endParaRPr>
                    </a:p>
                  </a:txBody>
                  <a:tcPr marL="9525" marR="9525" marT="9525" marB="0" anchor="b"/>
                </a:tc>
                <a:tc>
                  <a:txBody>
                    <a:bodyPr/>
                    <a:lstStyle/>
                    <a:p>
                      <a:pPr algn="r" fontAlgn="b"/>
                      <a:r>
                        <a:rPr lang="it-IT" sz="2000" u="none" strike="noStrike" dirty="0">
                          <a:effectLst/>
                        </a:rPr>
                        <a:t>71,73</a:t>
                      </a:r>
                      <a:endParaRPr lang="it-IT" sz="2000" b="0" i="0" u="none" strike="noStrike" dirty="0">
                        <a:effectLst/>
                        <a:latin typeface="Arial"/>
                      </a:endParaRPr>
                    </a:p>
                  </a:txBody>
                  <a:tcPr marL="9525" marR="9525" marT="9525" marB="0" anchor="b"/>
                </a:tc>
              </a:tr>
            </a:tbl>
          </a:graphicData>
        </a:graphic>
      </p:graphicFrame>
      <p:graphicFrame>
        <p:nvGraphicFramePr>
          <p:cNvPr id="8" name="Tabella 7"/>
          <p:cNvGraphicFramePr>
            <a:graphicFrameLocks noGrp="1"/>
          </p:cNvGraphicFramePr>
          <p:nvPr>
            <p:extLst>
              <p:ext uri="{D42A27DB-BD31-4B8C-83A1-F6EECF244321}">
                <p14:modId xmlns:p14="http://schemas.microsoft.com/office/powerpoint/2010/main" val="452288634"/>
              </p:ext>
            </p:extLst>
          </p:nvPr>
        </p:nvGraphicFramePr>
        <p:xfrm>
          <a:off x="2501900" y="2918073"/>
          <a:ext cx="6102548" cy="942975"/>
        </p:xfrm>
        <a:graphic>
          <a:graphicData uri="http://schemas.openxmlformats.org/drawingml/2006/table">
            <a:tbl>
              <a:tblPr>
                <a:tableStyleId>{5C22544A-7EE6-4342-B048-85BDC9FD1C3A}</a:tableStyleId>
              </a:tblPr>
              <a:tblGrid>
                <a:gridCol w="1206004"/>
                <a:gridCol w="936104"/>
                <a:gridCol w="936104"/>
                <a:gridCol w="936104"/>
                <a:gridCol w="1005479"/>
                <a:gridCol w="1082753"/>
              </a:tblGrid>
              <a:tr h="161925">
                <a:tc>
                  <a:txBody>
                    <a:bodyPr/>
                    <a:lstStyle/>
                    <a:p>
                      <a:pPr algn="l" fontAlgn="b"/>
                      <a:r>
                        <a:rPr lang="it-IT" sz="2000" u="none" strike="noStrike" dirty="0">
                          <a:effectLst/>
                        </a:rPr>
                        <a:t>D'accordo</a:t>
                      </a:r>
                      <a:endParaRPr lang="it-IT" sz="2000" b="0" i="0" u="none" strike="noStrike" dirty="0">
                        <a:effectLst/>
                        <a:latin typeface="Arial"/>
                      </a:endParaRPr>
                    </a:p>
                  </a:txBody>
                  <a:tcPr marL="9525" marR="9525" marT="9525" marB="0" anchor="b"/>
                </a:tc>
                <a:tc>
                  <a:txBody>
                    <a:bodyPr/>
                    <a:lstStyle/>
                    <a:p>
                      <a:pPr algn="r" fontAlgn="b"/>
                      <a:r>
                        <a:rPr lang="it-IT" sz="2000" u="none" strike="noStrike">
                          <a:effectLst/>
                        </a:rPr>
                        <a:t>79,87</a:t>
                      </a:r>
                      <a:endParaRPr lang="it-IT" sz="2000" b="0" i="0" u="none" strike="noStrike">
                        <a:effectLst/>
                        <a:latin typeface="Arial"/>
                      </a:endParaRPr>
                    </a:p>
                  </a:txBody>
                  <a:tcPr marL="9525" marR="9525" marT="9525" marB="0" anchor="b"/>
                </a:tc>
                <a:tc>
                  <a:txBody>
                    <a:bodyPr/>
                    <a:lstStyle/>
                    <a:p>
                      <a:pPr algn="r" fontAlgn="b"/>
                      <a:r>
                        <a:rPr lang="it-IT" sz="2000" u="none" strike="noStrike">
                          <a:effectLst/>
                        </a:rPr>
                        <a:t>50,66</a:t>
                      </a:r>
                      <a:endParaRPr lang="it-IT" sz="2000" b="0" i="0" u="none" strike="noStrike">
                        <a:effectLst/>
                        <a:latin typeface="Arial"/>
                      </a:endParaRPr>
                    </a:p>
                  </a:txBody>
                  <a:tcPr marL="9525" marR="9525" marT="9525" marB="0" anchor="b"/>
                </a:tc>
                <a:tc>
                  <a:txBody>
                    <a:bodyPr/>
                    <a:lstStyle/>
                    <a:p>
                      <a:pPr algn="r" fontAlgn="b"/>
                      <a:r>
                        <a:rPr lang="it-IT" sz="2000" u="none" strike="noStrike" dirty="0">
                          <a:effectLst/>
                        </a:rPr>
                        <a:t>82,78</a:t>
                      </a:r>
                      <a:endParaRPr lang="it-IT" sz="2000" b="0" i="0" u="none" strike="noStrike" dirty="0">
                        <a:effectLst/>
                        <a:latin typeface="Arial"/>
                      </a:endParaRPr>
                    </a:p>
                  </a:txBody>
                  <a:tcPr marL="9525" marR="9525" marT="9525" marB="0" anchor="b"/>
                </a:tc>
                <a:tc>
                  <a:txBody>
                    <a:bodyPr/>
                    <a:lstStyle/>
                    <a:p>
                      <a:pPr algn="r" fontAlgn="b"/>
                      <a:r>
                        <a:rPr lang="it-IT" sz="2000" u="none" strike="noStrike">
                          <a:effectLst/>
                        </a:rPr>
                        <a:t>85,72</a:t>
                      </a:r>
                      <a:endParaRPr lang="it-IT" sz="2000" b="0" i="0" u="none" strike="noStrike">
                        <a:effectLst/>
                        <a:latin typeface="Arial"/>
                      </a:endParaRPr>
                    </a:p>
                  </a:txBody>
                  <a:tcPr marL="9525" marR="9525" marT="9525" marB="0" anchor="b"/>
                </a:tc>
                <a:tc>
                  <a:txBody>
                    <a:bodyPr/>
                    <a:lstStyle/>
                    <a:p>
                      <a:pPr algn="r" fontAlgn="b"/>
                      <a:r>
                        <a:rPr lang="it-IT" sz="2000" u="none" strike="noStrike">
                          <a:effectLst/>
                        </a:rPr>
                        <a:t>4,54</a:t>
                      </a:r>
                      <a:endParaRPr lang="it-IT" sz="2000" b="0" i="0" u="none" strike="noStrike">
                        <a:effectLst/>
                        <a:latin typeface="Arial"/>
                      </a:endParaRPr>
                    </a:p>
                  </a:txBody>
                  <a:tcPr marL="9525" marR="9525" marT="9525" marB="0" anchor="b"/>
                </a:tc>
              </a:tr>
              <a:tr h="161925">
                <a:tc>
                  <a:txBody>
                    <a:bodyPr/>
                    <a:lstStyle/>
                    <a:p>
                      <a:pPr algn="l" fontAlgn="b"/>
                      <a:r>
                        <a:rPr lang="it-IT" sz="2000" u="none" strike="noStrike" dirty="0" smtClean="0">
                          <a:effectLst/>
                        </a:rPr>
                        <a:t>Neutrale</a:t>
                      </a:r>
                      <a:endParaRPr lang="it-IT" sz="2000" b="0" i="0" u="none" strike="noStrike" dirty="0">
                        <a:effectLst/>
                        <a:latin typeface="Arial"/>
                      </a:endParaRPr>
                    </a:p>
                  </a:txBody>
                  <a:tcPr marL="9525" marR="9525" marT="9525" marB="0" anchor="b"/>
                </a:tc>
                <a:tc>
                  <a:txBody>
                    <a:bodyPr/>
                    <a:lstStyle/>
                    <a:p>
                      <a:pPr algn="r" fontAlgn="b"/>
                      <a:r>
                        <a:rPr lang="it-IT" sz="2000" u="none" strike="noStrike">
                          <a:effectLst/>
                        </a:rPr>
                        <a:t>11,68</a:t>
                      </a:r>
                      <a:endParaRPr lang="it-IT" sz="2000" b="0" i="0" u="none" strike="noStrike">
                        <a:effectLst/>
                        <a:latin typeface="Arial"/>
                      </a:endParaRPr>
                    </a:p>
                  </a:txBody>
                  <a:tcPr marL="9525" marR="9525" marT="9525" marB="0" anchor="b"/>
                </a:tc>
                <a:tc>
                  <a:txBody>
                    <a:bodyPr/>
                    <a:lstStyle/>
                    <a:p>
                      <a:pPr algn="r" fontAlgn="b"/>
                      <a:r>
                        <a:rPr lang="it-IT" sz="2000" u="none" strike="noStrike">
                          <a:effectLst/>
                        </a:rPr>
                        <a:t>20,77</a:t>
                      </a:r>
                      <a:endParaRPr lang="it-IT" sz="2000" b="0" i="0" u="none" strike="noStrike">
                        <a:effectLst/>
                        <a:latin typeface="Arial"/>
                      </a:endParaRPr>
                    </a:p>
                  </a:txBody>
                  <a:tcPr marL="9525" marR="9525" marT="9525" marB="0" anchor="b"/>
                </a:tc>
                <a:tc>
                  <a:txBody>
                    <a:bodyPr/>
                    <a:lstStyle/>
                    <a:p>
                      <a:pPr algn="r" fontAlgn="b"/>
                      <a:r>
                        <a:rPr lang="it-IT" sz="2000" u="none" strike="noStrike">
                          <a:effectLst/>
                        </a:rPr>
                        <a:t>11,37</a:t>
                      </a:r>
                      <a:endParaRPr lang="it-IT" sz="2000" b="0" i="0" u="none" strike="noStrike">
                        <a:effectLst/>
                        <a:latin typeface="Arial"/>
                      </a:endParaRPr>
                    </a:p>
                  </a:txBody>
                  <a:tcPr marL="9525" marR="9525" marT="9525" marB="0" anchor="b"/>
                </a:tc>
                <a:tc>
                  <a:txBody>
                    <a:bodyPr/>
                    <a:lstStyle/>
                    <a:p>
                      <a:pPr algn="r" fontAlgn="b"/>
                      <a:r>
                        <a:rPr lang="it-IT" sz="2000" u="none" strike="noStrike">
                          <a:effectLst/>
                        </a:rPr>
                        <a:t>10,06</a:t>
                      </a:r>
                      <a:endParaRPr lang="it-IT" sz="2000" b="0" i="0" u="none" strike="noStrike">
                        <a:effectLst/>
                        <a:latin typeface="Arial"/>
                      </a:endParaRPr>
                    </a:p>
                  </a:txBody>
                  <a:tcPr marL="9525" marR="9525" marT="9525" marB="0" anchor="b"/>
                </a:tc>
                <a:tc>
                  <a:txBody>
                    <a:bodyPr/>
                    <a:lstStyle/>
                    <a:p>
                      <a:pPr algn="r" fontAlgn="b"/>
                      <a:r>
                        <a:rPr lang="it-IT" sz="2000" u="none" strike="noStrike">
                          <a:effectLst/>
                        </a:rPr>
                        <a:t>16,89</a:t>
                      </a:r>
                      <a:endParaRPr lang="it-IT" sz="2000" b="0" i="0" u="none" strike="noStrike">
                        <a:effectLst/>
                        <a:latin typeface="Arial"/>
                      </a:endParaRPr>
                    </a:p>
                  </a:txBody>
                  <a:tcPr marL="9525" marR="9525" marT="9525" marB="0" anchor="b"/>
                </a:tc>
              </a:tr>
              <a:tr h="161925">
                <a:tc>
                  <a:txBody>
                    <a:bodyPr/>
                    <a:lstStyle/>
                    <a:p>
                      <a:pPr algn="l" fontAlgn="b"/>
                      <a:r>
                        <a:rPr lang="it-IT" sz="2000" u="none" strike="noStrike">
                          <a:effectLst/>
                        </a:rPr>
                        <a:t>Disaccordo</a:t>
                      </a:r>
                      <a:endParaRPr lang="it-IT" sz="2000" b="0" i="0" u="none" strike="noStrike">
                        <a:effectLst/>
                        <a:latin typeface="Arial"/>
                      </a:endParaRPr>
                    </a:p>
                  </a:txBody>
                  <a:tcPr marL="9525" marR="9525" marT="9525" marB="0" anchor="b"/>
                </a:tc>
                <a:tc>
                  <a:txBody>
                    <a:bodyPr/>
                    <a:lstStyle/>
                    <a:p>
                      <a:pPr algn="r" fontAlgn="b"/>
                      <a:r>
                        <a:rPr lang="it-IT" sz="2000" u="none" strike="noStrike">
                          <a:effectLst/>
                        </a:rPr>
                        <a:t>8,45</a:t>
                      </a:r>
                      <a:endParaRPr lang="it-IT" sz="2000" b="0" i="0" u="none" strike="noStrike">
                        <a:effectLst/>
                        <a:latin typeface="Arial"/>
                      </a:endParaRPr>
                    </a:p>
                  </a:txBody>
                  <a:tcPr marL="9525" marR="9525" marT="9525" marB="0" anchor="b"/>
                </a:tc>
                <a:tc>
                  <a:txBody>
                    <a:bodyPr/>
                    <a:lstStyle/>
                    <a:p>
                      <a:pPr algn="r" fontAlgn="b"/>
                      <a:r>
                        <a:rPr lang="it-IT" sz="2000" u="none" strike="noStrike">
                          <a:effectLst/>
                        </a:rPr>
                        <a:t>28,57</a:t>
                      </a:r>
                      <a:endParaRPr lang="it-IT" sz="2000" b="0" i="0" u="none" strike="noStrike">
                        <a:effectLst/>
                        <a:latin typeface="Arial"/>
                      </a:endParaRPr>
                    </a:p>
                  </a:txBody>
                  <a:tcPr marL="9525" marR="9525" marT="9525" marB="0" anchor="b"/>
                </a:tc>
                <a:tc>
                  <a:txBody>
                    <a:bodyPr/>
                    <a:lstStyle/>
                    <a:p>
                      <a:pPr algn="r" fontAlgn="b"/>
                      <a:r>
                        <a:rPr lang="it-IT" sz="2000" u="none" strike="noStrike">
                          <a:effectLst/>
                        </a:rPr>
                        <a:t>5,85</a:t>
                      </a:r>
                      <a:endParaRPr lang="it-IT" sz="2000" b="0" i="0" u="none" strike="noStrike">
                        <a:effectLst/>
                        <a:latin typeface="Arial"/>
                      </a:endParaRPr>
                    </a:p>
                  </a:txBody>
                  <a:tcPr marL="9525" marR="9525" marT="9525" marB="0" anchor="b"/>
                </a:tc>
                <a:tc>
                  <a:txBody>
                    <a:bodyPr/>
                    <a:lstStyle/>
                    <a:p>
                      <a:pPr algn="r" fontAlgn="b"/>
                      <a:r>
                        <a:rPr lang="it-IT" sz="2000" u="none" strike="noStrike">
                          <a:effectLst/>
                        </a:rPr>
                        <a:t>4,22</a:t>
                      </a:r>
                      <a:endParaRPr lang="it-IT" sz="2000" b="0" i="0" u="none" strike="noStrike">
                        <a:effectLst/>
                        <a:latin typeface="Arial"/>
                      </a:endParaRPr>
                    </a:p>
                  </a:txBody>
                  <a:tcPr marL="9525" marR="9525" marT="9525" marB="0" anchor="b"/>
                </a:tc>
                <a:tc>
                  <a:txBody>
                    <a:bodyPr/>
                    <a:lstStyle/>
                    <a:p>
                      <a:pPr algn="r" fontAlgn="b"/>
                      <a:r>
                        <a:rPr lang="it-IT" sz="2000" u="none" strike="noStrike" dirty="0">
                          <a:effectLst/>
                        </a:rPr>
                        <a:t>72,4</a:t>
                      </a:r>
                      <a:endParaRPr lang="it-IT" sz="2000" b="0" i="0" u="none" strike="noStrike" dirty="0">
                        <a:effectLst/>
                        <a:latin typeface="Arial"/>
                      </a:endParaRPr>
                    </a:p>
                  </a:txBody>
                  <a:tcPr marL="9525" marR="9525" marT="9525" marB="0" anchor="b"/>
                </a:tc>
              </a:tr>
            </a:tbl>
          </a:graphicData>
        </a:graphic>
      </p:graphicFrame>
      <p:graphicFrame>
        <p:nvGraphicFramePr>
          <p:cNvPr id="9" name="Tabella 8"/>
          <p:cNvGraphicFramePr>
            <a:graphicFrameLocks noGrp="1"/>
          </p:cNvGraphicFramePr>
          <p:nvPr>
            <p:extLst>
              <p:ext uri="{D42A27DB-BD31-4B8C-83A1-F6EECF244321}">
                <p14:modId xmlns:p14="http://schemas.microsoft.com/office/powerpoint/2010/main" val="1753461650"/>
              </p:ext>
            </p:extLst>
          </p:nvPr>
        </p:nvGraphicFramePr>
        <p:xfrm>
          <a:off x="2483768" y="5438353"/>
          <a:ext cx="6120680" cy="942975"/>
        </p:xfrm>
        <a:graphic>
          <a:graphicData uri="http://schemas.openxmlformats.org/drawingml/2006/table">
            <a:tbl>
              <a:tblPr>
                <a:tableStyleId>{5C22544A-7EE6-4342-B048-85BDC9FD1C3A}</a:tableStyleId>
              </a:tblPr>
              <a:tblGrid>
                <a:gridCol w="1224136"/>
                <a:gridCol w="936104"/>
                <a:gridCol w="901434"/>
                <a:gridCol w="970774"/>
                <a:gridCol w="1002812"/>
                <a:gridCol w="1085420"/>
              </a:tblGrid>
              <a:tr h="161925">
                <a:tc>
                  <a:txBody>
                    <a:bodyPr/>
                    <a:lstStyle/>
                    <a:p>
                      <a:pPr algn="l" fontAlgn="b"/>
                      <a:r>
                        <a:rPr lang="it-IT" sz="2000" u="none" strike="noStrike" dirty="0">
                          <a:effectLst/>
                        </a:rPr>
                        <a:t>D'accordo</a:t>
                      </a:r>
                      <a:endParaRPr lang="it-IT" sz="2000" b="0" i="0" u="none" strike="noStrike" dirty="0">
                        <a:effectLst/>
                        <a:latin typeface="Arial"/>
                      </a:endParaRPr>
                    </a:p>
                  </a:txBody>
                  <a:tcPr marL="9525" marR="9525" marT="9525" marB="0" anchor="b"/>
                </a:tc>
                <a:tc>
                  <a:txBody>
                    <a:bodyPr/>
                    <a:lstStyle/>
                    <a:p>
                      <a:pPr algn="r" fontAlgn="b"/>
                      <a:r>
                        <a:rPr lang="it-IT" sz="2000" u="none" strike="noStrike">
                          <a:effectLst/>
                        </a:rPr>
                        <a:t>77,94</a:t>
                      </a:r>
                      <a:endParaRPr lang="it-IT" sz="2000" b="0" i="0" u="none" strike="noStrike">
                        <a:effectLst/>
                        <a:latin typeface="Arial"/>
                      </a:endParaRPr>
                    </a:p>
                  </a:txBody>
                  <a:tcPr marL="9525" marR="9525" marT="9525" marB="0" anchor="b"/>
                </a:tc>
                <a:tc>
                  <a:txBody>
                    <a:bodyPr/>
                    <a:lstStyle/>
                    <a:p>
                      <a:pPr algn="r" fontAlgn="b"/>
                      <a:r>
                        <a:rPr lang="it-IT" sz="2000" u="none" strike="noStrike">
                          <a:effectLst/>
                        </a:rPr>
                        <a:t>53,6</a:t>
                      </a:r>
                      <a:endParaRPr lang="it-IT" sz="2000" b="0" i="0" u="none" strike="noStrike">
                        <a:effectLst/>
                        <a:latin typeface="Arial"/>
                      </a:endParaRPr>
                    </a:p>
                  </a:txBody>
                  <a:tcPr marL="9525" marR="9525" marT="9525" marB="0" anchor="b"/>
                </a:tc>
                <a:tc>
                  <a:txBody>
                    <a:bodyPr/>
                    <a:lstStyle/>
                    <a:p>
                      <a:pPr algn="r" fontAlgn="b"/>
                      <a:r>
                        <a:rPr lang="it-IT" sz="2000" u="none" strike="noStrike">
                          <a:effectLst/>
                        </a:rPr>
                        <a:t>83,58</a:t>
                      </a:r>
                      <a:endParaRPr lang="it-IT" sz="2000" b="0" i="0" u="none" strike="noStrike">
                        <a:effectLst/>
                        <a:latin typeface="Arial"/>
                      </a:endParaRPr>
                    </a:p>
                  </a:txBody>
                  <a:tcPr marL="9525" marR="9525" marT="9525" marB="0" anchor="b"/>
                </a:tc>
                <a:tc>
                  <a:txBody>
                    <a:bodyPr/>
                    <a:lstStyle/>
                    <a:p>
                      <a:pPr algn="r" fontAlgn="b"/>
                      <a:r>
                        <a:rPr lang="it-IT" sz="2000" u="none" strike="noStrike">
                          <a:effectLst/>
                        </a:rPr>
                        <a:t>88,71</a:t>
                      </a:r>
                      <a:endParaRPr lang="it-IT" sz="2000" b="0" i="0" u="none" strike="noStrike">
                        <a:effectLst/>
                        <a:latin typeface="Arial"/>
                      </a:endParaRPr>
                    </a:p>
                  </a:txBody>
                  <a:tcPr marL="9525" marR="9525" marT="9525" marB="0" anchor="b"/>
                </a:tc>
                <a:tc>
                  <a:txBody>
                    <a:bodyPr/>
                    <a:lstStyle/>
                    <a:p>
                      <a:pPr algn="r" fontAlgn="b"/>
                      <a:r>
                        <a:rPr lang="it-IT" sz="2000" u="none" strike="noStrike">
                          <a:effectLst/>
                        </a:rPr>
                        <a:t>6,4</a:t>
                      </a:r>
                      <a:endParaRPr lang="it-IT" sz="2000" b="0" i="0" u="none" strike="noStrike">
                        <a:effectLst/>
                        <a:latin typeface="Arial"/>
                      </a:endParaRPr>
                    </a:p>
                  </a:txBody>
                  <a:tcPr marL="9525" marR="9525" marT="9525" marB="0" anchor="b"/>
                </a:tc>
              </a:tr>
              <a:tr h="161925">
                <a:tc>
                  <a:txBody>
                    <a:bodyPr/>
                    <a:lstStyle/>
                    <a:p>
                      <a:pPr algn="l" fontAlgn="b"/>
                      <a:r>
                        <a:rPr lang="it-IT" sz="2000" u="none" strike="noStrike" dirty="0" smtClean="0">
                          <a:effectLst/>
                        </a:rPr>
                        <a:t>Neutrale</a:t>
                      </a:r>
                      <a:endParaRPr lang="it-IT" sz="2000" b="0" i="0" u="none" strike="noStrike" dirty="0">
                        <a:effectLst/>
                        <a:latin typeface="Arial"/>
                      </a:endParaRPr>
                    </a:p>
                  </a:txBody>
                  <a:tcPr marL="9525" marR="9525" marT="9525" marB="0" anchor="b"/>
                </a:tc>
                <a:tc>
                  <a:txBody>
                    <a:bodyPr/>
                    <a:lstStyle/>
                    <a:p>
                      <a:pPr algn="r" fontAlgn="b"/>
                      <a:r>
                        <a:rPr lang="it-IT" sz="2000" u="none" strike="noStrike">
                          <a:effectLst/>
                        </a:rPr>
                        <a:t>14,88</a:t>
                      </a:r>
                      <a:endParaRPr lang="it-IT" sz="2000" b="0" i="0" u="none" strike="noStrike">
                        <a:effectLst/>
                        <a:latin typeface="Arial"/>
                      </a:endParaRPr>
                    </a:p>
                  </a:txBody>
                  <a:tcPr marL="9525" marR="9525" marT="9525" marB="0" anchor="b"/>
                </a:tc>
                <a:tc>
                  <a:txBody>
                    <a:bodyPr/>
                    <a:lstStyle/>
                    <a:p>
                      <a:pPr algn="r" fontAlgn="b"/>
                      <a:r>
                        <a:rPr lang="it-IT" sz="2000" u="none" strike="noStrike">
                          <a:effectLst/>
                        </a:rPr>
                        <a:t>22,3</a:t>
                      </a:r>
                      <a:endParaRPr lang="it-IT" sz="2000" b="0" i="0" u="none" strike="noStrike">
                        <a:effectLst/>
                        <a:latin typeface="Arial"/>
                      </a:endParaRPr>
                    </a:p>
                  </a:txBody>
                  <a:tcPr marL="9525" marR="9525" marT="9525" marB="0" anchor="b"/>
                </a:tc>
                <a:tc>
                  <a:txBody>
                    <a:bodyPr/>
                    <a:lstStyle/>
                    <a:p>
                      <a:pPr algn="r" fontAlgn="b"/>
                      <a:r>
                        <a:rPr lang="it-IT" sz="2000" u="none" strike="noStrike">
                          <a:effectLst/>
                        </a:rPr>
                        <a:t>10</a:t>
                      </a:r>
                      <a:endParaRPr lang="it-IT" sz="2000" b="0" i="0" u="none" strike="noStrike">
                        <a:effectLst/>
                        <a:latin typeface="Arial"/>
                      </a:endParaRPr>
                    </a:p>
                  </a:txBody>
                  <a:tcPr marL="9525" marR="9525" marT="9525" marB="0" anchor="b"/>
                </a:tc>
                <a:tc>
                  <a:txBody>
                    <a:bodyPr/>
                    <a:lstStyle/>
                    <a:p>
                      <a:pPr algn="r" fontAlgn="b"/>
                      <a:r>
                        <a:rPr lang="it-IT" sz="2000" u="none" strike="noStrike">
                          <a:effectLst/>
                        </a:rPr>
                        <a:t>7,95</a:t>
                      </a:r>
                      <a:endParaRPr lang="it-IT" sz="2000" b="0" i="0" u="none" strike="noStrike">
                        <a:effectLst/>
                        <a:latin typeface="Arial"/>
                      </a:endParaRPr>
                    </a:p>
                  </a:txBody>
                  <a:tcPr marL="9525" marR="9525" marT="9525" marB="0" anchor="b"/>
                </a:tc>
                <a:tc>
                  <a:txBody>
                    <a:bodyPr/>
                    <a:lstStyle/>
                    <a:p>
                      <a:pPr algn="r" fontAlgn="b"/>
                      <a:r>
                        <a:rPr lang="it-IT" sz="2000" u="none" strike="noStrike">
                          <a:effectLst/>
                        </a:rPr>
                        <a:t>21,53</a:t>
                      </a:r>
                      <a:endParaRPr lang="it-IT" sz="2000" b="0" i="0" u="none" strike="noStrike">
                        <a:effectLst/>
                        <a:latin typeface="Arial"/>
                      </a:endParaRPr>
                    </a:p>
                  </a:txBody>
                  <a:tcPr marL="9525" marR="9525" marT="9525" marB="0" anchor="b"/>
                </a:tc>
              </a:tr>
              <a:tr h="161925">
                <a:tc>
                  <a:txBody>
                    <a:bodyPr/>
                    <a:lstStyle/>
                    <a:p>
                      <a:pPr algn="l" fontAlgn="b"/>
                      <a:r>
                        <a:rPr lang="it-IT" sz="2000" u="none" strike="noStrike" dirty="0">
                          <a:effectLst/>
                        </a:rPr>
                        <a:t>Disaccordo</a:t>
                      </a:r>
                      <a:endParaRPr lang="it-IT" sz="2000" b="0" i="0" u="none" strike="noStrike" dirty="0">
                        <a:effectLst/>
                        <a:latin typeface="Arial"/>
                      </a:endParaRPr>
                    </a:p>
                  </a:txBody>
                  <a:tcPr marL="9525" marR="9525" marT="9525" marB="0" anchor="b"/>
                </a:tc>
                <a:tc>
                  <a:txBody>
                    <a:bodyPr/>
                    <a:lstStyle/>
                    <a:p>
                      <a:pPr algn="r" fontAlgn="b"/>
                      <a:r>
                        <a:rPr lang="it-IT" sz="2000" u="none" strike="noStrike">
                          <a:effectLst/>
                        </a:rPr>
                        <a:t>7,18</a:t>
                      </a:r>
                      <a:endParaRPr lang="it-IT" sz="2000" b="0" i="0" u="none" strike="noStrike">
                        <a:effectLst/>
                        <a:latin typeface="Arial"/>
                      </a:endParaRPr>
                    </a:p>
                  </a:txBody>
                  <a:tcPr marL="9525" marR="9525" marT="9525" marB="0" anchor="b"/>
                </a:tc>
                <a:tc>
                  <a:txBody>
                    <a:bodyPr/>
                    <a:lstStyle/>
                    <a:p>
                      <a:pPr algn="r" fontAlgn="b"/>
                      <a:r>
                        <a:rPr lang="it-IT" sz="2000" u="none" strike="noStrike">
                          <a:effectLst/>
                        </a:rPr>
                        <a:t>24,1</a:t>
                      </a:r>
                      <a:endParaRPr lang="it-IT" sz="2000" b="0" i="0" u="none" strike="noStrike">
                        <a:effectLst/>
                        <a:latin typeface="Arial"/>
                      </a:endParaRPr>
                    </a:p>
                  </a:txBody>
                  <a:tcPr marL="9525" marR="9525" marT="9525" marB="0" anchor="b"/>
                </a:tc>
                <a:tc>
                  <a:txBody>
                    <a:bodyPr/>
                    <a:lstStyle/>
                    <a:p>
                      <a:pPr algn="r" fontAlgn="b"/>
                      <a:r>
                        <a:rPr lang="it-IT" sz="2000" u="none" strike="noStrike">
                          <a:effectLst/>
                        </a:rPr>
                        <a:t>6,42</a:t>
                      </a:r>
                      <a:endParaRPr lang="it-IT" sz="2000" b="0" i="0" u="none" strike="noStrike">
                        <a:effectLst/>
                        <a:latin typeface="Arial"/>
                      </a:endParaRPr>
                    </a:p>
                  </a:txBody>
                  <a:tcPr marL="9525" marR="9525" marT="9525" marB="0" anchor="b"/>
                </a:tc>
                <a:tc>
                  <a:txBody>
                    <a:bodyPr/>
                    <a:lstStyle/>
                    <a:p>
                      <a:pPr algn="r" fontAlgn="b"/>
                      <a:r>
                        <a:rPr lang="it-IT" sz="2000" u="none" strike="noStrike">
                          <a:effectLst/>
                        </a:rPr>
                        <a:t>3,34</a:t>
                      </a:r>
                      <a:endParaRPr lang="it-IT" sz="2000" b="0" i="0" u="none" strike="noStrike">
                        <a:effectLst/>
                        <a:latin typeface="Arial"/>
                      </a:endParaRPr>
                    </a:p>
                  </a:txBody>
                  <a:tcPr marL="9525" marR="9525" marT="9525" marB="0" anchor="b"/>
                </a:tc>
                <a:tc>
                  <a:txBody>
                    <a:bodyPr/>
                    <a:lstStyle/>
                    <a:p>
                      <a:pPr algn="r" fontAlgn="b"/>
                      <a:r>
                        <a:rPr lang="it-IT" sz="2000" u="none" strike="noStrike" dirty="0">
                          <a:effectLst/>
                        </a:rPr>
                        <a:t>72,07</a:t>
                      </a:r>
                      <a:endParaRPr lang="it-IT" sz="2000" b="0" i="0" u="none" strike="noStrike" dirty="0">
                        <a:effectLst/>
                        <a:latin typeface="Arial"/>
                      </a:endParaRPr>
                    </a:p>
                  </a:txBody>
                  <a:tcPr marL="9525" marR="9525" marT="9525" marB="0" anchor="b"/>
                </a:tc>
              </a:tr>
            </a:tbl>
          </a:graphicData>
        </a:graphic>
      </p:graphicFrame>
      <p:sp>
        <p:nvSpPr>
          <p:cNvPr id="11" name="CasellaDiTesto 10"/>
          <p:cNvSpPr txBox="1"/>
          <p:nvPr/>
        </p:nvSpPr>
        <p:spPr>
          <a:xfrm>
            <a:off x="611560" y="4355812"/>
            <a:ext cx="1898277" cy="646331"/>
          </a:xfrm>
          <a:prstGeom prst="rect">
            <a:avLst/>
          </a:prstGeom>
          <a:noFill/>
        </p:spPr>
        <p:txBody>
          <a:bodyPr wrap="none" rtlCol="0">
            <a:spAutoFit/>
          </a:bodyPr>
          <a:lstStyle/>
          <a:p>
            <a:pPr algn="ctr"/>
            <a:r>
              <a:rPr lang="it-IT" dirty="0" err="1" smtClean="0"/>
              <a:t>Arts</a:t>
            </a:r>
            <a:r>
              <a:rPr lang="it-IT" dirty="0" smtClean="0"/>
              <a:t> &amp; </a:t>
            </a:r>
            <a:r>
              <a:rPr lang="it-IT" dirty="0" err="1" smtClean="0"/>
              <a:t>Humanities</a:t>
            </a:r>
            <a:endParaRPr lang="it-IT" dirty="0" smtClean="0"/>
          </a:p>
          <a:p>
            <a:pPr algn="ctr"/>
            <a:r>
              <a:rPr lang="it-IT" dirty="0" smtClean="0"/>
              <a:t>191</a:t>
            </a:r>
            <a:endParaRPr lang="it-IT" dirty="0"/>
          </a:p>
        </p:txBody>
      </p:sp>
      <p:sp>
        <p:nvSpPr>
          <p:cNvPr id="12" name="CasellaDiTesto 11"/>
          <p:cNvSpPr txBox="1"/>
          <p:nvPr/>
        </p:nvSpPr>
        <p:spPr>
          <a:xfrm>
            <a:off x="1043608" y="3059668"/>
            <a:ext cx="981359" cy="646331"/>
          </a:xfrm>
          <a:prstGeom prst="rect">
            <a:avLst/>
          </a:prstGeom>
          <a:noFill/>
        </p:spPr>
        <p:txBody>
          <a:bodyPr wrap="none" rtlCol="0">
            <a:spAutoFit/>
          </a:bodyPr>
          <a:lstStyle/>
          <a:p>
            <a:pPr algn="ctr"/>
            <a:r>
              <a:rPr lang="it-IT" dirty="0" err="1" smtClean="0"/>
              <a:t>Sciences</a:t>
            </a:r>
            <a:endParaRPr lang="it-IT" dirty="0" smtClean="0"/>
          </a:p>
          <a:p>
            <a:pPr algn="ctr"/>
            <a:r>
              <a:rPr lang="it-IT" dirty="0" smtClean="0"/>
              <a:t>308</a:t>
            </a:r>
            <a:endParaRPr lang="it-IT" dirty="0"/>
          </a:p>
        </p:txBody>
      </p:sp>
      <p:sp>
        <p:nvSpPr>
          <p:cNvPr id="13" name="CasellaDiTesto 12"/>
          <p:cNvSpPr txBox="1"/>
          <p:nvPr/>
        </p:nvSpPr>
        <p:spPr>
          <a:xfrm>
            <a:off x="755576" y="5651956"/>
            <a:ext cx="1576072" cy="646331"/>
          </a:xfrm>
          <a:prstGeom prst="rect">
            <a:avLst/>
          </a:prstGeom>
          <a:noFill/>
        </p:spPr>
        <p:txBody>
          <a:bodyPr wrap="none" rtlCol="0">
            <a:spAutoFit/>
          </a:bodyPr>
          <a:lstStyle/>
          <a:p>
            <a:pPr algn="ctr"/>
            <a:r>
              <a:rPr lang="it-IT" dirty="0" smtClean="0"/>
              <a:t>Social </a:t>
            </a:r>
            <a:r>
              <a:rPr lang="it-IT" dirty="0" err="1" smtClean="0"/>
              <a:t>Sciences</a:t>
            </a:r>
            <a:endParaRPr lang="it-IT" dirty="0" smtClean="0"/>
          </a:p>
          <a:p>
            <a:pPr algn="ctr"/>
            <a:r>
              <a:rPr lang="it-IT" dirty="0" smtClean="0"/>
              <a:t>390</a:t>
            </a:r>
            <a:endParaRPr lang="it-IT" dirty="0"/>
          </a:p>
        </p:txBody>
      </p:sp>
      <p:graphicFrame>
        <p:nvGraphicFramePr>
          <p:cNvPr id="14" name="Tabella 13"/>
          <p:cNvGraphicFramePr>
            <a:graphicFrameLocks noGrp="1"/>
          </p:cNvGraphicFramePr>
          <p:nvPr>
            <p:extLst>
              <p:ext uri="{D42A27DB-BD31-4B8C-83A1-F6EECF244321}">
                <p14:modId xmlns:p14="http://schemas.microsoft.com/office/powerpoint/2010/main" val="658827741"/>
              </p:ext>
            </p:extLst>
          </p:nvPr>
        </p:nvGraphicFramePr>
        <p:xfrm>
          <a:off x="3707904" y="764704"/>
          <a:ext cx="4896544" cy="1520155"/>
        </p:xfrm>
        <a:graphic>
          <a:graphicData uri="http://schemas.openxmlformats.org/drawingml/2006/table">
            <a:tbl>
              <a:tblPr>
                <a:tableStyleId>{5C22544A-7EE6-4342-B048-85BDC9FD1C3A}</a:tableStyleId>
              </a:tblPr>
              <a:tblGrid>
                <a:gridCol w="936104"/>
                <a:gridCol w="936104"/>
                <a:gridCol w="936104"/>
                <a:gridCol w="1152128"/>
                <a:gridCol w="936104"/>
              </a:tblGrid>
              <a:tr h="1520155">
                <a:tc>
                  <a:txBody>
                    <a:bodyPr/>
                    <a:lstStyle/>
                    <a:p>
                      <a:pPr algn="l" fontAlgn="b"/>
                      <a:r>
                        <a:rPr lang="it-IT" sz="1600" u="none" strike="noStrike" dirty="0">
                          <a:solidFill>
                            <a:srgbClr val="FF0000"/>
                          </a:solidFill>
                          <a:effectLst/>
                        </a:rPr>
                        <a:t>Ricordo </a:t>
                      </a:r>
                      <a:r>
                        <a:rPr lang="it-IT" sz="1600" u="none" strike="noStrike" dirty="0">
                          <a:effectLst/>
                        </a:rPr>
                        <a:t>meglio </a:t>
                      </a:r>
                      <a:r>
                        <a:rPr lang="it-IT" sz="1600" u="none" strike="noStrike" dirty="0" smtClean="0">
                          <a:effectLst/>
                        </a:rPr>
                        <a:t>quando </a:t>
                      </a:r>
                      <a:r>
                        <a:rPr lang="it-IT" sz="1600" u="none" strike="noStrike" dirty="0">
                          <a:effectLst/>
                        </a:rPr>
                        <a:t>leggo </a:t>
                      </a:r>
                      <a:r>
                        <a:rPr lang="it-IT" sz="1600" u="none" strike="noStrike" dirty="0" smtClean="0">
                          <a:effectLst/>
                        </a:rPr>
                        <a:t>in </a:t>
                      </a:r>
                      <a:r>
                        <a:rPr lang="it-IT" sz="1600" u="none" strike="noStrike" dirty="0">
                          <a:effectLst/>
                        </a:rPr>
                        <a:t>formato cartaceo</a:t>
                      </a:r>
                      <a:endParaRPr lang="it-IT" sz="1600" b="0" i="0" u="none" strike="noStrike" dirty="0">
                        <a:effectLst/>
                        <a:latin typeface="Arial"/>
                      </a:endParaRPr>
                    </a:p>
                  </a:txBody>
                  <a:tcPr marL="9525" marR="9525" marT="9525" marB="0" anchor="b"/>
                </a:tc>
                <a:tc>
                  <a:txBody>
                    <a:bodyPr/>
                    <a:lstStyle/>
                    <a:p>
                      <a:pPr algn="l" fontAlgn="b"/>
                      <a:r>
                        <a:rPr lang="it-IT" sz="1600" u="none" strike="noStrike" dirty="0">
                          <a:effectLst/>
                        </a:rPr>
                        <a:t>Preferisco che </a:t>
                      </a:r>
                      <a:r>
                        <a:rPr lang="it-IT" sz="1600" u="none" strike="noStrike" dirty="0">
                          <a:solidFill>
                            <a:srgbClr val="FF0000"/>
                          </a:solidFill>
                          <a:effectLst/>
                        </a:rPr>
                        <a:t>tutto</a:t>
                      </a:r>
                      <a:r>
                        <a:rPr lang="it-IT" sz="1600" u="none" strike="noStrike" dirty="0">
                          <a:effectLst/>
                        </a:rPr>
                        <a:t> il materiale didattico </a:t>
                      </a:r>
                      <a:r>
                        <a:rPr lang="it-IT" sz="1600" u="none" strike="noStrike" dirty="0" smtClean="0">
                          <a:solidFill>
                            <a:srgbClr val="FF0000"/>
                          </a:solidFill>
                          <a:effectLst/>
                        </a:rPr>
                        <a:t>in cartaceo</a:t>
                      </a:r>
                      <a:endParaRPr lang="it-IT" sz="1600" b="0" i="0" u="none" strike="noStrike" dirty="0">
                        <a:solidFill>
                          <a:srgbClr val="FF0000"/>
                        </a:solidFill>
                        <a:effectLst/>
                        <a:latin typeface="Arial"/>
                      </a:endParaRPr>
                    </a:p>
                  </a:txBody>
                  <a:tcPr marL="9525" marR="9525" marT="9525" marB="0" anchor="b"/>
                </a:tc>
                <a:tc>
                  <a:txBody>
                    <a:bodyPr/>
                    <a:lstStyle/>
                    <a:p>
                      <a:pPr algn="l" fontAlgn="b"/>
                      <a:r>
                        <a:rPr lang="it-IT" sz="1600" u="none" strike="noStrike" dirty="0">
                          <a:effectLst/>
                        </a:rPr>
                        <a:t>Sono più propenso a </a:t>
                      </a:r>
                      <a:r>
                        <a:rPr lang="it-IT" sz="1600" u="none" strike="noStrike" dirty="0">
                          <a:solidFill>
                            <a:srgbClr val="FF0000"/>
                          </a:solidFill>
                          <a:effectLst/>
                        </a:rPr>
                        <a:t>ripassare</a:t>
                      </a:r>
                      <a:r>
                        <a:rPr lang="it-IT" sz="1600" u="none" strike="noStrike" dirty="0">
                          <a:effectLst/>
                        </a:rPr>
                        <a:t> </a:t>
                      </a:r>
                      <a:r>
                        <a:rPr lang="it-IT" sz="1600" u="none" strike="noStrike" dirty="0" smtClean="0">
                          <a:effectLst/>
                        </a:rPr>
                        <a:t>se </a:t>
                      </a:r>
                      <a:r>
                        <a:rPr lang="it-IT" sz="1600" u="none" strike="noStrike" dirty="0">
                          <a:effectLst/>
                        </a:rPr>
                        <a:t>è in </a:t>
                      </a:r>
                      <a:r>
                        <a:rPr lang="it-IT" sz="1600" u="none" strike="noStrike" dirty="0" smtClean="0">
                          <a:effectLst/>
                        </a:rPr>
                        <a:t>cartaceo</a:t>
                      </a:r>
                      <a:endParaRPr lang="it-IT" sz="1600" b="0" i="0" u="none" strike="noStrike" dirty="0">
                        <a:effectLst/>
                        <a:latin typeface="Arial"/>
                      </a:endParaRPr>
                    </a:p>
                  </a:txBody>
                  <a:tcPr marL="9525" marR="9525" marT="9525" marB="0" anchor="b"/>
                </a:tc>
                <a:tc>
                  <a:txBody>
                    <a:bodyPr/>
                    <a:lstStyle/>
                    <a:p>
                      <a:pPr algn="l" fontAlgn="b"/>
                      <a:r>
                        <a:rPr lang="it-IT" sz="1600" u="none" strike="noStrike" dirty="0">
                          <a:effectLst/>
                        </a:rPr>
                        <a:t>Riesco a </a:t>
                      </a:r>
                      <a:r>
                        <a:rPr lang="it-IT" sz="1600" u="none" strike="noStrike" dirty="0">
                          <a:solidFill>
                            <a:srgbClr val="FF0000"/>
                          </a:solidFill>
                          <a:effectLst/>
                        </a:rPr>
                        <a:t>concentrarmi</a:t>
                      </a:r>
                      <a:r>
                        <a:rPr lang="it-IT" sz="1600" u="none" strike="noStrike" dirty="0">
                          <a:effectLst/>
                        </a:rPr>
                        <a:t> meglio se il materiale </a:t>
                      </a:r>
                      <a:r>
                        <a:rPr lang="it-IT" sz="1600" u="none" strike="noStrike" dirty="0" smtClean="0">
                          <a:effectLst/>
                        </a:rPr>
                        <a:t>è </a:t>
                      </a:r>
                      <a:r>
                        <a:rPr lang="it-IT" sz="1600" u="none" strike="noStrike" dirty="0">
                          <a:effectLst/>
                        </a:rPr>
                        <a:t>in </a:t>
                      </a:r>
                      <a:r>
                        <a:rPr lang="it-IT" sz="1600" u="none" strike="noStrike" dirty="0" smtClean="0">
                          <a:effectLst/>
                        </a:rPr>
                        <a:t>cartaceo</a:t>
                      </a:r>
                      <a:endParaRPr lang="it-IT" sz="1600" b="0" i="0" u="none" strike="noStrike" dirty="0">
                        <a:effectLst/>
                        <a:latin typeface="Arial"/>
                      </a:endParaRPr>
                    </a:p>
                  </a:txBody>
                  <a:tcPr marL="9525" marR="9525" marT="9525" marB="0" anchor="b"/>
                </a:tc>
                <a:tc>
                  <a:txBody>
                    <a:bodyPr/>
                    <a:lstStyle/>
                    <a:p>
                      <a:pPr algn="l" fontAlgn="b"/>
                      <a:r>
                        <a:rPr lang="it-IT" sz="1600" u="none" strike="noStrike" dirty="0">
                          <a:effectLst/>
                        </a:rPr>
                        <a:t>Preferisco leggere il materiale didattico in formato </a:t>
                      </a:r>
                      <a:r>
                        <a:rPr lang="it-IT" sz="1600" u="none" strike="noStrike" dirty="0">
                          <a:solidFill>
                            <a:srgbClr val="FF0000"/>
                          </a:solidFill>
                          <a:effectLst/>
                        </a:rPr>
                        <a:t>elettronico</a:t>
                      </a:r>
                      <a:endParaRPr lang="it-IT" sz="1600" b="0" i="0" u="none" strike="noStrike" dirty="0">
                        <a:solidFill>
                          <a:srgbClr val="FF0000"/>
                        </a:solidFill>
                        <a:effectLst/>
                        <a:latin typeface="Arial"/>
                      </a:endParaRPr>
                    </a:p>
                  </a:txBody>
                  <a:tcPr marL="9525" marR="9525" marT="9525" marB="0" anchor="b"/>
                </a:tc>
              </a:tr>
            </a:tbl>
          </a:graphicData>
        </a:graphic>
      </p:graphicFrame>
      <p:sp>
        <p:nvSpPr>
          <p:cNvPr id="15" name="Freccia in giù 14"/>
          <p:cNvSpPr/>
          <p:nvPr/>
        </p:nvSpPr>
        <p:spPr>
          <a:xfrm>
            <a:off x="4067944" y="2348880"/>
            <a:ext cx="72008" cy="43204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6" name="Freccia in giù 15"/>
          <p:cNvSpPr/>
          <p:nvPr/>
        </p:nvSpPr>
        <p:spPr>
          <a:xfrm>
            <a:off x="5076056" y="2348880"/>
            <a:ext cx="72008" cy="43204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7" name="Freccia in giù 16"/>
          <p:cNvSpPr/>
          <p:nvPr/>
        </p:nvSpPr>
        <p:spPr>
          <a:xfrm>
            <a:off x="6012160" y="2348880"/>
            <a:ext cx="72008" cy="43204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8" name="Freccia in giù 17"/>
          <p:cNvSpPr/>
          <p:nvPr/>
        </p:nvSpPr>
        <p:spPr>
          <a:xfrm>
            <a:off x="7020272" y="2348880"/>
            <a:ext cx="72008" cy="43204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9" name="Freccia in giù 18"/>
          <p:cNvSpPr/>
          <p:nvPr/>
        </p:nvSpPr>
        <p:spPr>
          <a:xfrm>
            <a:off x="8028384" y="2348880"/>
            <a:ext cx="72008" cy="43204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0" name="Ovale 19"/>
          <p:cNvSpPr/>
          <p:nvPr/>
        </p:nvSpPr>
        <p:spPr>
          <a:xfrm>
            <a:off x="1043608" y="692696"/>
            <a:ext cx="2232248" cy="2088232"/>
          </a:xfrm>
          <a:prstGeom prst="ellipse">
            <a:avLst/>
          </a:prstGeom>
          <a:solidFill>
            <a:schemeClr val="accent1">
              <a:alpha val="2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smtClean="0">
              <a:solidFill>
                <a:srgbClr val="C00000"/>
              </a:solidFill>
              <a:latin typeface="Gadugi" panose="020B0502040204020203" pitchFamily="34" charset="0"/>
            </a:endParaRPr>
          </a:p>
          <a:p>
            <a:pPr algn="ctr"/>
            <a:r>
              <a:rPr lang="it-IT" dirty="0" smtClean="0">
                <a:solidFill>
                  <a:srgbClr val="C00000"/>
                </a:solidFill>
                <a:latin typeface="Gadugi" panose="020B0502040204020203" pitchFamily="34" charset="0"/>
              </a:rPr>
              <a:t>Consistenza trasversale per discipline</a:t>
            </a:r>
            <a:endParaRPr lang="it-IT" dirty="0">
              <a:solidFill>
                <a:srgbClr val="C00000"/>
              </a:solidFill>
              <a:latin typeface="Gadugi" panose="020B0502040204020203" pitchFamily="34" charset="0"/>
            </a:endParaRPr>
          </a:p>
        </p:txBody>
      </p:sp>
      <p:pic>
        <p:nvPicPr>
          <p:cNvPr id="1028" name="Picture 4" descr="http://phobos.ramapo.edu/~kdidonat/wk1/images/textur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953" y="188640"/>
            <a:ext cx="9144000" cy="61926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00095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028"/>
                                        </p:tgtEl>
                                      </p:cBhvr>
                                    </p:animEffect>
                                    <p:set>
                                      <p:cBhvr>
                                        <p:cTn id="7" dur="1" fill="hold">
                                          <p:stCondLst>
                                            <p:cond delay="499"/>
                                          </p:stCondLst>
                                        </p:cTn>
                                        <p:tgtEl>
                                          <p:spTgt spid="102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948264" y="719325"/>
            <a:ext cx="2633663" cy="1755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ttangolo 1"/>
          <p:cNvSpPr/>
          <p:nvPr/>
        </p:nvSpPr>
        <p:spPr>
          <a:xfrm>
            <a:off x="0" y="44624"/>
            <a:ext cx="9144000" cy="1323439"/>
          </a:xfrm>
          <a:prstGeom prst="rect">
            <a:avLst/>
          </a:prstGeom>
          <a:solidFill>
            <a:srgbClr val="CC9900">
              <a:alpha val="55000"/>
            </a:srgbClr>
          </a:solidFill>
        </p:spPr>
        <p:txBody>
          <a:bodyPr wrap="square">
            <a:spAutoFit/>
          </a:bodyPr>
          <a:lstStyle/>
          <a:p>
            <a:endParaRPr lang="it-IT" sz="2000" dirty="0" smtClean="0">
              <a:latin typeface="Gadugi" panose="020B0502040204020203" pitchFamily="34" charset="0"/>
            </a:endParaRPr>
          </a:p>
          <a:p>
            <a:r>
              <a:rPr lang="it-IT" sz="2000" dirty="0" smtClean="0">
                <a:latin typeface="Gadugi" panose="020B0502040204020203" pitchFamily="34" charset="0"/>
              </a:rPr>
              <a:t>Preferisco </a:t>
            </a:r>
            <a:r>
              <a:rPr lang="it-IT" sz="2000" dirty="0">
                <a:latin typeface="Gadugi" panose="020B0502040204020203" pitchFamily="34" charset="0"/>
              </a:rPr>
              <a:t>che tutto il materiale didattico (e.g. libri, dispense) sia in formato </a:t>
            </a:r>
            <a:r>
              <a:rPr lang="it-IT" sz="2000" dirty="0" smtClean="0">
                <a:latin typeface="Gadugi" panose="020B0502040204020203" pitchFamily="34" charset="0"/>
              </a:rPr>
              <a:t>cartaceo</a:t>
            </a:r>
          </a:p>
          <a:p>
            <a:endParaRPr lang="it-IT" sz="2000" dirty="0">
              <a:latin typeface="Gadugi" panose="020B0502040204020203" pitchFamily="34" charset="0"/>
            </a:endParaRPr>
          </a:p>
        </p:txBody>
      </p:sp>
      <p:sp>
        <p:nvSpPr>
          <p:cNvPr id="4" name="Rettangolo 3"/>
          <p:cNvSpPr/>
          <p:nvPr/>
        </p:nvSpPr>
        <p:spPr>
          <a:xfrm>
            <a:off x="323528" y="980728"/>
            <a:ext cx="8496944" cy="5847755"/>
          </a:xfrm>
          <a:prstGeom prst="rect">
            <a:avLst/>
          </a:prstGeom>
        </p:spPr>
        <p:txBody>
          <a:bodyPr wrap="square">
            <a:spAutoFit/>
          </a:bodyPr>
          <a:lstStyle/>
          <a:p>
            <a:r>
              <a:rPr lang="it-IT" dirty="0"/>
              <a:t> </a:t>
            </a:r>
          </a:p>
          <a:p>
            <a:endParaRPr lang="it-IT" dirty="0"/>
          </a:p>
          <a:p>
            <a:pPr marL="285750" indent="-285750">
              <a:buFont typeface="Arial" panose="020B0604020202020204" pitchFamily="34" charset="0"/>
              <a:buChar char="•"/>
            </a:pPr>
            <a:r>
              <a:rPr lang="it-IT" sz="2000" dirty="0">
                <a:latin typeface="Gadugi" panose="020B0502040204020203" pitchFamily="34" charset="0"/>
              </a:rPr>
              <a:t>Il materiale in formato elettronico è meno </a:t>
            </a:r>
            <a:r>
              <a:rPr lang="it-IT" sz="2000" dirty="0" smtClean="0">
                <a:latin typeface="Gadugi" panose="020B0502040204020203" pitchFamily="34" charset="0"/>
              </a:rPr>
              <a:t>costoso</a:t>
            </a:r>
          </a:p>
          <a:p>
            <a:pPr marL="285750" indent="-285750">
              <a:buFont typeface="Arial" panose="020B0604020202020204" pitchFamily="34" charset="0"/>
              <a:buChar char="•"/>
            </a:pPr>
            <a:endParaRPr lang="it-IT" sz="2000" dirty="0">
              <a:latin typeface="Gadugi" panose="020B0502040204020203" pitchFamily="34" charset="0"/>
            </a:endParaRPr>
          </a:p>
          <a:p>
            <a:pPr marL="285750" indent="-285750">
              <a:buFont typeface="Arial" panose="020B0604020202020204" pitchFamily="34" charset="0"/>
              <a:buChar char="•"/>
            </a:pPr>
            <a:r>
              <a:rPr lang="it-IT" sz="2000" dirty="0" smtClean="0">
                <a:latin typeface="Gadugi" panose="020B0502040204020203" pitchFamily="34" charset="0"/>
              </a:rPr>
              <a:t>SAREBBE </a:t>
            </a:r>
            <a:r>
              <a:rPr lang="it-IT" sz="2000" dirty="0">
                <a:latin typeface="Gadugi" panose="020B0502040204020203" pitchFamily="34" charset="0"/>
              </a:rPr>
              <a:t>UNO SPRECO DI CARTA ENORME, è MEGLIO FORNIRE IL MATERIALE IN FORMATO ELETTRONICO LASCIANDO ALLO STUDENTE LA SCELTA DI COSA </a:t>
            </a:r>
            <a:r>
              <a:rPr lang="it-IT" sz="2000" dirty="0" smtClean="0">
                <a:latin typeface="Gadugi" panose="020B0502040204020203" pitchFamily="34" charset="0"/>
              </a:rPr>
              <a:t>STAMPARE</a:t>
            </a:r>
          </a:p>
          <a:p>
            <a:endParaRPr lang="it-IT" sz="2000" dirty="0">
              <a:latin typeface="Gadugi" panose="020B0502040204020203" pitchFamily="34" charset="0"/>
            </a:endParaRPr>
          </a:p>
          <a:p>
            <a:pPr marL="285750" indent="-285750">
              <a:buFont typeface="Arial" panose="020B0604020202020204" pitchFamily="34" charset="0"/>
              <a:buChar char="•"/>
            </a:pPr>
            <a:r>
              <a:rPr lang="it-IT" sz="2000" dirty="0">
                <a:latin typeface="Gadugi" panose="020B0502040204020203" pitchFamily="34" charset="0"/>
              </a:rPr>
              <a:t>Se intendete il materiale per studiare, "Assolutamente d'Accordo": studio sempre su stampe cartacee e mai al pc. </a:t>
            </a:r>
            <a:br>
              <a:rPr lang="it-IT" sz="2000" dirty="0">
                <a:latin typeface="Gadugi" panose="020B0502040204020203" pitchFamily="34" charset="0"/>
              </a:rPr>
            </a:br>
            <a:r>
              <a:rPr lang="it-IT" sz="2000" dirty="0">
                <a:latin typeface="Gadugi" panose="020B0502040204020203" pitchFamily="34" charset="0"/>
              </a:rPr>
              <a:t>Se invece intendete il "come" preferisco che mi venga fornito il materiale, prediligo assolutamente i formati digitali (e poi stampo quello che mi serve). </a:t>
            </a:r>
            <a:endParaRPr lang="it-IT" sz="2000" dirty="0" smtClean="0">
              <a:latin typeface="Gadugi" panose="020B0502040204020203" pitchFamily="34" charset="0"/>
            </a:endParaRPr>
          </a:p>
          <a:p>
            <a:pPr marL="285750" indent="-285750">
              <a:buFont typeface="Arial" panose="020B0604020202020204" pitchFamily="34" charset="0"/>
              <a:buChar char="•"/>
            </a:pPr>
            <a:endParaRPr lang="it-IT" sz="2000" dirty="0">
              <a:latin typeface="Gadugi" panose="020B0502040204020203" pitchFamily="34" charset="0"/>
            </a:endParaRPr>
          </a:p>
          <a:p>
            <a:pPr marL="285750" indent="-285750">
              <a:buFont typeface="Arial" panose="020B0604020202020204" pitchFamily="34" charset="0"/>
              <a:buChar char="•"/>
            </a:pPr>
            <a:r>
              <a:rPr lang="it-IT" sz="2000" dirty="0">
                <a:latin typeface="Gadugi" panose="020B0502040204020203" pitchFamily="34" charset="0"/>
              </a:rPr>
              <a:t>l'importante è che il materiale digitale sia stampabile...in modo tale che sia possibile decidere se eseguire una </a:t>
            </a:r>
            <a:r>
              <a:rPr lang="it-IT" sz="2000" dirty="0" smtClean="0">
                <a:latin typeface="Gadugi" panose="020B0502040204020203" pitchFamily="34" charset="0"/>
              </a:rPr>
              <a:t>stampa</a:t>
            </a:r>
          </a:p>
          <a:p>
            <a:pPr marL="285750" indent="-285750">
              <a:buFont typeface="Arial" panose="020B0604020202020204" pitchFamily="34" charset="0"/>
              <a:buChar char="•"/>
            </a:pPr>
            <a:endParaRPr lang="it-IT" sz="2000" dirty="0">
              <a:latin typeface="Gadugi" panose="020B0502040204020203" pitchFamily="34" charset="0"/>
            </a:endParaRPr>
          </a:p>
          <a:p>
            <a:pPr marL="285750" indent="-285750">
              <a:buFont typeface="Arial" panose="020B0604020202020204" pitchFamily="34" charset="0"/>
              <a:buChar char="•"/>
            </a:pPr>
            <a:r>
              <a:rPr lang="it-IT" sz="2000" dirty="0">
                <a:latin typeface="Gadugi" panose="020B0502040204020203" pitchFamily="34" charset="0"/>
              </a:rPr>
              <a:t>Dispense in formato elettronico, libro cartaceo</a:t>
            </a:r>
          </a:p>
          <a:p>
            <a:endParaRPr lang="it-IT" dirty="0"/>
          </a:p>
        </p:txBody>
      </p:sp>
    </p:spTree>
    <p:extLst>
      <p:ext uri="{BB962C8B-B14F-4D97-AF65-F5344CB8AC3E}">
        <p14:creationId xmlns:p14="http://schemas.microsoft.com/office/powerpoint/2010/main" val="124739616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948264" y="780936"/>
            <a:ext cx="2633663" cy="1755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ttangolo 1"/>
          <p:cNvSpPr/>
          <p:nvPr/>
        </p:nvSpPr>
        <p:spPr>
          <a:xfrm>
            <a:off x="2286000" y="1844824"/>
            <a:ext cx="4572000" cy="2862322"/>
          </a:xfrm>
          <a:prstGeom prst="rect">
            <a:avLst/>
          </a:prstGeom>
        </p:spPr>
        <p:txBody>
          <a:bodyPr>
            <a:spAutoFit/>
          </a:bodyPr>
          <a:lstStyle/>
          <a:p>
            <a:pPr marL="285750" indent="-285750">
              <a:buFont typeface="Arial" panose="020B0604020202020204" pitchFamily="34" charset="0"/>
              <a:buChar char="•"/>
            </a:pPr>
            <a:r>
              <a:rPr lang="it-IT" sz="2000" dirty="0">
                <a:latin typeface="Gadugi" panose="020B0502040204020203" pitchFamily="34" charset="0"/>
              </a:rPr>
              <a:t>Lo faccio sempre, utilizzando anche colori diversi che mi aiutino visivamente con la memorizzazione</a:t>
            </a:r>
            <a:r>
              <a:rPr lang="it-IT" sz="2000" dirty="0" smtClean="0">
                <a:latin typeface="Gadugi" panose="020B0502040204020203" pitchFamily="34" charset="0"/>
              </a:rPr>
              <a:t>.</a:t>
            </a:r>
          </a:p>
          <a:p>
            <a:endParaRPr lang="it-IT" sz="2000" dirty="0" smtClean="0">
              <a:latin typeface="Gadugi" panose="020B0502040204020203" pitchFamily="34" charset="0"/>
            </a:endParaRPr>
          </a:p>
          <a:p>
            <a:pPr marL="285750" indent="-285750">
              <a:buFont typeface="Arial" panose="020B0604020202020204" pitchFamily="34" charset="0"/>
              <a:buChar char="•"/>
            </a:pPr>
            <a:r>
              <a:rPr lang="it-IT" sz="2000" dirty="0">
                <a:latin typeface="Gadugi" panose="020B0502040204020203" pitchFamily="34" charset="0"/>
              </a:rPr>
              <a:t>E' molto comodo, in formato elettronico non è così </a:t>
            </a:r>
            <a:r>
              <a:rPr lang="it-IT" sz="2000" dirty="0" smtClean="0">
                <a:latin typeface="Gadugi" panose="020B0502040204020203" pitchFamily="34" charset="0"/>
              </a:rPr>
              <a:t>semplice</a:t>
            </a:r>
          </a:p>
          <a:p>
            <a:endParaRPr lang="it-IT" sz="2000" dirty="0" smtClean="0">
              <a:latin typeface="Gadugi" panose="020B0502040204020203" pitchFamily="34" charset="0"/>
            </a:endParaRPr>
          </a:p>
          <a:p>
            <a:pPr marL="285750" indent="-285750">
              <a:buFont typeface="Arial" panose="020B0604020202020204" pitchFamily="34" charset="0"/>
              <a:buChar char="•"/>
            </a:pPr>
            <a:r>
              <a:rPr lang="it-IT" sz="2000" dirty="0">
                <a:latin typeface="Gadugi" panose="020B0502040204020203" pitchFamily="34" charset="0"/>
              </a:rPr>
              <a:t>evidenziando e sottolineando le cose mi rimangono più impresse</a:t>
            </a:r>
          </a:p>
        </p:txBody>
      </p:sp>
      <p:sp>
        <p:nvSpPr>
          <p:cNvPr id="3" name="Rettangolo 2"/>
          <p:cNvSpPr/>
          <p:nvPr/>
        </p:nvSpPr>
        <p:spPr>
          <a:xfrm>
            <a:off x="0" y="116632"/>
            <a:ext cx="9144000" cy="954107"/>
          </a:xfrm>
          <a:prstGeom prst="rect">
            <a:avLst/>
          </a:prstGeom>
          <a:solidFill>
            <a:srgbClr val="CC9900">
              <a:alpha val="54000"/>
            </a:srgbClr>
          </a:solidFill>
        </p:spPr>
        <p:txBody>
          <a:bodyPr wrap="square">
            <a:spAutoFit/>
          </a:bodyPr>
          <a:lstStyle/>
          <a:p>
            <a:endParaRPr lang="it-IT" b="1" dirty="0" smtClean="0"/>
          </a:p>
          <a:p>
            <a:pPr algn="ctr"/>
            <a:r>
              <a:rPr lang="it-IT" sz="2000" dirty="0" smtClean="0">
                <a:latin typeface="Gadugi" panose="020B0502040204020203" pitchFamily="34" charset="0"/>
              </a:rPr>
              <a:t>Di </a:t>
            </a:r>
            <a:r>
              <a:rPr lang="it-IT" sz="2000" dirty="0">
                <a:latin typeface="Gadugi" panose="020B0502040204020203" pitchFamily="34" charset="0"/>
              </a:rPr>
              <a:t>solito evidenzio e annoto il mio materiale didattico in formato </a:t>
            </a:r>
            <a:r>
              <a:rPr lang="it-IT" sz="2000" dirty="0" smtClean="0">
                <a:latin typeface="Gadugi" panose="020B0502040204020203" pitchFamily="34" charset="0"/>
              </a:rPr>
              <a:t>cartaceo</a:t>
            </a:r>
          </a:p>
          <a:p>
            <a:endParaRPr lang="it-IT" dirty="0"/>
          </a:p>
        </p:txBody>
      </p:sp>
    </p:spTree>
    <p:extLst>
      <p:ext uri="{BB962C8B-B14F-4D97-AF65-F5344CB8AC3E}">
        <p14:creationId xmlns:p14="http://schemas.microsoft.com/office/powerpoint/2010/main" val="76721669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948264" y="686599"/>
            <a:ext cx="2633663" cy="1755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ttangolo 2"/>
          <p:cNvSpPr/>
          <p:nvPr/>
        </p:nvSpPr>
        <p:spPr>
          <a:xfrm>
            <a:off x="323528" y="548680"/>
            <a:ext cx="8352928" cy="6063198"/>
          </a:xfrm>
          <a:prstGeom prst="rect">
            <a:avLst/>
          </a:prstGeom>
        </p:spPr>
        <p:txBody>
          <a:bodyPr wrap="square">
            <a:spAutoFit/>
          </a:bodyPr>
          <a:lstStyle/>
          <a:p>
            <a:r>
              <a:rPr lang="it-IT" dirty="0"/>
              <a:t> </a:t>
            </a:r>
          </a:p>
          <a:p>
            <a:endParaRPr lang="it-IT" dirty="0"/>
          </a:p>
          <a:p>
            <a:pPr marL="285750" indent="-285750">
              <a:buFont typeface="Arial" panose="020B0604020202020204" pitchFamily="34" charset="0"/>
              <a:buChar char="•"/>
            </a:pPr>
            <a:r>
              <a:rPr lang="it-IT" sz="1600" dirty="0">
                <a:latin typeface="Gadugi" pitchFamily="34" charset="0"/>
              </a:rPr>
              <a:t>Libro intero di 300 pagine in formato elettronico?!! No, grazie</a:t>
            </a:r>
            <a:r>
              <a:rPr lang="it-IT" sz="1600" dirty="0" smtClean="0">
                <a:latin typeface="Gadugi" pitchFamily="34" charset="0"/>
              </a:rPr>
              <a:t>!</a:t>
            </a:r>
          </a:p>
          <a:p>
            <a:pPr marL="285750" indent="-285750">
              <a:buFont typeface="Arial" panose="020B0604020202020204" pitchFamily="34" charset="0"/>
              <a:buChar char="•"/>
            </a:pPr>
            <a:r>
              <a:rPr lang="it-IT" sz="1600" dirty="0" smtClean="0">
                <a:latin typeface="Gadugi" pitchFamily="34" charset="0"/>
              </a:rPr>
              <a:t>Penso </a:t>
            </a:r>
            <a:r>
              <a:rPr lang="it-IT" sz="1600" dirty="0">
                <a:latin typeface="Gadugi" pitchFamily="34" charset="0"/>
              </a:rPr>
              <a:t>mi si incenerirebbe la vista se dovessi leggere centinaia di pagine </a:t>
            </a:r>
            <a:r>
              <a:rPr lang="it-IT" sz="1600" dirty="0" smtClean="0">
                <a:latin typeface="Gadugi" pitchFamily="34" charset="0"/>
              </a:rPr>
              <a:t>online</a:t>
            </a:r>
          </a:p>
          <a:p>
            <a:pPr marL="285750" indent="-285750">
              <a:buFont typeface="Arial" panose="020B0604020202020204" pitchFamily="34" charset="0"/>
              <a:buChar char="•"/>
            </a:pPr>
            <a:r>
              <a:rPr lang="it-IT" sz="1600" dirty="0" smtClean="0">
                <a:latin typeface="Gadugi" pitchFamily="34" charset="0"/>
              </a:rPr>
              <a:t>La carta, a mio parere, è fondamentale per l'apprendimento. Puoi sfogliare un libro in qualsiasi momento a differenza di un documento elettronico. </a:t>
            </a:r>
          </a:p>
          <a:p>
            <a:pPr marL="285750" indent="-285750">
              <a:buFont typeface="Arial" panose="020B0604020202020204" pitchFamily="34" charset="0"/>
              <a:buChar char="•"/>
            </a:pPr>
            <a:r>
              <a:rPr lang="it-IT" sz="1600" dirty="0" smtClean="0">
                <a:latin typeface="Gadugi" pitchFamily="34" charset="0"/>
              </a:rPr>
              <a:t>Spero si riprenda l'idea di studiare su libri veri!</a:t>
            </a:r>
          </a:p>
          <a:p>
            <a:pPr marL="285750" indent="-285750">
              <a:buFont typeface="Arial" panose="020B0604020202020204" pitchFamily="34" charset="0"/>
              <a:buChar char="•"/>
            </a:pPr>
            <a:r>
              <a:rPr lang="it-IT" sz="1600" dirty="0" smtClean="0">
                <a:latin typeface="Gadugi" pitchFamily="34" charset="0"/>
              </a:rPr>
              <a:t>Il materiale elettronico deve essere pubblicato sul sito e non lasciato sul computer dell'università.</a:t>
            </a:r>
          </a:p>
          <a:p>
            <a:pPr marL="285750" indent="-285750">
              <a:buFont typeface="Arial" panose="020B0604020202020204" pitchFamily="34" charset="0"/>
              <a:buChar char="•"/>
            </a:pPr>
            <a:r>
              <a:rPr lang="it-IT" sz="1600" dirty="0" smtClean="0">
                <a:latin typeface="Gadugi" pitchFamily="34" charset="0"/>
              </a:rPr>
              <a:t>il materiale cartaceo è sicuramente più poetico e meno astratto di quello informatico. tuttavia il formato elettronico mi consente di avere sempre tutto il materiale con me e infine, ma più importante, se ho il cartaceo non posso avere il formato elettronico ma con il formato elettronico posso, stampando, avere le copie cartacee. Il fatto che poi non posso permettermi un </a:t>
            </a:r>
            <a:r>
              <a:rPr lang="it-IT" sz="1600" dirty="0" err="1" smtClean="0">
                <a:latin typeface="Gadugi" pitchFamily="34" charset="0"/>
              </a:rPr>
              <a:t>tablet</a:t>
            </a:r>
            <a:r>
              <a:rPr lang="it-IT" sz="1600" dirty="0" smtClean="0">
                <a:latin typeface="Gadugi" pitchFamily="34" charset="0"/>
              </a:rPr>
              <a:t> poi sono fatti miei...presumo.</a:t>
            </a:r>
          </a:p>
          <a:p>
            <a:pPr marL="285750" indent="-285750">
              <a:buFont typeface="Arial" panose="020B0604020202020204" pitchFamily="34" charset="0"/>
              <a:buChar char="•"/>
            </a:pPr>
            <a:endParaRPr lang="it-IT" sz="1600" dirty="0" smtClean="0">
              <a:latin typeface="Gadugi" pitchFamily="34" charset="0"/>
            </a:endParaRPr>
          </a:p>
          <a:p>
            <a:pPr marL="285750" indent="-285750">
              <a:buFont typeface="Arial" panose="020B0604020202020204" pitchFamily="34" charset="0"/>
              <a:buChar char="•"/>
            </a:pPr>
            <a:r>
              <a:rPr lang="it-IT" sz="1600" dirty="0">
                <a:latin typeface="Gadugi" pitchFamily="34" charset="0"/>
              </a:rPr>
              <a:t>Necessità di appunti durante la lettura del testo. Farli su un quaderno a parte sarebbe scomodo e implicherebbe una decontestualizzazione. In tal caso dovrei anche mettere, sul quaderno, il riferimento della pagina e poi andare a ricercare... arrivederci </a:t>
            </a:r>
            <a:r>
              <a:rPr lang="it-IT" sz="1600" dirty="0" smtClean="0">
                <a:latin typeface="Gadugi" pitchFamily="34" charset="0"/>
              </a:rPr>
              <a:t>laurea.</a:t>
            </a:r>
          </a:p>
          <a:p>
            <a:pPr marL="285750" indent="-285750">
              <a:buFont typeface="Arial" panose="020B0604020202020204" pitchFamily="34" charset="0"/>
              <a:buChar char="•"/>
            </a:pPr>
            <a:endParaRPr lang="it-IT" sz="1600" dirty="0" smtClean="0">
              <a:latin typeface="Gadugi" pitchFamily="34" charset="0"/>
            </a:endParaRPr>
          </a:p>
          <a:p>
            <a:pPr marL="285750" indent="-285750">
              <a:buFont typeface="Arial" panose="020B0604020202020204" pitchFamily="34" charset="0"/>
              <a:buChar char="•"/>
            </a:pPr>
            <a:r>
              <a:rPr lang="it-IT" sz="1600" dirty="0" smtClean="0">
                <a:latin typeface="Gadugi" pitchFamily="34" charset="0"/>
              </a:rPr>
              <a:t>È fondamentale per ottenere la concentrazione, avere il contatto fisico con il materiale cartaceo, soprattutto per sottolineare ed annotare a mano, cosa che mi permette di tenere meglio a mente i concetti chiave, inoltre ho maggiore coscienza di quante pagine ho letto e quante me ne restano. Ho provato varie volte a leggere materiale didattico ma non riesco assolutamente a mantenere la concentrazione. </a:t>
            </a:r>
          </a:p>
        </p:txBody>
      </p:sp>
      <p:sp>
        <p:nvSpPr>
          <p:cNvPr id="4" name="Rettangolo 3"/>
          <p:cNvSpPr/>
          <p:nvPr/>
        </p:nvSpPr>
        <p:spPr>
          <a:xfrm>
            <a:off x="0" y="332656"/>
            <a:ext cx="9144000" cy="707886"/>
          </a:xfrm>
          <a:prstGeom prst="rect">
            <a:avLst/>
          </a:prstGeom>
          <a:solidFill>
            <a:srgbClr val="CC9900">
              <a:alpha val="51000"/>
            </a:srgbClr>
          </a:solidFill>
        </p:spPr>
        <p:txBody>
          <a:bodyPr wrap="square">
            <a:spAutoFit/>
          </a:bodyPr>
          <a:lstStyle/>
          <a:p>
            <a:r>
              <a:rPr lang="it-IT" sz="2000" dirty="0">
                <a:latin typeface="Gadugi" panose="020B0502040204020203" pitchFamily="34" charset="0"/>
              </a:rPr>
              <a:t>Preferisco che i testi d'esame siano in formato elettronico piuttosto che cartaceo</a:t>
            </a:r>
          </a:p>
        </p:txBody>
      </p:sp>
    </p:spTree>
    <p:extLst>
      <p:ext uri="{BB962C8B-B14F-4D97-AF65-F5344CB8AC3E}">
        <p14:creationId xmlns:p14="http://schemas.microsoft.com/office/powerpoint/2010/main" val="241314509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948264" y="470575"/>
            <a:ext cx="2633663" cy="1755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ttangolo 1"/>
          <p:cNvSpPr/>
          <p:nvPr/>
        </p:nvSpPr>
        <p:spPr>
          <a:xfrm>
            <a:off x="0" y="116632"/>
            <a:ext cx="9144000" cy="707886"/>
          </a:xfrm>
          <a:prstGeom prst="rect">
            <a:avLst/>
          </a:prstGeom>
          <a:solidFill>
            <a:srgbClr val="CC9900">
              <a:alpha val="54000"/>
            </a:srgbClr>
          </a:solidFill>
        </p:spPr>
        <p:txBody>
          <a:bodyPr wrap="square">
            <a:spAutoFit/>
          </a:bodyPr>
          <a:lstStyle/>
          <a:p>
            <a:r>
              <a:rPr lang="it-IT" sz="2000" dirty="0">
                <a:latin typeface="Gadugi" panose="020B0502040204020203" pitchFamily="34" charset="0"/>
              </a:rPr>
              <a:t>Cos'altro vorresti che noi conoscessimo circa le tue preferenze riguardo al formato scelto per il materiale didattico?</a:t>
            </a:r>
          </a:p>
        </p:txBody>
      </p:sp>
      <p:sp>
        <p:nvSpPr>
          <p:cNvPr id="3" name="Rettangolo 2"/>
          <p:cNvSpPr/>
          <p:nvPr/>
        </p:nvSpPr>
        <p:spPr>
          <a:xfrm>
            <a:off x="323528" y="1046341"/>
            <a:ext cx="8640959" cy="5262979"/>
          </a:xfrm>
          <a:prstGeom prst="rect">
            <a:avLst/>
          </a:prstGeom>
        </p:spPr>
        <p:txBody>
          <a:bodyPr wrap="square">
            <a:spAutoFit/>
          </a:bodyPr>
          <a:lstStyle/>
          <a:p>
            <a:pPr marL="285750" indent="-285750">
              <a:buFont typeface="Arial" panose="020B0604020202020204" pitchFamily="34" charset="0"/>
              <a:buChar char="•"/>
            </a:pPr>
            <a:r>
              <a:rPr lang="it-IT" sz="1400" dirty="0">
                <a:latin typeface="Gadugi" panose="020B0502040204020203" pitchFamily="34" charset="0"/>
              </a:rPr>
              <a:t>Generalmente meno si paga e meglio </a:t>
            </a:r>
            <a:r>
              <a:rPr lang="it-IT" sz="1400" dirty="0" smtClean="0">
                <a:latin typeface="Gadugi" panose="020B0502040204020203" pitchFamily="34" charset="0"/>
              </a:rPr>
              <a:t>è (M 20y Economia)</a:t>
            </a:r>
          </a:p>
          <a:p>
            <a:pPr marL="285750" indent="-285750">
              <a:buFont typeface="Arial" panose="020B0604020202020204" pitchFamily="34" charset="0"/>
              <a:buChar char="•"/>
            </a:pPr>
            <a:endParaRPr lang="it-IT" sz="1400" dirty="0" smtClean="0">
              <a:latin typeface="Gadugi" panose="020B0502040204020203" pitchFamily="34" charset="0"/>
            </a:endParaRPr>
          </a:p>
          <a:p>
            <a:pPr marL="285750" indent="-285750">
              <a:buFont typeface="Arial" panose="020B0604020202020204" pitchFamily="34" charset="0"/>
              <a:buChar char="•"/>
            </a:pPr>
            <a:r>
              <a:rPr lang="it-IT" sz="1400" dirty="0" smtClean="0">
                <a:latin typeface="Gadugi" panose="020B0502040204020203" pitchFamily="34" charset="0"/>
              </a:rPr>
              <a:t>Necessità di appunti durante la lettura del testo. Farli su un quaderno a parte sarebbe scomodo e implicherebbe una </a:t>
            </a:r>
            <a:r>
              <a:rPr lang="it-IT" sz="1400" dirty="0" err="1" smtClean="0">
                <a:latin typeface="Gadugi" panose="020B0502040204020203" pitchFamily="34" charset="0"/>
              </a:rPr>
              <a:t>decontestualizzazione</a:t>
            </a:r>
            <a:r>
              <a:rPr lang="it-IT" sz="1400" dirty="0" smtClean="0">
                <a:latin typeface="Gadugi" panose="020B0502040204020203" pitchFamily="34" charset="0"/>
              </a:rPr>
              <a:t>. In tal caso dovrei anche mettere, sul quaderno, il riferimento della pagina e poi andare a ricercare... arrivederci laurea.</a:t>
            </a:r>
          </a:p>
          <a:p>
            <a:pPr marL="285750" indent="-285750">
              <a:buFont typeface="Arial" panose="020B0604020202020204" pitchFamily="34" charset="0"/>
              <a:buChar char="•"/>
            </a:pPr>
            <a:endParaRPr lang="it-IT" sz="1400" dirty="0" smtClean="0">
              <a:latin typeface="Gadugi" panose="020B0502040204020203" pitchFamily="34" charset="0"/>
            </a:endParaRPr>
          </a:p>
          <a:p>
            <a:pPr marL="285750" indent="-285750">
              <a:buFont typeface="Arial" panose="020B0604020202020204" pitchFamily="34" charset="0"/>
              <a:buChar char="•"/>
            </a:pPr>
            <a:r>
              <a:rPr lang="it-IT" sz="1400" dirty="0" smtClean="0">
                <a:latin typeface="Gadugi" panose="020B0502040204020203" pitchFamily="34" charset="0"/>
              </a:rPr>
              <a:t>È fondamentale per ottenere la concentrazione, avere il contatto fisico con il materiale cartaceo, soprattutto per sottolineare ed annotare a mano, cosa che mi permette di tenere meglio a mente i concetti chiave, inoltre ho maggiore coscienza di quante pagine ho letto e quante me ne restano. Ho provato varie volte a leggere materiale didattico ma non riesco assolutamente a mantenere la concentrazione. </a:t>
            </a:r>
            <a:br>
              <a:rPr lang="it-IT" sz="1400" dirty="0" smtClean="0">
                <a:latin typeface="Gadugi" panose="020B0502040204020203" pitchFamily="34" charset="0"/>
              </a:rPr>
            </a:br>
            <a:endParaRPr lang="it-IT" sz="1400" dirty="0" smtClean="0">
              <a:latin typeface="Gadugi" panose="020B0502040204020203" pitchFamily="34" charset="0"/>
            </a:endParaRPr>
          </a:p>
          <a:p>
            <a:pPr marL="285750" indent="-285750">
              <a:buFont typeface="Arial" panose="020B0604020202020204" pitchFamily="34" charset="0"/>
              <a:buChar char="•"/>
            </a:pPr>
            <a:r>
              <a:rPr lang="it-IT" sz="1400" dirty="0" smtClean="0">
                <a:latin typeface="Gadugi" panose="020B0502040204020203" pitchFamily="34" charset="0"/>
              </a:rPr>
              <a:t>Sono favorevole al progresso, ma il digitale non può sostituire totalmente il cartaceo. E se il </a:t>
            </a:r>
            <a:r>
              <a:rPr lang="it-IT" sz="1400" dirty="0" err="1" smtClean="0">
                <a:latin typeface="Gadugi" panose="020B0502040204020203" pitchFamily="34" charset="0"/>
              </a:rPr>
              <a:t>pc</a:t>
            </a:r>
            <a:r>
              <a:rPr lang="it-IT" sz="1400" dirty="0" smtClean="0">
                <a:latin typeface="Gadugi" panose="020B0502040204020203" pitchFamily="34" charset="0"/>
              </a:rPr>
              <a:t> ha dei problemi e perde i file? E se c'è un blackout? Inoltre maneggiare un libro dà sensazioni diversissime da quelle che dà scorrere il mouse. (3° F 21y Educatore Sociale e Culturale)</a:t>
            </a:r>
          </a:p>
          <a:p>
            <a:pPr marL="285750" indent="-285750">
              <a:buFont typeface="Arial" panose="020B0604020202020204" pitchFamily="34" charset="0"/>
              <a:buChar char="•"/>
            </a:pPr>
            <a:endParaRPr lang="it-IT" sz="1400" dirty="0" smtClean="0">
              <a:latin typeface="Gadugi" panose="020B0502040204020203" pitchFamily="34" charset="0"/>
            </a:endParaRPr>
          </a:p>
          <a:p>
            <a:pPr marL="285750" indent="-285750">
              <a:buFont typeface="Arial" panose="020B0604020202020204" pitchFamily="34" charset="0"/>
              <a:buChar char="•"/>
            </a:pPr>
            <a:r>
              <a:rPr lang="it-IT" sz="1400" dirty="0" smtClean="0">
                <a:latin typeface="Gadugi" panose="020B0502040204020203" pitchFamily="34" charset="0"/>
              </a:rPr>
              <a:t>nulla, va già bene che ce lo chiediate già che alcuni prof fanno quello che gli pare (25y M Economia del Turismo)</a:t>
            </a:r>
          </a:p>
          <a:p>
            <a:endParaRPr lang="it-IT" sz="1400" dirty="0" smtClean="0">
              <a:latin typeface="Gadugi" panose="020B0502040204020203" pitchFamily="34" charset="0"/>
            </a:endParaRPr>
          </a:p>
          <a:p>
            <a:pPr marL="285750" indent="-285750">
              <a:buFont typeface="Arial" panose="020B0604020202020204" pitchFamily="34" charset="0"/>
              <a:buChar char="•"/>
            </a:pPr>
            <a:r>
              <a:rPr lang="it-IT" sz="1400" dirty="0">
                <a:latin typeface="Gadugi" panose="020B0502040204020203" pitchFamily="34" charset="0"/>
              </a:rPr>
              <a:t>Considerato l'elevato costo dei libri e la difficoltà nello studiare su un libro che si ha in prestito per non più di una settimana penso che sarebbe un ottimo aiuto per gli studenti se esistesse una "biblioteca digitale" da cui ogni studente può scaricare il libro di testo consigliato dal docente (23y </a:t>
            </a:r>
            <a:r>
              <a:rPr lang="it-IT" sz="1400" dirty="0" smtClean="0">
                <a:latin typeface="Gadugi" panose="020B0502040204020203" pitchFamily="34" charset="0"/>
              </a:rPr>
              <a:t>M </a:t>
            </a:r>
            <a:r>
              <a:rPr lang="it-IT" sz="1400" dirty="0">
                <a:latin typeface="Gadugi" panose="020B0502040204020203" pitchFamily="34" charset="0"/>
              </a:rPr>
              <a:t>Scienze statistiche </a:t>
            </a:r>
            <a:r>
              <a:rPr lang="it-IT" sz="1400" dirty="0" smtClean="0">
                <a:latin typeface="Gadugi" panose="020B0502040204020203" pitchFamily="34" charset="0"/>
              </a:rPr>
              <a:t>finanziarie)</a:t>
            </a:r>
          </a:p>
          <a:p>
            <a:endParaRPr lang="it-IT" sz="1400" dirty="0">
              <a:latin typeface="Gadugi" panose="020B0502040204020203" pitchFamily="34" charset="0"/>
            </a:endParaRPr>
          </a:p>
        </p:txBody>
      </p:sp>
    </p:spTree>
    <p:extLst>
      <p:ext uri="{BB962C8B-B14F-4D97-AF65-F5344CB8AC3E}">
        <p14:creationId xmlns:p14="http://schemas.microsoft.com/office/powerpoint/2010/main" val="132308301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ilconf.org/wp-content/uploads/2013/11/ecil_header_empty.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79712" y="21728"/>
            <a:ext cx="7164288" cy="261518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www.bby.hacettepe.edu.tr/bilgibelge/image/serap.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512" y="260648"/>
            <a:ext cx="3059832" cy="244879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2" name="CasellaDiTesto 1"/>
          <p:cNvSpPr txBox="1"/>
          <p:nvPr/>
        </p:nvSpPr>
        <p:spPr>
          <a:xfrm>
            <a:off x="4499992" y="2924944"/>
            <a:ext cx="3483646" cy="954107"/>
          </a:xfrm>
          <a:prstGeom prst="rect">
            <a:avLst/>
          </a:prstGeom>
          <a:noFill/>
        </p:spPr>
        <p:txBody>
          <a:bodyPr wrap="none" rtlCol="0">
            <a:spAutoFit/>
          </a:bodyPr>
          <a:lstStyle/>
          <a:p>
            <a:r>
              <a:rPr lang="en-US" sz="1400" dirty="0" err="1">
                <a:latin typeface="Gadugi" panose="020B0502040204020203" pitchFamily="34" charset="0"/>
              </a:rPr>
              <a:t>Hacettepe</a:t>
            </a:r>
            <a:r>
              <a:rPr lang="en-US" sz="1400" dirty="0">
                <a:latin typeface="Gadugi" panose="020B0502040204020203" pitchFamily="34" charset="0"/>
              </a:rPr>
              <a:t> University </a:t>
            </a:r>
            <a:br>
              <a:rPr lang="en-US" sz="1400" dirty="0">
                <a:latin typeface="Gadugi" panose="020B0502040204020203" pitchFamily="34" charset="0"/>
              </a:rPr>
            </a:br>
            <a:r>
              <a:rPr lang="en-US" sz="1400" dirty="0">
                <a:latin typeface="Gadugi" panose="020B0502040204020203" pitchFamily="34" charset="0"/>
              </a:rPr>
              <a:t>Department of Information Management </a:t>
            </a:r>
            <a:br>
              <a:rPr lang="en-US" sz="1400" dirty="0">
                <a:latin typeface="Gadugi" panose="020B0502040204020203" pitchFamily="34" charset="0"/>
              </a:rPr>
            </a:br>
            <a:r>
              <a:rPr lang="en-US" sz="1400" dirty="0" err="1">
                <a:latin typeface="Gadugi" panose="020B0502040204020203" pitchFamily="34" charset="0"/>
              </a:rPr>
              <a:t>Beytepe</a:t>
            </a:r>
            <a:r>
              <a:rPr lang="en-US" sz="1400" dirty="0">
                <a:latin typeface="Gadugi" panose="020B0502040204020203" pitchFamily="34" charset="0"/>
              </a:rPr>
              <a:t>, Ankara, 06800 </a:t>
            </a:r>
            <a:br>
              <a:rPr lang="en-US" sz="1400" dirty="0">
                <a:latin typeface="Gadugi" panose="020B0502040204020203" pitchFamily="34" charset="0"/>
              </a:rPr>
            </a:br>
            <a:r>
              <a:rPr lang="en-US" sz="1400" dirty="0">
                <a:latin typeface="Gadugi" panose="020B0502040204020203" pitchFamily="34" charset="0"/>
              </a:rPr>
              <a:t>Turkey</a:t>
            </a:r>
            <a:endParaRPr lang="it-IT" sz="1400" dirty="0">
              <a:latin typeface="Gadugi" panose="020B0502040204020203" pitchFamily="34" charset="0"/>
            </a:endParaRPr>
          </a:p>
        </p:txBody>
      </p:sp>
      <p:pic>
        <p:nvPicPr>
          <p:cNvPr id="1030" name="Picture 6" descr="https://lauc.ucop.edu/sites/default/files/styles/teaser-image/public/images/page-images/mizrachi-diane-2015.jpg?itok=wbsvB3ZQ"/>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9512" y="1772816"/>
            <a:ext cx="3080023" cy="267962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3" name="CasellaDiTesto 2"/>
          <p:cNvSpPr txBox="1"/>
          <p:nvPr/>
        </p:nvSpPr>
        <p:spPr>
          <a:xfrm>
            <a:off x="4469347" y="4005064"/>
            <a:ext cx="4491358" cy="1015663"/>
          </a:xfrm>
          <a:prstGeom prst="rect">
            <a:avLst/>
          </a:prstGeom>
          <a:noFill/>
        </p:spPr>
        <p:txBody>
          <a:bodyPr wrap="none" rtlCol="0">
            <a:spAutoFit/>
          </a:bodyPr>
          <a:lstStyle/>
          <a:p>
            <a:r>
              <a:rPr lang="it-IT" sz="1400" dirty="0">
                <a:latin typeface="Gadugi" panose="020B0502040204020203" pitchFamily="34" charset="0"/>
              </a:rPr>
              <a:t>Social </a:t>
            </a:r>
            <a:r>
              <a:rPr lang="it-IT" sz="1400" dirty="0" err="1">
                <a:latin typeface="Gadugi" panose="020B0502040204020203" pitchFamily="34" charset="0"/>
              </a:rPr>
              <a:t>Sciences</a:t>
            </a:r>
            <a:r>
              <a:rPr lang="it-IT" sz="1400" dirty="0">
                <a:latin typeface="Gadugi" panose="020B0502040204020203" pitchFamily="34" charset="0"/>
              </a:rPr>
              <a:t> &amp; </a:t>
            </a:r>
            <a:r>
              <a:rPr lang="it-IT" sz="1400" dirty="0" err="1">
                <a:latin typeface="Gadugi" panose="020B0502040204020203" pitchFamily="34" charset="0"/>
              </a:rPr>
              <a:t>Undergraduate</a:t>
            </a:r>
            <a:r>
              <a:rPr lang="it-IT" sz="1400" dirty="0">
                <a:latin typeface="Gadugi" panose="020B0502040204020203" pitchFamily="34" charset="0"/>
              </a:rPr>
              <a:t> </a:t>
            </a:r>
            <a:r>
              <a:rPr lang="it-IT" sz="1400" dirty="0" err="1">
                <a:latin typeface="Gadugi" panose="020B0502040204020203" pitchFamily="34" charset="0"/>
              </a:rPr>
              <a:t>Instruction</a:t>
            </a:r>
            <a:r>
              <a:rPr lang="it-IT" sz="1400" dirty="0">
                <a:latin typeface="Gadugi" panose="020B0502040204020203" pitchFamily="34" charset="0"/>
              </a:rPr>
              <a:t> </a:t>
            </a:r>
            <a:r>
              <a:rPr lang="it-IT" sz="1400" dirty="0" err="1">
                <a:latin typeface="Gadugi" panose="020B0502040204020203" pitchFamily="34" charset="0"/>
              </a:rPr>
              <a:t>Librarian</a:t>
            </a:r>
            <a:r>
              <a:rPr lang="it-IT" sz="1400" dirty="0">
                <a:latin typeface="Gadugi" panose="020B0502040204020203" pitchFamily="34" charset="0"/>
              </a:rPr>
              <a:t> </a:t>
            </a:r>
            <a:endParaRPr lang="it-IT" sz="1400" dirty="0" smtClean="0">
              <a:latin typeface="Gadugi" panose="020B0502040204020203" pitchFamily="34" charset="0"/>
            </a:endParaRPr>
          </a:p>
          <a:p>
            <a:r>
              <a:rPr lang="en-US" sz="1400" dirty="0">
                <a:latin typeface="Gadugi" panose="020B0502040204020203" pitchFamily="34" charset="0"/>
              </a:rPr>
              <a:t>Research Library (Charles E. Young)</a:t>
            </a:r>
          </a:p>
          <a:p>
            <a:r>
              <a:rPr lang="en-US" sz="1400" dirty="0">
                <a:latin typeface="Gadugi" panose="020B0502040204020203" pitchFamily="34" charset="0"/>
              </a:rPr>
              <a:t>Los Angeles, </a:t>
            </a:r>
            <a:r>
              <a:rPr lang="en-US" sz="1400" dirty="0" err="1" smtClean="0">
                <a:latin typeface="Gadugi" panose="020B0502040204020203" pitchFamily="34" charset="0"/>
              </a:rPr>
              <a:t>Usa</a:t>
            </a:r>
            <a:endParaRPr lang="en-US" sz="1400" dirty="0">
              <a:latin typeface="Gadugi" panose="020B0502040204020203" pitchFamily="34" charset="0"/>
            </a:endParaRPr>
          </a:p>
          <a:p>
            <a:endParaRPr lang="it-IT" dirty="0"/>
          </a:p>
        </p:txBody>
      </p:sp>
      <p:pic>
        <p:nvPicPr>
          <p:cNvPr id="1032" name="Picture 8" descr="Joumana Boustany"/>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79513" y="3645024"/>
            <a:ext cx="3096344" cy="3096344"/>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4" name="Rettangolo 3"/>
          <p:cNvSpPr/>
          <p:nvPr/>
        </p:nvSpPr>
        <p:spPr>
          <a:xfrm>
            <a:off x="4427984" y="5157192"/>
            <a:ext cx="3960440" cy="738664"/>
          </a:xfrm>
          <a:prstGeom prst="rect">
            <a:avLst/>
          </a:prstGeom>
        </p:spPr>
        <p:txBody>
          <a:bodyPr wrap="square">
            <a:spAutoFit/>
          </a:bodyPr>
          <a:lstStyle/>
          <a:p>
            <a:r>
              <a:rPr lang="fr-FR" sz="1400" dirty="0">
                <a:latin typeface="Gadugi" panose="020B0502040204020203" pitchFamily="34" charset="0"/>
              </a:rPr>
              <a:t>Maître de conférences à l’Université Paris Descartes </a:t>
            </a:r>
            <a:r>
              <a:rPr lang="fr-FR" sz="1400" dirty="0" smtClean="0">
                <a:latin typeface="Gadugi" panose="020B0502040204020203" pitchFamily="34" charset="0"/>
              </a:rPr>
              <a:t>Laboratoire Dispositifs </a:t>
            </a:r>
            <a:r>
              <a:rPr lang="fr-FR" sz="1400" dirty="0">
                <a:latin typeface="Gadugi" panose="020B0502040204020203" pitchFamily="34" charset="0"/>
              </a:rPr>
              <a:t>d’Information et de Communication à l’Ère </a:t>
            </a:r>
            <a:r>
              <a:rPr lang="fr-FR" sz="1400" dirty="0" smtClean="0">
                <a:latin typeface="Gadugi" panose="020B0502040204020203" pitchFamily="34" charset="0"/>
              </a:rPr>
              <a:t>Numérique. France</a:t>
            </a:r>
            <a:endParaRPr lang="it-IT" sz="1400" dirty="0">
              <a:latin typeface="Gadugi" panose="020B0502040204020203" pitchFamily="34" charset="0"/>
            </a:endParaRPr>
          </a:p>
        </p:txBody>
      </p:sp>
      <p:sp>
        <p:nvSpPr>
          <p:cNvPr id="9" name="CasellaDiTesto 8"/>
          <p:cNvSpPr txBox="1"/>
          <p:nvPr/>
        </p:nvSpPr>
        <p:spPr>
          <a:xfrm rot="20959649">
            <a:off x="1435913" y="1080854"/>
            <a:ext cx="1871177" cy="523220"/>
          </a:xfrm>
          <a:prstGeom prst="rect">
            <a:avLst/>
          </a:prstGeom>
          <a:noFill/>
        </p:spPr>
        <p:txBody>
          <a:bodyPr wrap="square" rtlCol="0">
            <a:spAutoFit/>
          </a:bodyPr>
          <a:lstStyle/>
          <a:p>
            <a:r>
              <a:rPr lang="it-IT" sz="2800" dirty="0" err="1" smtClean="0">
                <a:solidFill>
                  <a:schemeClr val="bg1"/>
                </a:solidFill>
                <a:latin typeface="Freestyle Script" pitchFamily="66" charset="0"/>
              </a:rPr>
              <a:t>Serap</a:t>
            </a:r>
            <a:r>
              <a:rPr lang="it-IT" sz="2800" dirty="0" smtClean="0">
                <a:solidFill>
                  <a:schemeClr val="bg1"/>
                </a:solidFill>
                <a:latin typeface="Freestyle Script" pitchFamily="66" charset="0"/>
              </a:rPr>
              <a:t> </a:t>
            </a:r>
            <a:r>
              <a:rPr lang="it-IT" sz="2800" dirty="0" err="1" smtClean="0">
                <a:solidFill>
                  <a:schemeClr val="bg1"/>
                </a:solidFill>
                <a:latin typeface="Freestyle Script" pitchFamily="66" charset="0"/>
              </a:rPr>
              <a:t>Kurbanoglu</a:t>
            </a:r>
            <a:endParaRPr lang="it-IT" sz="2800" dirty="0">
              <a:solidFill>
                <a:schemeClr val="bg1"/>
              </a:solidFill>
              <a:latin typeface="Freestyle Script" pitchFamily="66" charset="0"/>
            </a:endParaRPr>
          </a:p>
        </p:txBody>
      </p:sp>
      <p:sp>
        <p:nvSpPr>
          <p:cNvPr id="10" name="CasellaDiTesto 9"/>
          <p:cNvSpPr txBox="1"/>
          <p:nvPr/>
        </p:nvSpPr>
        <p:spPr>
          <a:xfrm rot="20959649">
            <a:off x="1795953" y="2809046"/>
            <a:ext cx="1871177" cy="523220"/>
          </a:xfrm>
          <a:prstGeom prst="rect">
            <a:avLst/>
          </a:prstGeom>
          <a:noFill/>
        </p:spPr>
        <p:txBody>
          <a:bodyPr wrap="square" rtlCol="0">
            <a:spAutoFit/>
          </a:bodyPr>
          <a:lstStyle/>
          <a:p>
            <a:r>
              <a:rPr lang="it-IT" sz="2800" dirty="0" smtClean="0">
                <a:solidFill>
                  <a:schemeClr val="bg1"/>
                </a:solidFill>
                <a:latin typeface="Freestyle Script" pitchFamily="66" charset="0"/>
              </a:rPr>
              <a:t>Diane </a:t>
            </a:r>
            <a:r>
              <a:rPr lang="it-IT" sz="2800" dirty="0" err="1" smtClean="0">
                <a:solidFill>
                  <a:schemeClr val="bg1"/>
                </a:solidFill>
                <a:latin typeface="Freestyle Script" pitchFamily="66" charset="0"/>
              </a:rPr>
              <a:t>Mizrachi</a:t>
            </a:r>
            <a:endParaRPr lang="it-IT" sz="2800" dirty="0">
              <a:solidFill>
                <a:schemeClr val="bg1"/>
              </a:solidFill>
              <a:latin typeface="Freestyle Script" pitchFamily="66" charset="0"/>
            </a:endParaRPr>
          </a:p>
        </p:txBody>
      </p:sp>
      <p:sp>
        <p:nvSpPr>
          <p:cNvPr id="11" name="CasellaDiTesto 10"/>
          <p:cNvSpPr txBox="1"/>
          <p:nvPr/>
        </p:nvSpPr>
        <p:spPr>
          <a:xfrm rot="20959649">
            <a:off x="1507921" y="5401334"/>
            <a:ext cx="1871177" cy="523220"/>
          </a:xfrm>
          <a:prstGeom prst="rect">
            <a:avLst/>
          </a:prstGeom>
          <a:noFill/>
        </p:spPr>
        <p:txBody>
          <a:bodyPr wrap="square" rtlCol="0">
            <a:spAutoFit/>
          </a:bodyPr>
          <a:lstStyle/>
          <a:p>
            <a:r>
              <a:rPr lang="it-IT" sz="2800" dirty="0" err="1" smtClean="0">
                <a:solidFill>
                  <a:schemeClr val="bg1"/>
                </a:solidFill>
                <a:latin typeface="Freestyle Script" pitchFamily="66" charset="0"/>
              </a:rPr>
              <a:t>Joumana</a:t>
            </a:r>
            <a:r>
              <a:rPr lang="it-IT" sz="2800" dirty="0" smtClean="0">
                <a:solidFill>
                  <a:schemeClr val="bg1"/>
                </a:solidFill>
                <a:latin typeface="Freestyle Script" pitchFamily="66" charset="0"/>
              </a:rPr>
              <a:t> </a:t>
            </a:r>
            <a:r>
              <a:rPr lang="it-IT" sz="2800" dirty="0" err="1" smtClean="0">
                <a:solidFill>
                  <a:schemeClr val="bg1"/>
                </a:solidFill>
                <a:latin typeface="Freestyle Script" pitchFamily="66" charset="0"/>
              </a:rPr>
              <a:t>Boustany</a:t>
            </a:r>
            <a:endParaRPr lang="it-IT" sz="2800" dirty="0">
              <a:solidFill>
                <a:schemeClr val="bg1"/>
              </a:solidFill>
              <a:latin typeface="Freestyle Script" pitchFamily="66" charset="0"/>
            </a:endParaRPr>
          </a:p>
        </p:txBody>
      </p:sp>
    </p:spTree>
    <p:extLst>
      <p:ext uri="{BB962C8B-B14F-4D97-AF65-F5344CB8AC3E}">
        <p14:creationId xmlns:p14="http://schemas.microsoft.com/office/powerpoint/2010/main" val="2918847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28"/>
                                        </p:tgtEl>
                                        <p:attrNameLst>
                                          <p:attrName>style.visibility</p:attrName>
                                        </p:attrNameLst>
                                      </p:cBhvr>
                                      <p:to>
                                        <p:strVal val="visible"/>
                                      </p:to>
                                    </p:set>
                                    <p:animEffect transition="in" filter="fade">
                                      <p:cBhvr>
                                        <p:cTn id="12" dur="2000"/>
                                        <p:tgtEl>
                                          <p:spTgt spid="102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20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30"/>
                                        </p:tgtEl>
                                        <p:attrNameLst>
                                          <p:attrName>style.visibility</p:attrName>
                                        </p:attrNameLst>
                                      </p:cBhvr>
                                      <p:to>
                                        <p:strVal val="visible"/>
                                      </p:to>
                                    </p:set>
                                    <p:animEffect transition="in" filter="fade">
                                      <p:cBhvr>
                                        <p:cTn id="22" dur="2000"/>
                                        <p:tgtEl>
                                          <p:spTgt spid="1030"/>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20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3"/>
                                        </p:tgtEl>
                                        <p:attrNameLst>
                                          <p:attrName>style.visibility</p:attrName>
                                        </p:attrNameLst>
                                      </p:cBhvr>
                                      <p:to>
                                        <p:strVal val="visible"/>
                                      </p:to>
                                    </p:set>
                                    <p:animEffect transition="in" filter="fade">
                                      <p:cBhvr>
                                        <p:cTn id="30" dur="2000"/>
                                        <p:tgtEl>
                                          <p:spTgt spid="3"/>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1032"/>
                                        </p:tgtEl>
                                        <p:attrNameLst>
                                          <p:attrName>style.visibility</p:attrName>
                                        </p:attrNameLst>
                                      </p:cBhvr>
                                      <p:to>
                                        <p:strVal val="visible"/>
                                      </p:to>
                                    </p:set>
                                    <p:animEffect transition="in" filter="fade">
                                      <p:cBhvr>
                                        <p:cTn id="35" dur="2000"/>
                                        <p:tgtEl>
                                          <p:spTgt spid="1032"/>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fade">
                                      <p:cBhvr>
                                        <p:cTn id="38" dur="2000"/>
                                        <p:tgtEl>
                                          <p:spTgt spid="11"/>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4"/>
                                        </p:tgtEl>
                                        <p:attrNameLst>
                                          <p:attrName>style.visibility</p:attrName>
                                        </p:attrNameLst>
                                      </p:cBhvr>
                                      <p:to>
                                        <p:strVal val="visible"/>
                                      </p:to>
                                    </p:set>
                                    <p:animEffect transition="in" filter="fade">
                                      <p:cBhvr>
                                        <p:cTn id="43"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9" grpId="0"/>
      <p:bldP spid="10" grpId="0"/>
      <p:bldP spid="11"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sellaDiTesto 4"/>
          <p:cNvSpPr txBox="1"/>
          <p:nvPr/>
        </p:nvSpPr>
        <p:spPr>
          <a:xfrm>
            <a:off x="0" y="5643245"/>
            <a:ext cx="9144000" cy="954107"/>
          </a:xfrm>
          <a:prstGeom prst="rect">
            <a:avLst/>
          </a:prstGeom>
          <a:noFill/>
        </p:spPr>
        <p:txBody>
          <a:bodyPr wrap="square" rtlCol="0">
            <a:spAutoFit/>
          </a:bodyPr>
          <a:lstStyle/>
          <a:p>
            <a:pPr algn="ctr"/>
            <a:r>
              <a:rPr lang="en-US" sz="2800" dirty="0">
                <a:latin typeface="Gadugi" panose="020B0502040204020203" pitchFamily="34" charset="0"/>
              </a:rPr>
              <a:t>Academic Reading Format International Study </a:t>
            </a:r>
          </a:p>
          <a:p>
            <a:pPr algn="ctr"/>
            <a:r>
              <a:rPr lang="en-US" sz="2800" dirty="0" smtClean="0">
                <a:latin typeface="Gadugi" panose="020B0502040204020203" pitchFamily="34" charset="0"/>
              </a:rPr>
              <a:t>Investigating </a:t>
            </a:r>
            <a:r>
              <a:rPr lang="en-US" sz="2800" dirty="0">
                <a:latin typeface="Gadugi" panose="020B0502040204020203" pitchFamily="34" charset="0"/>
              </a:rPr>
              <a:t>Students Around the World</a:t>
            </a:r>
            <a:endParaRPr lang="it-IT" sz="2800" dirty="0">
              <a:latin typeface="Gadugi" panose="020B0502040204020203" pitchFamily="34" charset="0"/>
            </a:endParaRPr>
          </a:p>
        </p:txBody>
      </p:sp>
      <p:pic>
        <p:nvPicPr>
          <p:cNvPr id="1028" name="Picture 4" descr="prep-ecommerce-site-holiday-traffic-glob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27384"/>
            <a:ext cx="9144000" cy="5672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4203290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tx1"/>
                </a:solidFill>
                <a:latin typeface="Gadugi" panose="020B0502040204020203" pitchFamily="34" charset="0"/>
              </a:rPr>
              <a:t>Research Questions</a:t>
            </a:r>
            <a:endParaRPr lang="en-US" dirty="0">
              <a:solidFill>
                <a:schemeClr val="tx1"/>
              </a:solidFill>
              <a:latin typeface="Gadugi" panose="020B0502040204020203" pitchFamily="34" charset="0"/>
            </a:endParaRPr>
          </a:p>
        </p:txBody>
      </p:sp>
      <p:pic>
        <p:nvPicPr>
          <p:cNvPr id="2050" name="Picture 2" descr="5 easy ways to prep your eCommerce site for holiday traffic"/>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175370"/>
            <a:ext cx="9144000" cy="3333750"/>
          </a:xfrm>
          <a:prstGeom prst="rect">
            <a:avLst/>
          </a:prstGeom>
          <a:noFill/>
          <a:extLst>
            <a:ext uri="{909E8E84-426E-40DD-AFC4-6F175D3DCCD1}">
              <a14:hiddenFill xmlns:a14="http://schemas.microsoft.com/office/drawing/2010/main">
                <a:solidFill>
                  <a:srgbClr val="FFFFFF"/>
                </a:solidFill>
              </a14:hiddenFill>
            </a:ext>
          </a:extLst>
        </p:spPr>
      </p:pic>
      <p:sp>
        <p:nvSpPr>
          <p:cNvPr id="5" name="Rettangolo 4"/>
          <p:cNvSpPr/>
          <p:nvPr/>
        </p:nvSpPr>
        <p:spPr>
          <a:xfrm>
            <a:off x="2286000" y="4615968"/>
            <a:ext cx="4572000" cy="1754326"/>
          </a:xfrm>
          <a:prstGeom prst="rect">
            <a:avLst/>
          </a:prstGeom>
        </p:spPr>
        <p:txBody>
          <a:bodyPr>
            <a:spAutoFit/>
          </a:bodyPr>
          <a:lstStyle/>
          <a:p>
            <a:pPr marL="285750" indent="-285750">
              <a:buFont typeface="Arial" panose="020B0604020202020204" pitchFamily="34" charset="0"/>
              <a:buChar char="•"/>
            </a:pPr>
            <a:r>
              <a:rPr lang="en-US" dirty="0">
                <a:latin typeface="Gadugi" panose="020B0502040204020203" pitchFamily="34" charset="0"/>
              </a:rPr>
              <a:t>Do students’ academic reading format preferences vary across cultures?</a:t>
            </a:r>
          </a:p>
          <a:p>
            <a:pPr marL="285750" indent="-285750">
              <a:buFont typeface="Arial" panose="020B0604020202020204" pitchFamily="34" charset="0"/>
              <a:buChar char="•"/>
            </a:pPr>
            <a:r>
              <a:rPr lang="en-US" dirty="0">
                <a:latin typeface="Gadugi" panose="020B0502040204020203" pitchFamily="34" charset="0"/>
              </a:rPr>
              <a:t>How do behaviors compare internationally?</a:t>
            </a:r>
          </a:p>
          <a:p>
            <a:pPr marL="285750" indent="-285750">
              <a:buFont typeface="Arial" panose="020B0604020202020204" pitchFamily="34" charset="0"/>
              <a:buChar char="•"/>
            </a:pPr>
            <a:r>
              <a:rPr lang="en-US" dirty="0">
                <a:latin typeface="Gadugi" panose="020B0502040204020203" pitchFamily="34" charset="0"/>
              </a:rPr>
              <a:t>Does the language of the reading impact format preference?</a:t>
            </a:r>
          </a:p>
        </p:txBody>
      </p:sp>
    </p:spTree>
    <p:extLst>
      <p:ext uri="{BB962C8B-B14F-4D97-AF65-F5344CB8AC3E}">
        <p14:creationId xmlns:p14="http://schemas.microsoft.com/office/powerpoint/2010/main" val="181669262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tx1"/>
                </a:solidFill>
                <a:latin typeface="Gadugi" panose="020B0502040204020203" pitchFamily="34" charset="0"/>
              </a:rPr>
              <a:t>Background</a:t>
            </a:r>
            <a:endParaRPr lang="en-US" dirty="0">
              <a:solidFill>
                <a:schemeClr val="tx1"/>
              </a:solidFill>
              <a:latin typeface="Gadugi" panose="020B0502040204020203" pitchFamily="34" charset="0"/>
            </a:endParaRPr>
          </a:p>
        </p:txBody>
      </p:sp>
      <p:sp>
        <p:nvSpPr>
          <p:cNvPr id="3" name="Content Placeholder 2"/>
          <p:cNvSpPr>
            <a:spLocks noGrp="1"/>
          </p:cNvSpPr>
          <p:nvPr>
            <p:ph idx="1"/>
          </p:nvPr>
        </p:nvSpPr>
        <p:spPr>
          <a:xfrm>
            <a:off x="857251" y="1811809"/>
            <a:ext cx="7404653" cy="4281487"/>
          </a:xfrm>
        </p:spPr>
        <p:txBody>
          <a:bodyPr>
            <a:noAutofit/>
          </a:bodyPr>
          <a:lstStyle/>
          <a:p>
            <a:r>
              <a:rPr lang="en-US" sz="2800" dirty="0" smtClean="0">
                <a:solidFill>
                  <a:schemeClr val="tx1"/>
                </a:solidFill>
                <a:latin typeface="Gadugi" panose="020B0502040204020203" pitchFamily="34" charset="0"/>
              </a:rPr>
              <a:t>Online survey – 17 Likert-style questions</a:t>
            </a:r>
          </a:p>
          <a:p>
            <a:r>
              <a:rPr lang="en-US" sz="2800" dirty="0" smtClean="0">
                <a:solidFill>
                  <a:schemeClr val="tx1"/>
                </a:solidFill>
                <a:latin typeface="Gadugi" panose="020B0502040204020203" pitchFamily="34" charset="0"/>
              </a:rPr>
              <a:t>ARFIS Team – Institutions in </a:t>
            </a:r>
            <a:r>
              <a:rPr lang="en-US" sz="2800" dirty="0" smtClean="0">
                <a:latin typeface="Gadugi" panose="020B0502040204020203" pitchFamily="34" charset="0"/>
              </a:rPr>
              <a:t>19</a:t>
            </a:r>
            <a:r>
              <a:rPr lang="en-US" sz="2800" dirty="0" smtClean="0">
                <a:solidFill>
                  <a:schemeClr val="tx1"/>
                </a:solidFill>
                <a:latin typeface="Gadugi" panose="020B0502040204020203" pitchFamily="34" charset="0"/>
              </a:rPr>
              <a:t> countries</a:t>
            </a:r>
          </a:p>
          <a:p>
            <a:r>
              <a:rPr lang="en-US" sz="2800" dirty="0" smtClean="0">
                <a:solidFill>
                  <a:schemeClr val="tx1"/>
                </a:solidFill>
                <a:latin typeface="Gadugi" panose="020B0502040204020203" pitchFamily="34" charset="0"/>
              </a:rPr>
              <a:t>9,279 student participants</a:t>
            </a:r>
          </a:p>
          <a:p>
            <a:r>
              <a:rPr lang="en-US" sz="2800" dirty="0" smtClean="0">
                <a:solidFill>
                  <a:schemeClr val="tx1"/>
                </a:solidFill>
                <a:latin typeface="Gadugi" panose="020B0502040204020203" pitchFamily="34" charset="0"/>
              </a:rPr>
              <a:t>70.1% female</a:t>
            </a:r>
          </a:p>
          <a:p>
            <a:r>
              <a:rPr lang="en-US" sz="2800" dirty="0" smtClean="0">
                <a:solidFill>
                  <a:schemeClr val="tx1"/>
                </a:solidFill>
                <a:latin typeface="Gadugi" panose="020B0502040204020203" pitchFamily="34" charset="0"/>
              </a:rPr>
              <a:t>55% between ages 20-24</a:t>
            </a:r>
          </a:p>
          <a:p>
            <a:r>
              <a:rPr lang="en-US" sz="2800" dirty="0" smtClean="0">
                <a:solidFill>
                  <a:schemeClr val="tx1"/>
                </a:solidFill>
                <a:latin typeface="Gadugi" panose="020B0502040204020203" pitchFamily="34" charset="0"/>
              </a:rPr>
              <a:t>All levels – 1</a:t>
            </a:r>
            <a:r>
              <a:rPr lang="en-US" sz="2800" baseline="30000" dirty="0" smtClean="0">
                <a:solidFill>
                  <a:schemeClr val="tx1"/>
                </a:solidFill>
                <a:latin typeface="Gadugi" panose="020B0502040204020203" pitchFamily="34" charset="0"/>
              </a:rPr>
              <a:t>st</a:t>
            </a:r>
            <a:r>
              <a:rPr lang="en-US" sz="2800" dirty="0" smtClean="0">
                <a:solidFill>
                  <a:schemeClr val="tx1"/>
                </a:solidFill>
                <a:latin typeface="Gadugi" panose="020B0502040204020203" pitchFamily="34" charset="0"/>
              </a:rPr>
              <a:t> years through Doctoral Students</a:t>
            </a:r>
          </a:p>
          <a:p>
            <a:r>
              <a:rPr lang="en-US" sz="2800" dirty="0" smtClean="0">
                <a:solidFill>
                  <a:schemeClr val="tx1"/>
                </a:solidFill>
                <a:latin typeface="Gadugi" panose="020B0502040204020203" pitchFamily="34" charset="0"/>
              </a:rPr>
              <a:t>54.5% Social Sciences; 31.6% Science; 13.9% Arts</a:t>
            </a:r>
            <a:r>
              <a:rPr lang="en-US" sz="2800" dirty="0">
                <a:solidFill>
                  <a:schemeClr val="tx1"/>
                </a:solidFill>
                <a:latin typeface="Gadugi" panose="020B0502040204020203" pitchFamily="34" charset="0"/>
              </a:rPr>
              <a:t> </a:t>
            </a:r>
            <a:r>
              <a:rPr lang="en-US" sz="2800" dirty="0" smtClean="0">
                <a:solidFill>
                  <a:schemeClr val="tx1"/>
                </a:solidFill>
                <a:latin typeface="Gadugi" panose="020B0502040204020203" pitchFamily="34" charset="0"/>
              </a:rPr>
              <a:t>&amp; Humanities</a:t>
            </a:r>
          </a:p>
          <a:p>
            <a:endParaRPr lang="en-US" sz="2800" dirty="0" smtClean="0">
              <a:solidFill>
                <a:schemeClr val="tx1"/>
              </a:solidFill>
              <a:latin typeface="Gadugi" panose="020B0502040204020203" pitchFamily="34" charset="0"/>
            </a:endParaRPr>
          </a:p>
          <a:p>
            <a:pPr marL="0" indent="0">
              <a:buNone/>
            </a:pPr>
            <a:endParaRPr lang="en-US" sz="2800" dirty="0">
              <a:solidFill>
                <a:schemeClr val="tx1"/>
              </a:solidFill>
              <a:latin typeface="Gadugi" panose="020B0502040204020203" pitchFamily="34" charset="0"/>
            </a:endParaRPr>
          </a:p>
        </p:txBody>
      </p:sp>
      <p:pic>
        <p:nvPicPr>
          <p:cNvPr id="307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90624" y="1529679"/>
            <a:ext cx="7125791" cy="46568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655629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3000"/>
                                        <p:tgtEl>
                                          <p:spTgt spid="3074"/>
                                        </p:tgtEl>
                                      </p:cBhvr>
                                    </p:animEffect>
                                  </p:childTnLst>
                                  <p:subTnLst>
                                    <p:set>
                                      <p:cBhvr override="childStyle">
                                        <p:cTn dur="1" fill="hold" display="0" masterRel="sameClick" afterEffect="1">
                                          <p:stCondLst>
                                            <p:cond evt="end" delay="0">
                                              <p:tn val="5"/>
                                            </p:cond>
                                          </p:stCondLst>
                                        </p:cTn>
                                        <p:tgtEl>
                                          <p:spTgt spid="3074"/>
                                        </p:tgtEl>
                                        <p:attrNameLst>
                                          <p:attrName>style.visibility</p:attrName>
                                        </p:attrNameLst>
                                      </p:cBhvr>
                                      <p:to>
                                        <p:strVal val="hidden"/>
                                      </p:to>
                                    </p:set>
                                  </p:subTnLst>
                                </p:cTn>
                              </p:par>
                            </p:childTnLst>
                          </p:cTn>
                        </p:par>
                        <p:par>
                          <p:cTn id="8" fill="hold">
                            <p:stCondLst>
                              <p:cond delay="3000"/>
                            </p:stCondLst>
                            <p:childTnLst>
                              <p:par>
                                <p:cTn id="9" presetID="10" presetClass="entr" presetSubtype="0"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500"/>
                                        <p:tgtEl>
                                          <p:spTgt spid="3">
                                            <p:txEl>
                                              <p:pRg st="0" end="0"/>
                                            </p:txEl>
                                          </p:spTgt>
                                        </p:tgtEl>
                                      </p:cBhvr>
                                    </p:animEffect>
                                  </p:childTnLst>
                                </p:cTn>
                              </p:par>
                            </p:childTnLst>
                          </p:cTn>
                        </p:par>
                        <p:par>
                          <p:cTn id="12" fill="hold">
                            <p:stCondLst>
                              <p:cond delay="3500"/>
                            </p:stCondLst>
                            <p:childTnLst>
                              <p:par>
                                <p:cTn id="13" presetID="10" presetClass="entr" presetSubtype="0" fill="hold" grpId="0" nodeType="after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500"/>
                                        <p:tgtEl>
                                          <p:spTgt spid="3">
                                            <p:txEl>
                                              <p:pRg st="1" end="1"/>
                                            </p:txEl>
                                          </p:spTgt>
                                        </p:tgtEl>
                                      </p:cBhvr>
                                    </p:animEffect>
                                  </p:childTnLst>
                                </p:cTn>
                              </p:par>
                            </p:childTnLst>
                          </p:cTn>
                        </p:par>
                        <p:par>
                          <p:cTn id="16" fill="hold">
                            <p:stCondLst>
                              <p:cond delay="4000"/>
                            </p:stCondLst>
                            <p:childTnLst>
                              <p:par>
                                <p:cTn id="17" presetID="10" presetClass="entr" presetSubtype="0" fill="hold" grpId="0" nodeType="after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500"/>
                                        <p:tgtEl>
                                          <p:spTgt spid="3">
                                            <p:txEl>
                                              <p:pRg st="2" end="2"/>
                                            </p:txEl>
                                          </p:spTgt>
                                        </p:tgtEl>
                                      </p:cBhvr>
                                    </p:animEffect>
                                  </p:childTnLst>
                                </p:cTn>
                              </p:par>
                            </p:childTnLst>
                          </p:cTn>
                        </p:par>
                        <p:par>
                          <p:cTn id="20" fill="hold">
                            <p:stCondLst>
                              <p:cond delay="4500"/>
                            </p:stCondLst>
                            <p:childTnLst>
                              <p:par>
                                <p:cTn id="21" presetID="10" presetClass="entr" presetSubtype="0" fill="hold" grpId="0" nodeType="after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Effect transition="in" filter="fade">
                                      <p:cBhvr>
                                        <p:cTn id="23" dur="500"/>
                                        <p:tgtEl>
                                          <p:spTgt spid="3">
                                            <p:txEl>
                                              <p:pRg st="3" end="3"/>
                                            </p:txEl>
                                          </p:spTgt>
                                        </p:tgtEl>
                                      </p:cBhvr>
                                    </p:animEffect>
                                  </p:childTnLst>
                                </p:cTn>
                              </p:par>
                            </p:childTnLst>
                          </p:cTn>
                        </p:par>
                        <p:par>
                          <p:cTn id="24" fill="hold">
                            <p:stCondLst>
                              <p:cond delay="5000"/>
                            </p:stCondLst>
                            <p:childTnLst>
                              <p:par>
                                <p:cTn id="25" presetID="10" presetClass="entr" presetSubtype="0" fill="hold" grpId="0" nodeType="after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par>
                          <p:cTn id="28" fill="hold">
                            <p:stCondLst>
                              <p:cond delay="5500"/>
                            </p:stCondLst>
                            <p:childTnLst>
                              <p:par>
                                <p:cTn id="29" presetID="10" presetClass="entr" presetSubtype="0" fill="hold" grpId="0" nodeType="after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Effect transition="in" filter="fade">
                                      <p:cBhvr>
                                        <p:cTn id="31" dur="500"/>
                                        <p:tgtEl>
                                          <p:spTgt spid="3">
                                            <p:txEl>
                                              <p:pRg st="5" end="5"/>
                                            </p:txEl>
                                          </p:spTgt>
                                        </p:tgtEl>
                                      </p:cBhvr>
                                    </p:animEffect>
                                  </p:childTnLst>
                                </p:cTn>
                              </p:par>
                            </p:childTnLst>
                          </p:cTn>
                        </p:par>
                        <p:par>
                          <p:cTn id="32" fill="hold">
                            <p:stCondLst>
                              <p:cond delay="6000"/>
                            </p:stCondLst>
                            <p:childTnLst>
                              <p:par>
                                <p:cTn id="33" presetID="10" presetClass="entr" presetSubtype="0" fill="hold" grpId="0" nodeType="after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animEffect transition="in" filter="fade">
                                      <p:cBhvr>
                                        <p:cTn id="35"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27384"/>
            <a:ext cx="9144000" cy="25214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0" y="365126"/>
            <a:ext cx="9144000" cy="1325563"/>
          </a:xfrm>
          <a:solidFill>
            <a:schemeClr val="tx2">
              <a:lumMod val="20000"/>
              <a:lumOff val="80000"/>
              <a:alpha val="43000"/>
            </a:schemeClr>
          </a:solidFill>
        </p:spPr>
        <p:txBody>
          <a:bodyPr>
            <a:normAutofit fontScale="90000"/>
          </a:bodyPr>
          <a:lstStyle/>
          <a:p>
            <a:r>
              <a:rPr lang="en-US" b="1" dirty="0" smtClean="0"/>
              <a:t> 			</a:t>
            </a:r>
            <a:r>
              <a:rPr lang="en-US" b="1" dirty="0" smtClean="0">
                <a:solidFill>
                  <a:schemeClr val="tx1"/>
                </a:solidFill>
              </a:rPr>
              <a:t>       </a:t>
            </a:r>
            <a:r>
              <a:rPr lang="en-US" dirty="0" smtClean="0">
                <a:solidFill>
                  <a:schemeClr val="bg1"/>
                </a:solidFill>
                <a:latin typeface="Gadugi" panose="020B0502040204020203" pitchFamily="34" charset="0"/>
              </a:rPr>
              <a:t>Learning Engagement</a:t>
            </a:r>
            <a:br>
              <a:rPr lang="en-US" dirty="0" smtClean="0">
                <a:solidFill>
                  <a:schemeClr val="bg1"/>
                </a:solidFill>
                <a:latin typeface="Gadugi" panose="020B0502040204020203" pitchFamily="34" charset="0"/>
              </a:rPr>
            </a:br>
            <a:r>
              <a:rPr lang="en-US" sz="3200" dirty="0" smtClean="0">
                <a:solidFill>
                  <a:schemeClr val="bg1"/>
                </a:solidFill>
                <a:latin typeface="Gadugi" panose="020B0502040204020203" pitchFamily="34" charset="0"/>
              </a:rPr>
              <a:t>Remember best w/print            	Focus best w/print</a:t>
            </a:r>
            <a:endParaRPr lang="en-US" sz="3200" dirty="0">
              <a:solidFill>
                <a:schemeClr val="bg1"/>
              </a:solidFill>
              <a:latin typeface="Gadugi" panose="020B0502040204020203" pitchFamily="34" charset="0"/>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942639330"/>
              </p:ext>
            </p:extLst>
          </p:nvPr>
        </p:nvGraphicFramePr>
        <p:xfrm>
          <a:off x="96441" y="1690688"/>
          <a:ext cx="4513659" cy="5167312"/>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5" name="Chart 4"/>
          <p:cNvGraphicFramePr>
            <a:graphicFrameLocks/>
          </p:cNvGraphicFramePr>
          <p:nvPr>
            <p:extLst>
              <p:ext uri="{D42A27DB-BD31-4B8C-83A1-F6EECF244321}">
                <p14:modId xmlns:p14="http://schemas.microsoft.com/office/powerpoint/2010/main" val="2658173527"/>
              </p:ext>
            </p:extLst>
          </p:nvPr>
        </p:nvGraphicFramePr>
        <p:xfrm>
          <a:off x="4499992" y="1844824"/>
          <a:ext cx="4644008" cy="4834656"/>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46418346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27384"/>
            <a:ext cx="9144000" cy="2517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4" name="Content Placeholder 3"/>
          <p:cNvGraphicFramePr>
            <a:graphicFrameLocks noGrp="1"/>
          </p:cNvGraphicFramePr>
          <p:nvPr>
            <p:ph idx="1"/>
            <p:extLst>
              <p:ext uri="{D42A27DB-BD31-4B8C-83A1-F6EECF244321}">
                <p14:modId xmlns:p14="http://schemas.microsoft.com/office/powerpoint/2010/main" val="809085749"/>
              </p:ext>
            </p:extLst>
          </p:nvPr>
        </p:nvGraphicFramePr>
        <p:xfrm>
          <a:off x="0" y="1843089"/>
          <a:ext cx="4210050" cy="5014911"/>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5" name="Chart 4"/>
          <p:cNvGraphicFramePr>
            <a:graphicFrameLocks/>
          </p:cNvGraphicFramePr>
          <p:nvPr>
            <p:extLst>
              <p:ext uri="{D42A27DB-BD31-4B8C-83A1-F6EECF244321}">
                <p14:modId xmlns:p14="http://schemas.microsoft.com/office/powerpoint/2010/main" val="4223424441"/>
              </p:ext>
            </p:extLst>
          </p:nvPr>
        </p:nvGraphicFramePr>
        <p:xfrm>
          <a:off x="4499992" y="2021012"/>
          <a:ext cx="4499992" cy="4836988"/>
        </p:xfrm>
        <a:graphic>
          <a:graphicData uri="http://schemas.openxmlformats.org/drawingml/2006/chart">
            <c:chart xmlns:c="http://schemas.openxmlformats.org/drawingml/2006/chart" xmlns:r="http://schemas.openxmlformats.org/officeDocument/2006/relationships" r:id="rId5"/>
          </a:graphicData>
        </a:graphic>
      </p:graphicFrame>
      <p:sp>
        <p:nvSpPr>
          <p:cNvPr id="6" name="Title 1"/>
          <p:cNvSpPr txBox="1">
            <a:spLocks/>
          </p:cNvSpPr>
          <p:nvPr/>
        </p:nvSpPr>
        <p:spPr>
          <a:xfrm>
            <a:off x="0" y="404664"/>
            <a:ext cx="9144000" cy="1325563"/>
          </a:xfrm>
          <a:prstGeom prst="rect">
            <a:avLst/>
          </a:prstGeom>
          <a:solidFill>
            <a:schemeClr val="tx2">
              <a:lumMod val="20000"/>
              <a:lumOff val="80000"/>
              <a:alpha val="43000"/>
            </a:schemeClr>
          </a:solidFill>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smtClean="0"/>
              <a:t> 			       </a:t>
            </a:r>
            <a:r>
              <a:rPr lang="en-US" sz="4100" dirty="0" smtClean="0">
                <a:solidFill>
                  <a:schemeClr val="bg1"/>
                </a:solidFill>
                <a:latin typeface="Gadugi" panose="020B0502040204020203" pitchFamily="34" charset="0"/>
              </a:rPr>
              <a:t>Learning Engagement</a:t>
            </a:r>
            <a:r>
              <a:rPr lang="en-US" dirty="0" smtClean="0">
                <a:solidFill>
                  <a:schemeClr val="bg1"/>
                </a:solidFill>
                <a:latin typeface="Gadugi" panose="020B0502040204020203" pitchFamily="34" charset="0"/>
              </a:rPr>
              <a:t/>
            </a:r>
            <a:br>
              <a:rPr lang="en-US" dirty="0" smtClean="0">
                <a:solidFill>
                  <a:schemeClr val="bg1"/>
                </a:solidFill>
                <a:latin typeface="Gadugi" panose="020B0502040204020203" pitchFamily="34" charset="0"/>
              </a:rPr>
            </a:br>
            <a:r>
              <a:rPr lang="en-US" sz="2900" dirty="0" smtClean="0">
                <a:solidFill>
                  <a:schemeClr val="bg1"/>
                </a:solidFill>
                <a:latin typeface="Gadugi" panose="020B0502040204020203" pitchFamily="34" charset="0"/>
              </a:rPr>
              <a:t>Highlight print readings         	Review print readings</a:t>
            </a:r>
            <a:endParaRPr lang="en-US" sz="2900" dirty="0">
              <a:solidFill>
                <a:schemeClr val="bg1"/>
              </a:solidFill>
              <a:latin typeface="Gadugi" panose="020B0502040204020203" pitchFamily="34" charset="0"/>
            </a:endParaRPr>
          </a:p>
        </p:txBody>
      </p:sp>
    </p:spTree>
    <p:extLst>
      <p:ext uri="{BB962C8B-B14F-4D97-AF65-F5344CB8AC3E}">
        <p14:creationId xmlns:p14="http://schemas.microsoft.com/office/powerpoint/2010/main" val="50503268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27384"/>
            <a:ext cx="9144000" cy="2517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0" y="409996"/>
            <a:ext cx="9144000" cy="1506836"/>
          </a:xfrm>
          <a:solidFill>
            <a:schemeClr val="tx2">
              <a:lumMod val="20000"/>
              <a:lumOff val="80000"/>
              <a:alpha val="43000"/>
            </a:schemeClr>
          </a:solidFill>
        </p:spPr>
        <p:txBody>
          <a:bodyPr>
            <a:normAutofit fontScale="90000"/>
          </a:bodyPr>
          <a:lstStyle/>
          <a:p>
            <a:pPr algn="r"/>
            <a:r>
              <a:rPr lang="en-US" dirty="0" smtClean="0">
                <a:solidFill>
                  <a:schemeClr val="bg1"/>
                </a:solidFill>
                <a:latin typeface="Gadugi" panose="020B0502040204020203" pitchFamily="34" charset="0"/>
              </a:rPr>
              <a:t/>
            </a:r>
            <a:br>
              <a:rPr lang="en-US" dirty="0" smtClean="0">
                <a:solidFill>
                  <a:schemeClr val="bg1"/>
                </a:solidFill>
                <a:latin typeface="Gadugi" panose="020B0502040204020203" pitchFamily="34" charset="0"/>
              </a:rPr>
            </a:br>
            <a:r>
              <a:rPr lang="en-US" dirty="0" smtClean="0">
                <a:solidFill>
                  <a:schemeClr val="bg1"/>
                </a:solidFill>
                <a:latin typeface="Gadugi" panose="020B0502040204020203" pitchFamily="34" charset="0"/>
              </a:rPr>
              <a:t>Format Preferences</a:t>
            </a:r>
            <a:br>
              <a:rPr lang="en-US" dirty="0" smtClean="0">
                <a:solidFill>
                  <a:schemeClr val="bg1"/>
                </a:solidFill>
                <a:latin typeface="Gadugi" panose="020B0502040204020203" pitchFamily="34" charset="0"/>
              </a:rPr>
            </a:br>
            <a:r>
              <a:rPr lang="en-US" sz="3100" dirty="0" smtClean="0">
                <a:solidFill>
                  <a:prstClr val="white"/>
                </a:solidFill>
                <a:latin typeface="Gadugi" panose="020B0502040204020203" pitchFamily="34" charset="0"/>
                <a:ea typeface="+mn-ea"/>
                <a:cs typeface="+mn-cs"/>
              </a:rPr>
              <a:t>Prefer all in print           </a:t>
            </a:r>
            <a:r>
              <a:rPr lang="en-US" sz="3100" dirty="0">
                <a:solidFill>
                  <a:prstClr val="white"/>
                </a:solidFill>
                <a:latin typeface="Gadugi" panose="020B0502040204020203" pitchFamily="34" charset="0"/>
                <a:ea typeface="+mn-ea"/>
                <a:cs typeface="+mn-cs"/>
              </a:rPr>
              <a:t>	</a:t>
            </a:r>
            <a:r>
              <a:rPr lang="en-US" sz="3100" dirty="0" smtClean="0">
                <a:solidFill>
                  <a:prstClr val="white"/>
                </a:solidFill>
                <a:latin typeface="Gadugi" panose="020B0502040204020203" pitchFamily="34" charset="0"/>
                <a:ea typeface="+mn-ea"/>
                <a:cs typeface="+mn-cs"/>
              </a:rPr>
              <a:t>Prefer to read electronically</a:t>
            </a:r>
            <a:r>
              <a:rPr lang="en-US" dirty="0">
                <a:solidFill>
                  <a:schemeClr val="bg1"/>
                </a:solidFill>
                <a:latin typeface="Gadugi" panose="020B0502040204020203" pitchFamily="34" charset="0"/>
              </a:rPr>
              <a:t/>
            </a:r>
            <a:br>
              <a:rPr lang="en-US" dirty="0">
                <a:solidFill>
                  <a:schemeClr val="bg1"/>
                </a:solidFill>
                <a:latin typeface="Gadugi" panose="020B0502040204020203" pitchFamily="34" charset="0"/>
              </a:rPr>
            </a:br>
            <a:endParaRPr lang="en-US" sz="3200" dirty="0">
              <a:solidFill>
                <a:schemeClr val="bg1"/>
              </a:solidFill>
              <a:latin typeface="Gadugi" panose="020B0502040204020203" pitchFamily="34" charset="0"/>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290851908"/>
              </p:ext>
            </p:extLst>
          </p:nvPr>
        </p:nvGraphicFramePr>
        <p:xfrm>
          <a:off x="4521994" y="1825625"/>
          <a:ext cx="4436269" cy="4875214"/>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5" name="Chart 4"/>
          <p:cNvGraphicFramePr>
            <a:graphicFrameLocks/>
          </p:cNvGraphicFramePr>
          <p:nvPr>
            <p:extLst>
              <p:ext uri="{D42A27DB-BD31-4B8C-83A1-F6EECF244321}">
                <p14:modId xmlns:p14="http://schemas.microsoft.com/office/powerpoint/2010/main" val="1525244379"/>
              </p:ext>
            </p:extLst>
          </p:nvPr>
        </p:nvGraphicFramePr>
        <p:xfrm>
          <a:off x="107504" y="1825624"/>
          <a:ext cx="4175522" cy="5032376"/>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3211073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27384"/>
            <a:ext cx="9144000" cy="2517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4" name="Content Placeholder 3"/>
          <p:cNvGraphicFramePr>
            <a:graphicFrameLocks noGrp="1"/>
          </p:cNvGraphicFramePr>
          <p:nvPr>
            <p:ph idx="1"/>
            <p:extLst>
              <p:ext uri="{D42A27DB-BD31-4B8C-83A1-F6EECF244321}">
                <p14:modId xmlns:p14="http://schemas.microsoft.com/office/powerpoint/2010/main" val="2098981974"/>
              </p:ext>
            </p:extLst>
          </p:nvPr>
        </p:nvGraphicFramePr>
        <p:xfrm>
          <a:off x="179512" y="1690689"/>
          <a:ext cx="4192190" cy="5167311"/>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5" name="Chart 4"/>
          <p:cNvGraphicFramePr>
            <a:graphicFrameLocks/>
          </p:cNvGraphicFramePr>
          <p:nvPr>
            <p:extLst>
              <p:ext uri="{D42A27DB-BD31-4B8C-83A1-F6EECF244321}">
                <p14:modId xmlns:p14="http://schemas.microsoft.com/office/powerpoint/2010/main" val="2837328042"/>
              </p:ext>
            </p:extLst>
          </p:nvPr>
        </p:nvGraphicFramePr>
        <p:xfrm>
          <a:off x="4623196" y="1804988"/>
          <a:ext cx="4520804" cy="5053012"/>
        </p:xfrm>
        <a:graphic>
          <a:graphicData uri="http://schemas.openxmlformats.org/drawingml/2006/chart">
            <c:chart xmlns:c="http://schemas.openxmlformats.org/drawingml/2006/chart" xmlns:r="http://schemas.openxmlformats.org/officeDocument/2006/relationships" r:id="rId5"/>
          </a:graphicData>
        </a:graphic>
      </p:graphicFrame>
      <p:sp>
        <p:nvSpPr>
          <p:cNvPr id="6" name="Title 1"/>
          <p:cNvSpPr txBox="1">
            <a:spLocks/>
          </p:cNvSpPr>
          <p:nvPr/>
        </p:nvSpPr>
        <p:spPr>
          <a:xfrm>
            <a:off x="0" y="404664"/>
            <a:ext cx="9144000" cy="1506836"/>
          </a:xfrm>
          <a:prstGeom prst="rect">
            <a:avLst/>
          </a:prstGeom>
          <a:solidFill>
            <a:schemeClr val="tx2">
              <a:lumMod val="20000"/>
              <a:lumOff val="80000"/>
              <a:alpha val="43000"/>
            </a:schemeClr>
          </a:solidFill>
        </p:spPr>
        <p:txBody>
          <a:bodyPr vert="horz" lIns="91440" tIns="45720" rIns="91440" bIns="45720" rtlCol="0" anchor="ctr">
            <a:normAutofit fontScale="25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n-US" dirty="0" smtClean="0">
                <a:solidFill>
                  <a:schemeClr val="bg1"/>
                </a:solidFill>
                <a:latin typeface="Gadugi" panose="020B0502040204020203" pitchFamily="34" charset="0"/>
              </a:rPr>
              <a:t/>
            </a:r>
            <a:br>
              <a:rPr lang="en-US" dirty="0" smtClean="0">
                <a:solidFill>
                  <a:schemeClr val="bg1"/>
                </a:solidFill>
                <a:latin typeface="Gadugi" panose="020B0502040204020203" pitchFamily="34" charset="0"/>
              </a:rPr>
            </a:br>
            <a:r>
              <a:rPr lang="en-US" sz="13300" dirty="0" smtClean="0">
                <a:solidFill>
                  <a:schemeClr val="bg1"/>
                </a:solidFill>
                <a:latin typeface="Gadugi" panose="020B0502040204020203" pitchFamily="34" charset="0"/>
              </a:rPr>
              <a:t>Format Preferences</a:t>
            </a:r>
            <a:r>
              <a:rPr lang="en-US" sz="6700" dirty="0" smtClean="0">
                <a:solidFill>
                  <a:schemeClr val="bg1"/>
                </a:solidFill>
                <a:latin typeface="Gadugi" panose="020B0502040204020203" pitchFamily="34" charset="0"/>
              </a:rPr>
              <a:t/>
            </a:r>
            <a:br>
              <a:rPr lang="en-US" sz="6700" dirty="0" smtClean="0">
                <a:solidFill>
                  <a:schemeClr val="bg1"/>
                </a:solidFill>
                <a:latin typeface="Gadugi" panose="020B0502040204020203" pitchFamily="34" charset="0"/>
              </a:rPr>
            </a:br>
            <a:r>
              <a:rPr lang="en-US" sz="6700" dirty="0" smtClean="0">
                <a:solidFill>
                  <a:prstClr val="white"/>
                </a:solidFill>
                <a:latin typeface="Gadugi" panose="020B0502040204020203" pitchFamily="34" charset="0"/>
                <a:ea typeface="+mn-ea"/>
                <a:cs typeface="+mn-cs"/>
              </a:rPr>
              <a:t/>
            </a:r>
            <a:br>
              <a:rPr lang="en-US" sz="6700" dirty="0" smtClean="0">
                <a:solidFill>
                  <a:prstClr val="white"/>
                </a:solidFill>
                <a:latin typeface="Gadugi" panose="020B0502040204020203" pitchFamily="34" charset="0"/>
                <a:ea typeface="+mn-ea"/>
                <a:cs typeface="+mn-cs"/>
              </a:rPr>
            </a:br>
            <a:r>
              <a:rPr lang="en-US" sz="11200" dirty="0" smtClean="0">
                <a:solidFill>
                  <a:prstClr val="white"/>
                </a:solidFill>
                <a:latin typeface="Gadugi" panose="020B0502040204020203" pitchFamily="34" charset="0"/>
                <a:ea typeface="+mn-ea"/>
                <a:cs typeface="+mn-cs"/>
              </a:rPr>
              <a:t>Prefer to print out</a:t>
            </a:r>
            <a:r>
              <a:rPr lang="en-US" sz="7500" dirty="0" smtClean="0">
                <a:solidFill>
                  <a:prstClr val="white"/>
                </a:solidFill>
                <a:latin typeface="Gadugi" panose="020B0502040204020203" pitchFamily="34" charset="0"/>
                <a:ea typeface="+mn-ea"/>
                <a:cs typeface="+mn-cs"/>
              </a:rPr>
              <a:t>	</a:t>
            </a:r>
            <a:r>
              <a:rPr lang="en-US" sz="11200" dirty="0" smtClean="0">
                <a:solidFill>
                  <a:prstClr val="white"/>
                </a:solidFill>
                <a:latin typeface="Gadugi" panose="020B0502040204020203" pitchFamily="34" charset="0"/>
                <a:ea typeface="+mn-ea"/>
                <a:cs typeface="+mn-cs"/>
              </a:rPr>
              <a:t>                 Prefer print if </a:t>
            </a:r>
            <a:r>
              <a:rPr lang="en-US" sz="11200" u="sng" dirty="0" smtClean="0">
                <a:solidFill>
                  <a:prstClr val="white"/>
                </a:solidFill>
                <a:latin typeface="Gadugi" panose="020B0502040204020203" pitchFamily="34" charset="0"/>
                <a:ea typeface="+mn-ea"/>
                <a:cs typeface="+mn-cs"/>
              </a:rPr>
              <a:t>&gt;7 pages</a:t>
            </a:r>
            <a:r>
              <a:rPr lang="en-US" dirty="0" smtClean="0">
                <a:solidFill>
                  <a:schemeClr val="bg1"/>
                </a:solidFill>
                <a:latin typeface="Gadugi" panose="020B0502040204020203" pitchFamily="34" charset="0"/>
              </a:rPr>
              <a:t/>
            </a:r>
            <a:br>
              <a:rPr lang="en-US" dirty="0" smtClean="0">
                <a:solidFill>
                  <a:schemeClr val="bg1"/>
                </a:solidFill>
                <a:latin typeface="Gadugi" panose="020B0502040204020203" pitchFamily="34" charset="0"/>
              </a:rPr>
            </a:br>
            <a:endParaRPr lang="en-US" sz="3200" dirty="0">
              <a:solidFill>
                <a:schemeClr val="bg1"/>
              </a:solidFill>
              <a:latin typeface="Gadugi" panose="020B0502040204020203" pitchFamily="34" charset="0"/>
            </a:endParaRPr>
          </a:p>
        </p:txBody>
      </p:sp>
    </p:spTree>
    <p:extLst>
      <p:ext uri="{BB962C8B-B14F-4D97-AF65-F5344CB8AC3E}">
        <p14:creationId xmlns:p14="http://schemas.microsoft.com/office/powerpoint/2010/main" val="177471992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32656"/>
            <a:ext cx="9144000" cy="949325"/>
          </a:xfrm>
          <a:solidFill>
            <a:schemeClr val="tx2">
              <a:lumMod val="20000"/>
              <a:lumOff val="80000"/>
            </a:schemeClr>
          </a:solidFill>
        </p:spPr>
        <p:txBody>
          <a:bodyPr>
            <a:noAutofit/>
          </a:bodyPr>
          <a:lstStyle/>
          <a:p>
            <a:pPr algn="ctr"/>
            <a:r>
              <a:rPr lang="en-US" sz="3600" dirty="0" smtClean="0">
                <a:solidFill>
                  <a:schemeClr val="tx2"/>
                </a:solidFill>
                <a:latin typeface="Gadugi" panose="020B0502040204020203" pitchFamily="34" charset="0"/>
              </a:rPr>
              <a:t>Preferred Format Depends on Language</a:t>
            </a:r>
            <a:endParaRPr lang="en-US" sz="3600" dirty="0">
              <a:solidFill>
                <a:schemeClr val="tx2"/>
              </a:solidFill>
              <a:latin typeface="Gadugi" panose="020B0502040204020203" pitchFamily="34" charset="0"/>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365943945"/>
              </p:ext>
            </p:extLst>
          </p:nvPr>
        </p:nvGraphicFramePr>
        <p:xfrm>
          <a:off x="628650" y="1435101"/>
          <a:ext cx="7886700" cy="5194300"/>
        </p:xfrm>
        <a:graphic>
          <a:graphicData uri="http://schemas.openxmlformats.org/drawingml/2006/chart">
            <c:chart xmlns:c="http://schemas.openxmlformats.org/drawingml/2006/chart" xmlns:r="http://schemas.openxmlformats.org/officeDocument/2006/relationships" r:id="rId3"/>
          </a:graphicData>
        </a:graphic>
      </p:graphicFrame>
      <p:sp>
        <p:nvSpPr>
          <p:cNvPr id="5" name="CasellaDiTesto 1"/>
          <p:cNvSpPr txBox="1"/>
          <p:nvPr/>
        </p:nvSpPr>
        <p:spPr>
          <a:xfrm>
            <a:off x="107504" y="6021288"/>
            <a:ext cx="2520280" cy="653756"/>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it-IT" sz="1100" dirty="0" err="1" smtClean="0"/>
              <a:t>Agree</a:t>
            </a:r>
            <a:r>
              <a:rPr lang="it-IT" sz="1100" dirty="0" smtClean="0"/>
              <a:t>+ 	1447; 16.2%		</a:t>
            </a:r>
          </a:p>
          <a:p>
            <a:r>
              <a:rPr lang="it-IT" dirty="0" err="1" smtClean="0"/>
              <a:t>Neither</a:t>
            </a:r>
            <a:r>
              <a:rPr lang="it-IT" dirty="0" smtClean="0"/>
              <a:t> A or D 	2352; 26.4%	</a:t>
            </a:r>
          </a:p>
          <a:p>
            <a:r>
              <a:rPr lang="it-IT" sz="1100" dirty="0" err="1" smtClean="0"/>
              <a:t>Disagree</a:t>
            </a:r>
            <a:r>
              <a:rPr lang="it-IT" sz="1100" dirty="0" smtClean="0"/>
              <a:t>+ 	5114; 57.3%	</a:t>
            </a:r>
            <a:endParaRPr lang="it-IT" sz="1100" dirty="0">
              <a:solidFill>
                <a:srgbClr val="FF0000"/>
              </a:solidFill>
            </a:endParaRPr>
          </a:p>
        </p:txBody>
      </p:sp>
    </p:spTree>
    <p:extLst>
      <p:ext uri="{BB962C8B-B14F-4D97-AF65-F5344CB8AC3E}">
        <p14:creationId xmlns:p14="http://schemas.microsoft.com/office/powerpoint/2010/main" val="413490169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27384"/>
            <a:ext cx="9144000" cy="25214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4" name="Content Placeholder 3"/>
          <p:cNvGraphicFramePr>
            <a:graphicFrameLocks noGrp="1"/>
          </p:cNvGraphicFramePr>
          <p:nvPr>
            <p:ph idx="1"/>
            <p:extLst>
              <p:ext uri="{D42A27DB-BD31-4B8C-83A1-F6EECF244321}">
                <p14:modId xmlns:p14="http://schemas.microsoft.com/office/powerpoint/2010/main" val="4131585733"/>
              </p:ext>
            </p:extLst>
          </p:nvPr>
        </p:nvGraphicFramePr>
        <p:xfrm>
          <a:off x="0" y="1988840"/>
          <a:ext cx="4485084" cy="503351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5" name="Chart 4"/>
          <p:cNvGraphicFramePr>
            <a:graphicFrameLocks/>
          </p:cNvGraphicFramePr>
          <p:nvPr>
            <p:extLst>
              <p:ext uri="{D42A27DB-BD31-4B8C-83A1-F6EECF244321}">
                <p14:modId xmlns:p14="http://schemas.microsoft.com/office/powerpoint/2010/main" val="1192086920"/>
              </p:ext>
            </p:extLst>
          </p:nvPr>
        </p:nvGraphicFramePr>
        <p:xfrm>
          <a:off x="4572000" y="1833563"/>
          <a:ext cx="4408885" cy="5024437"/>
        </p:xfrm>
        <a:graphic>
          <a:graphicData uri="http://schemas.openxmlformats.org/drawingml/2006/chart">
            <c:chart xmlns:c="http://schemas.openxmlformats.org/drawingml/2006/chart" xmlns:r="http://schemas.openxmlformats.org/officeDocument/2006/relationships" r:id="rId5"/>
          </a:graphicData>
        </a:graphic>
      </p:graphicFrame>
      <p:sp>
        <p:nvSpPr>
          <p:cNvPr id="7" name="Title 1"/>
          <p:cNvSpPr txBox="1">
            <a:spLocks/>
          </p:cNvSpPr>
          <p:nvPr/>
        </p:nvSpPr>
        <p:spPr>
          <a:xfrm>
            <a:off x="0" y="409996"/>
            <a:ext cx="9144000" cy="1506836"/>
          </a:xfrm>
          <a:prstGeom prst="rect">
            <a:avLst/>
          </a:prstGeom>
          <a:solidFill>
            <a:schemeClr val="tx2">
              <a:lumMod val="20000"/>
              <a:lumOff val="80000"/>
              <a:alpha val="43000"/>
            </a:schemeClr>
          </a:solidFill>
        </p:spPr>
        <p:txBody>
          <a:bodyPr vert="horz" lIns="91440" tIns="45720" rIns="91440" bIns="45720" rtlCol="0" anchor="ctr">
            <a:normAutofit fontScale="52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n-US" dirty="0" smtClean="0">
                <a:solidFill>
                  <a:schemeClr val="bg1"/>
                </a:solidFill>
                <a:latin typeface="Gadugi" panose="020B0502040204020203" pitchFamily="34" charset="0"/>
              </a:rPr>
              <a:t/>
            </a:r>
            <a:br>
              <a:rPr lang="en-US" dirty="0" smtClean="0">
                <a:solidFill>
                  <a:schemeClr val="bg1"/>
                </a:solidFill>
                <a:latin typeface="Gadugi" panose="020B0502040204020203" pitchFamily="34" charset="0"/>
              </a:rPr>
            </a:br>
            <a:r>
              <a:rPr lang="en-US" sz="6700" dirty="0" smtClean="0">
                <a:solidFill>
                  <a:schemeClr val="bg1"/>
                </a:solidFill>
                <a:latin typeface="Gadugi" panose="020B0502040204020203" pitchFamily="34" charset="0"/>
              </a:rPr>
              <a:t>Result Variations</a:t>
            </a:r>
            <a:r>
              <a:rPr lang="en-US" dirty="0" smtClean="0">
                <a:solidFill>
                  <a:schemeClr val="bg1"/>
                </a:solidFill>
                <a:latin typeface="Gadugi" panose="020B0502040204020203" pitchFamily="34" charset="0"/>
              </a:rPr>
              <a:t/>
            </a:r>
            <a:br>
              <a:rPr lang="en-US" dirty="0" smtClean="0">
                <a:solidFill>
                  <a:schemeClr val="bg1"/>
                </a:solidFill>
                <a:latin typeface="Gadugi" panose="020B0502040204020203" pitchFamily="34" charset="0"/>
              </a:rPr>
            </a:br>
            <a:r>
              <a:rPr lang="en-US" sz="2000" dirty="0" smtClean="0">
                <a:solidFill>
                  <a:prstClr val="white"/>
                </a:solidFill>
                <a:latin typeface="Gadugi" panose="020B0502040204020203" pitchFamily="34" charset="0"/>
                <a:ea typeface="+mn-ea"/>
                <a:cs typeface="+mn-cs"/>
              </a:rPr>
              <a:t/>
            </a:r>
            <a:br>
              <a:rPr lang="en-US" sz="2000" dirty="0" smtClean="0">
                <a:solidFill>
                  <a:prstClr val="white"/>
                </a:solidFill>
                <a:latin typeface="Gadugi" panose="020B0502040204020203" pitchFamily="34" charset="0"/>
                <a:ea typeface="+mn-ea"/>
                <a:cs typeface="+mn-cs"/>
              </a:rPr>
            </a:br>
            <a:r>
              <a:rPr lang="en-US" sz="5300" dirty="0" smtClean="0">
                <a:solidFill>
                  <a:prstClr val="white"/>
                </a:solidFill>
                <a:latin typeface="Gadugi" panose="020B0502040204020203" pitchFamily="34" charset="0"/>
                <a:ea typeface="+mn-ea"/>
                <a:cs typeface="+mn-cs"/>
              </a:rPr>
              <a:t>Highlight e-readings     	E-format more convenient</a:t>
            </a:r>
            <a:r>
              <a:rPr lang="en-US" dirty="0" smtClean="0">
                <a:solidFill>
                  <a:schemeClr val="bg1"/>
                </a:solidFill>
                <a:latin typeface="Gadugi" panose="020B0502040204020203" pitchFamily="34" charset="0"/>
              </a:rPr>
              <a:t/>
            </a:r>
            <a:br>
              <a:rPr lang="en-US" dirty="0" smtClean="0">
                <a:solidFill>
                  <a:schemeClr val="bg1"/>
                </a:solidFill>
                <a:latin typeface="Gadugi" panose="020B0502040204020203" pitchFamily="34" charset="0"/>
              </a:rPr>
            </a:br>
            <a:endParaRPr lang="en-US" sz="3200" dirty="0">
              <a:solidFill>
                <a:schemeClr val="bg1"/>
              </a:solidFill>
              <a:latin typeface="Gadugi" panose="020B0502040204020203" pitchFamily="34" charset="0"/>
            </a:endParaRPr>
          </a:p>
        </p:txBody>
      </p:sp>
    </p:spTree>
    <p:extLst>
      <p:ext uri="{BB962C8B-B14F-4D97-AF65-F5344CB8AC3E}">
        <p14:creationId xmlns:p14="http://schemas.microsoft.com/office/powerpoint/2010/main" val="129463844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27384"/>
            <a:ext cx="9144000" cy="25214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4" name="Content Placeholder 3"/>
          <p:cNvGraphicFramePr>
            <a:graphicFrameLocks noGrp="1"/>
          </p:cNvGraphicFramePr>
          <p:nvPr>
            <p:ph idx="1"/>
            <p:extLst>
              <p:ext uri="{D42A27DB-BD31-4B8C-83A1-F6EECF244321}">
                <p14:modId xmlns:p14="http://schemas.microsoft.com/office/powerpoint/2010/main" val="577520081"/>
              </p:ext>
            </p:extLst>
          </p:nvPr>
        </p:nvGraphicFramePr>
        <p:xfrm>
          <a:off x="96441" y="1825626"/>
          <a:ext cx="4494609" cy="5032375"/>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5" name="Chart 4"/>
          <p:cNvGraphicFramePr>
            <a:graphicFrameLocks/>
          </p:cNvGraphicFramePr>
          <p:nvPr>
            <p:extLst>
              <p:ext uri="{D42A27DB-BD31-4B8C-83A1-F6EECF244321}">
                <p14:modId xmlns:p14="http://schemas.microsoft.com/office/powerpoint/2010/main" val="3033346705"/>
              </p:ext>
            </p:extLst>
          </p:nvPr>
        </p:nvGraphicFramePr>
        <p:xfrm>
          <a:off x="4591050" y="1690688"/>
          <a:ext cx="4552950" cy="5167312"/>
        </p:xfrm>
        <a:graphic>
          <a:graphicData uri="http://schemas.openxmlformats.org/drawingml/2006/chart">
            <c:chart xmlns:c="http://schemas.openxmlformats.org/drawingml/2006/chart" xmlns:r="http://schemas.openxmlformats.org/officeDocument/2006/relationships" r:id="rId5"/>
          </a:graphicData>
        </a:graphic>
      </p:graphicFrame>
      <p:sp>
        <p:nvSpPr>
          <p:cNvPr id="6" name="Title 1"/>
          <p:cNvSpPr txBox="1">
            <a:spLocks/>
          </p:cNvSpPr>
          <p:nvPr/>
        </p:nvSpPr>
        <p:spPr>
          <a:xfrm>
            <a:off x="0" y="332656"/>
            <a:ext cx="9144000" cy="1506836"/>
          </a:xfrm>
          <a:prstGeom prst="rect">
            <a:avLst/>
          </a:prstGeom>
          <a:solidFill>
            <a:schemeClr val="tx2">
              <a:lumMod val="20000"/>
              <a:lumOff val="80000"/>
              <a:alpha val="43000"/>
            </a:schemeClr>
          </a:solidFill>
        </p:spPr>
        <p:txBody>
          <a:bodyPr vert="horz" lIns="91440" tIns="45720" rIns="91440" bIns="45720" rtlCol="0" anchor="ctr">
            <a:normAutofit fontScale="45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n-US" dirty="0" smtClean="0">
                <a:solidFill>
                  <a:schemeClr val="bg1"/>
                </a:solidFill>
                <a:latin typeface="Gadugi" panose="020B0502040204020203" pitchFamily="34" charset="0"/>
              </a:rPr>
              <a:t/>
            </a:r>
            <a:br>
              <a:rPr lang="en-US" dirty="0" smtClean="0">
                <a:solidFill>
                  <a:schemeClr val="bg1"/>
                </a:solidFill>
                <a:latin typeface="Gadugi" panose="020B0502040204020203" pitchFamily="34" charset="0"/>
              </a:rPr>
            </a:br>
            <a:r>
              <a:rPr lang="en-US" sz="6700" dirty="0" smtClean="0">
                <a:solidFill>
                  <a:schemeClr val="bg1"/>
                </a:solidFill>
                <a:latin typeface="Gadugi" panose="020B0502040204020203" pitchFamily="34" charset="0"/>
              </a:rPr>
              <a:t>Result Variations</a:t>
            </a:r>
            <a:r>
              <a:rPr lang="en-US" dirty="0" smtClean="0">
                <a:solidFill>
                  <a:schemeClr val="bg1"/>
                </a:solidFill>
                <a:latin typeface="Gadugi" panose="020B0502040204020203" pitchFamily="34" charset="0"/>
              </a:rPr>
              <a:t/>
            </a:r>
            <a:br>
              <a:rPr lang="en-US" dirty="0" smtClean="0">
                <a:solidFill>
                  <a:schemeClr val="bg1"/>
                </a:solidFill>
                <a:latin typeface="Gadugi" panose="020B0502040204020203" pitchFamily="34" charset="0"/>
              </a:rPr>
            </a:br>
            <a:r>
              <a:rPr lang="en-US" sz="2000" dirty="0" smtClean="0">
                <a:solidFill>
                  <a:prstClr val="white"/>
                </a:solidFill>
                <a:latin typeface="Gadugi" panose="020B0502040204020203" pitchFamily="34" charset="0"/>
                <a:ea typeface="+mn-ea"/>
                <a:cs typeface="+mn-cs"/>
              </a:rPr>
              <a:t/>
            </a:r>
            <a:br>
              <a:rPr lang="en-US" sz="2000" dirty="0" smtClean="0">
                <a:solidFill>
                  <a:prstClr val="white"/>
                </a:solidFill>
                <a:latin typeface="Gadugi" panose="020B0502040204020203" pitchFamily="34" charset="0"/>
                <a:ea typeface="+mn-ea"/>
                <a:cs typeface="+mn-cs"/>
              </a:rPr>
            </a:br>
            <a:r>
              <a:rPr lang="en-US" sz="5300" dirty="0" smtClean="0">
                <a:solidFill>
                  <a:prstClr val="white"/>
                </a:solidFill>
                <a:latin typeface="Gadugi" panose="020B0502040204020203" pitchFamily="34" charset="0"/>
                <a:ea typeface="+mn-ea"/>
                <a:cs typeface="+mn-cs"/>
              </a:rPr>
              <a:t>Prefer e when &lt;7 pages                             	Prefer e-textbooks</a:t>
            </a:r>
            <a:r>
              <a:rPr lang="en-US" sz="5300" dirty="0" smtClean="0">
                <a:solidFill>
                  <a:schemeClr val="bg1"/>
                </a:solidFill>
                <a:latin typeface="Gadugi" panose="020B0502040204020203" pitchFamily="34" charset="0"/>
              </a:rPr>
              <a:t/>
            </a:r>
            <a:br>
              <a:rPr lang="en-US" sz="5300" dirty="0" smtClean="0">
                <a:solidFill>
                  <a:schemeClr val="bg1"/>
                </a:solidFill>
                <a:latin typeface="Gadugi" panose="020B0502040204020203" pitchFamily="34" charset="0"/>
              </a:rPr>
            </a:br>
            <a:endParaRPr lang="en-US" sz="5300" dirty="0">
              <a:solidFill>
                <a:schemeClr val="bg1"/>
              </a:solidFill>
              <a:latin typeface="Gadugi" panose="020B0502040204020203" pitchFamily="34" charset="0"/>
            </a:endParaRPr>
          </a:p>
        </p:txBody>
      </p:sp>
    </p:spTree>
    <p:extLst>
      <p:ext uri="{BB962C8B-B14F-4D97-AF65-F5344CB8AC3E}">
        <p14:creationId xmlns:p14="http://schemas.microsoft.com/office/powerpoint/2010/main" val="230312014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http://blog.entrepreneurthearts.com/wp-content/uploads/2014/08/world-hands_00278818.jpg"/>
          <p:cNvPicPr>
            <a:picLocks noChangeAspect="1" noChangeArrowheads="1"/>
          </p:cNvPicPr>
          <p:nvPr/>
        </p:nvPicPr>
        <p:blipFill>
          <a:blip r:embed="rId3" cstate="print"/>
          <a:srcRect/>
          <a:stretch>
            <a:fillRect/>
          </a:stretch>
        </p:blipFill>
        <p:spPr bwMode="auto">
          <a:xfrm>
            <a:off x="0" y="0"/>
            <a:ext cx="9157612" cy="5568503"/>
          </a:xfrm>
          <a:prstGeom prst="rect">
            <a:avLst/>
          </a:prstGeom>
          <a:noFill/>
        </p:spPr>
      </p:pic>
      <p:sp>
        <p:nvSpPr>
          <p:cNvPr id="3" name="CasellaDiTesto 2">
            <a:hlinkClick r:id="rId4"/>
          </p:cNvPr>
          <p:cNvSpPr txBox="1"/>
          <p:nvPr/>
        </p:nvSpPr>
        <p:spPr>
          <a:xfrm>
            <a:off x="0" y="0"/>
            <a:ext cx="9144000" cy="6309420"/>
          </a:xfrm>
          <a:prstGeom prst="rect">
            <a:avLst/>
          </a:prstGeom>
          <a:solidFill>
            <a:schemeClr val="tx2">
              <a:lumMod val="75000"/>
              <a:alpha val="41000"/>
            </a:schemeClr>
          </a:solidFill>
        </p:spPr>
        <p:txBody>
          <a:bodyPr wrap="square" rtlCol="0">
            <a:spAutoFit/>
          </a:bodyPr>
          <a:lstStyle/>
          <a:p>
            <a:pPr marL="342900" lvl="0" indent="-342900">
              <a:buFont typeface="+mj-lt"/>
              <a:buAutoNum type="arabicPeriod"/>
            </a:pPr>
            <a:r>
              <a:rPr lang="it-IT" sz="2000" dirty="0" smtClean="0">
                <a:solidFill>
                  <a:schemeClr val="bg1"/>
                </a:solidFill>
                <a:latin typeface="Gadugi" panose="020B0502040204020203" pitchFamily="34" charset="0"/>
              </a:rPr>
              <a:t>Bulgaria </a:t>
            </a:r>
            <a:r>
              <a:rPr lang="it-IT" sz="2000" dirty="0">
                <a:solidFill>
                  <a:schemeClr val="bg1"/>
                </a:solidFill>
                <a:latin typeface="Gadugi" panose="020B0502040204020203" pitchFamily="34" charset="0"/>
              </a:rPr>
              <a:t>- Tania </a:t>
            </a:r>
            <a:r>
              <a:rPr lang="it-IT" sz="2000" dirty="0" err="1">
                <a:solidFill>
                  <a:schemeClr val="bg1"/>
                </a:solidFill>
                <a:latin typeface="Gadugi" panose="020B0502040204020203" pitchFamily="34" charset="0"/>
              </a:rPr>
              <a:t>Todorova</a:t>
            </a:r>
            <a:r>
              <a:rPr lang="it-IT" sz="2000" dirty="0">
                <a:solidFill>
                  <a:schemeClr val="bg1"/>
                </a:solidFill>
                <a:latin typeface="Gadugi" panose="020B0502040204020203" pitchFamily="34" charset="0"/>
              </a:rPr>
              <a:t> (SULSIT</a:t>
            </a:r>
            <a:r>
              <a:rPr lang="it-IT" sz="2000" dirty="0" smtClean="0">
                <a:solidFill>
                  <a:schemeClr val="bg1"/>
                </a:solidFill>
                <a:latin typeface="Gadugi" panose="020B0502040204020203" pitchFamily="34" charset="0"/>
              </a:rPr>
              <a:t>)					476</a:t>
            </a:r>
            <a:endParaRPr lang="it-IT" sz="2000" dirty="0">
              <a:solidFill>
                <a:schemeClr val="bg1"/>
              </a:solidFill>
              <a:latin typeface="Gadugi" panose="020B0502040204020203" pitchFamily="34" charset="0"/>
            </a:endParaRPr>
          </a:p>
          <a:p>
            <a:pPr marL="342900" lvl="0" indent="-342900">
              <a:buFont typeface="+mj-lt"/>
              <a:buAutoNum type="arabicPeriod"/>
            </a:pPr>
            <a:r>
              <a:rPr lang="en-US" sz="2000" dirty="0">
                <a:solidFill>
                  <a:schemeClr val="bg1"/>
                </a:solidFill>
                <a:latin typeface="Gadugi" panose="020B0502040204020203" pitchFamily="34" charset="0"/>
              </a:rPr>
              <a:t>China - Pan </a:t>
            </a:r>
            <a:r>
              <a:rPr lang="en-US" sz="2000" dirty="0" err="1">
                <a:solidFill>
                  <a:schemeClr val="bg1"/>
                </a:solidFill>
                <a:latin typeface="Gadugi" panose="020B0502040204020203" pitchFamily="34" charset="0"/>
              </a:rPr>
              <a:t>Yantao</a:t>
            </a:r>
            <a:r>
              <a:rPr lang="en-US" sz="2000" dirty="0">
                <a:solidFill>
                  <a:schemeClr val="bg1"/>
                </a:solidFill>
                <a:latin typeface="Gadugi" panose="020B0502040204020203" pitchFamily="34" charset="0"/>
              </a:rPr>
              <a:t> </a:t>
            </a:r>
            <a:r>
              <a:rPr lang="en-US" sz="2000" dirty="0" smtClean="0">
                <a:solidFill>
                  <a:schemeClr val="bg1"/>
                </a:solidFill>
                <a:latin typeface="Gadugi" panose="020B0502040204020203" pitchFamily="34" charset="0"/>
              </a:rPr>
              <a:t>&amp; </a:t>
            </a:r>
            <a:r>
              <a:rPr lang="en-US" sz="2000" dirty="0" err="1">
                <a:solidFill>
                  <a:schemeClr val="bg1"/>
                </a:solidFill>
                <a:latin typeface="Gadugi" panose="020B0502040204020203" pitchFamily="34" charset="0"/>
              </a:rPr>
              <a:t>Jiuzhen</a:t>
            </a:r>
            <a:r>
              <a:rPr lang="en-US" sz="2000" dirty="0">
                <a:solidFill>
                  <a:schemeClr val="bg1"/>
                </a:solidFill>
                <a:latin typeface="Gadugi" panose="020B0502040204020203" pitchFamily="34" charset="0"/>
              </a:rPr>
              <a:t> Zhang (Peking University</a:t>
            </a:r>
            <a:r>
              <a:rPr lang="en-US" sz="2000" dirty="0" smtClean="0">
                <a:solidFill>
                  <a:schemeClr val="bg1"/>
                </a:solidFill>
                <a:latin typeface="Gadugi" panose="020B0502040204020203" pitchFamily="34" charset="0"/>
              </a:rPr>
              <a:t>)		1163</a:t>
            </a:r>
            <a:endParaRPr lang="it-IT" sz="2000" dirty="0">
              <a:solidFill>
                <a:schemeClr val="bg1"/>
              </a:solidFill>
              <a:latin typeface="Gadugi" panose="020B0502040204020203" pitchFamily="34" charset="0"/>
            </a:endParaRPr>
          </a:p>
          <a:p>
            <a:pPr marL="342900" lvl="0" indent="-342900">
              <a:buFont typeface="+mj-lt"/>
              <a:buAutoNum type="arabicPeriod"/>
            </a:pPr>
            <a:r>
              <a:rPr lang="en-US" sz="2000" dirty="0">
                <a:solidFill>
                  <a:schemeClr val="bg1"/>
                </a:solidFill>
                <a:latin typeface="Gadugi" panose="020B0502040204020203" pitchFamily="34" charset="0"/>
              </a:rPr>
              <a:t>Croatia - Daniela </a:t>
            </a:r>
            <a:r>
              <a:rPr lang="en-US" sz="2000" dirty="0" err="1">
                <a:solidFill>
                  <a:schemeClr val="bg1"/>
                </a:solidFill>
                <a:latin typeface="Gadugi" panose="020B0502040204020203" pitchFamily="34" charset="0"/>
              </a:rPr>
              <a:t>Zivkovic</a:t>
            </a:r>
            <a:r>
              <a:rPr lang="en-US" sz="2000" dirty="0">
                <a:solidFill>
                  <a:schemeClr val="bg1"/>
                </a:solidFill>
                <a:latin typeface="Gadugi" panose="020B0502040204020203" pitchFamily="34" charset="0"/>
              </a:rPr>
              <a:t> (University of Zagreb</a:t>
            </a:r>
            <a:r>
              <a:rPr lang="en-US" sz="2000" dirty="0" smtClean="0">
                <a:solidFill>
                  <a:schemeClr val="bg1"/>
                </a:solidFill>
                <a:latin typeface="Gadugi" panose="020B0502040204020203" pitchFamily="34" charset="0"/>
              </a:rPr>
              <a:t>)			231</a:t>
            </a:r>
            <a:endParaRPr lang="it-IT" sz="2000" dirty="0">
              <a:solidFill>
                <a:schemeClr val="bg1"/>
              </a:solidFill>
              <a:latin typeface="Gadugi" panose="020B0502040204020203" pitchFamily="34" charset="0"/>
            </a:endParaRPr>
          </a:p>
          <a:p>
            <a:pPr marL="342900" lvl="0" indent="-342900">
              <a:buFont typeface="+mj-lt"/>
              <a:buAutoNum type="arabicPeriod"/>
            </a:pPr>
            <a:r>
              <a:rPr lang="en-US" sz="2000" dirty="0">
                <a:solidFill>
                  <a:schemeClr val="bg1"/>
                </a:solidFill>
                <a:latin typeface="Gadugi" panose="020B0502040204020203" pitchFamily="34" charset="0"/>
              </a:rPr>
              <a:t>Finland - </a:t>
            </a:r>
            <a:r>
              <a:rPr lang="en-US" sz="2000" dirty="0" err="1">
                <a:solidFill>
                  <a:schemeClr val="bg1"/>
                </a:solidFill>
                <a:latin typeface="Gadugi" panose="020B0502040204020203" pitchFamily="34" charset="0"/>
              </a:rPr>
              <a:t>Terttu</a:t>
            </a:r>
            <a:r>
              <a:rPr lang="en-US" sz="2000" dirty="0">
                <a:solidFill>
                  <a:schemeClr val="bg1"/>
                </a:solidFill>
                <a:latin typeface="Gadugi" panose="020B0502040204020203" pitchFamily="34" charset="0"/>
              </a:rPr>
              <a:t> </a:t>
            </a:r>
            <a:r>
              <a:rPr lang="en-US" sz="2000" dirty="0" err="1">
                <a:solidFill>
                  <a:schemeClr val="bg1"/>
                </a:solidFill>
                <a:latin typeface="Gadugi" panose="020B0502040204020203" pitchFamily="34" charset="0"/>
              </a:rPr>
              <a:t>Kortelainen</a:t>
            </a:r>
            <a:r>
              <a:rPr lang="en-US" sz="2000" dirty="0">
                <a:solidFill>
                  <a:schemeClr val="bg1"/>
                </a:solidFill>
                <a:latin typeface="Gadugi" panose="020B0502040204020203" pitchFamily="34" charset="0"/>
              </a:rPr>
              <a:t> (Oulu University</a:t>
            </a:r>
            <a:r>
              <a:rPr lang="en-US" sz="2000" dirty="0" smtClean="0">
                <a:solidFill>
                  <a:schemeClr val="bg1"/>
                </a:solidFill>
                <a:latin typeface="Gadugi" panose="020B0502040204020203" pitchFamily="34" charset="0"/>
              </a:rPr>
              <a:t>)				666</a:t>
            </a:r>
            <a:endParaRPr lang="it-IT" sz="2000" dirty="0">
              <a:solidFill>
                <a:schemeClr val="bg1"/>
              </a:solidFill>
              <a:latin typeface="Gadugi" panose="020B0502040204020203" pitchFamily="34" charset="0"/>
            </a:endParaRPr>
          </a:p>
          <a:p>
            <a:pPr marL="342900" lvl="0" indent="-342900">
              <a:buFont typeface="+mj-lt"/>
              <a:buAutoNum type="arabicPeriod"/>
            </a:pPr>
            <a:r>
              <a:rPr lang="en-US" sz="2000" dirty="0">
                <a:solidFill>
                  <a:schemeClr val="bg1"/>
                </a:solidFill>
                <a:latin typeface="Gadugi" panose="020B0502040204020203" pitchFamily="34" charset="0"/>
              </a:rPr>
              <a:t>France - Joumana Boustany (University of Paris Descartes</a:t>
            </a:r>
            <a:r>
              <a:rPr lang="en-US" sz="2000" dirty="0" smtClean="0">
                <a:solidFill>
                  <a:schemeClr val="bg1"/>
                </a:solidFill>
                <a:latin typeface="Gadugi" panose="020B0502040204020203" pitchFamily="34" charset="0"/>
              </a:rPr>
              <a:t>)		1520</a:t>
            </a:r>
            <a:endParaRPr lang="it-IT" sz="2000" dirty="0">
              <a:solidFill>
                <a:schemeClr val="bg1"/>
              </a:solidFill>
              <a:latin typeface="Gadugi" panose="020B0502040204020203" pitchFamily="34" charset="0"/>
            </a:endParaRPr>
          </a:p>
          <a:p>
            <a:pPr marL="342900" lvl="0" indent="-342900">
              <a:buFont typeface="+mj-lt"/>
              <a:buAutoNum type="arabicPeriod"/>
            </a:pPr>
            <a:r>
              <a:rPr lang="en-US" sz="2000" dirty="0" smtClean="0">
                <a:solidFill>
                  <a:schemeClr val="bg1"/>
                </a:solidFill>
                <a:latin typeface="Gadugi" panose="020B0502040204020203" pitchFamily="34" charset="0"/>
              </a:rPr>
              <a:t>Israel – </a:t>
            </a:r>
            <a:r>
              <a:rPr lang="en-US" sz="2000" dirty="0" err="1" smtClean="0">
                <a:solidFill>
                  <a:schemeClr val="bg1"/>
                </a:solidFill>
                <a:latin typeface="Gadugi" panose="020B0502040204020203" pitchFamily="34" charset="0"/>
              </a:rPr>
              <a:t>Judit</a:t>
            </a:r>
            <a:r>
              <a:rPr lang="en-US" sz="2000" dirty="0" smtClean="0">
                <a:solidFill>
                  <a:schemeClr val="bg1"/>
                </a:solidFill>
                <a:latin typeface="Gadugi" panose="020B0502040204020203" pitchFamily="34" charset="0"/>
              </a:rPr>
              <a:t> Bar </a:t>
            </a:r>
            <a:r>
              <a:rPr lang="en-US" sz="2000" dirty="0" err="1" smtClean="0">
                <a:solidFill>
                  <a:schemeClr val="bg1"/>
                </a:solidFill>
                <a:latin typeface="Gadugi" panose="020B0502040204020203" pitchFamily="34" charset="0"/>
              </a:rPr>
              <a:t>Ilan</a:t>
            </a:r>
            <a:r>
              <a:rPr lang="en-US" sz="2000" dirty="0" smtClean="0">
                <a:solidFill>
                  <a:schemeClr val="bg1"/>
                </a:solidFill>
                <a:latin typeface="Gadugi" panose="020B0502040204020203" pitchFamily="34" charset="0"/>
              </a:rPr>
              <a:t> (Bar-</a:t>
            </a:r>
            <a:r>
              <a:rPr lang="en-US" sz="2000" dirty="0" err="1" smtClean="0">
                <a:solidFill>
                  <a:schemeClr val="bg1"/>
                </a:solidFill>
                <a:latin typeface="Gadugi" panose="020B0502040204020203" pitchFamily="34" charset="0"/>
              </a:rPr>
              <a:t>Ilan</a:t>
            </a:r>
            <a:r>
              <a:rPr lang="en-US" sz="2000" dirty="0" smtClean="0">
                <a:solidFill>
                  <a:schemeClr val="bg1"/>
                </a:solidFill>
                <a:latin typeface="Gadugi" panose="020B0502040204020203" pitchFamily="34" charset="0"/>
              </a:rPr>
              <a:t> University)				134</a:t>
            </a:r>
          </a:p>
          <a:p>
            <a:pPr marL="342900" indent="-342900">
              <a:buFont typeface="+mj-lt"/>
              <a:buAutoNum type="arabicPeriod"/>
            </a:pPr>
            <a:r>
              <a:rPr lang="tr-TR" sz="2000" dirty="0">
                <a:solidFill>
                  <a:schemeClr val="bg1"/>
                </a:solidFill>
              </a:rPr>
              <a:t>Italy  - Elena Collina (University of Bologna</a:t>
            </a:r>
            <a:r>
              <a:rPr lang="tr-TR" sz="2000" dirty="0" smtClean="0">
                <a:solidFill>
                  <a:schemeClr val="bg1"/>
                </a:solidFill>
              </a:rPr>
              <a:t>)</a:t>
            </a:r>
            <a:r>
              <a:rPr lang="it-IT" sz="2000" dirty="0" smtClean="0">
                <a:solidFill>
                  <a:schemeClr val="bg1"/>
                </a:solidFill>
              </a:rPr>
              <a:t>				1007</a:t>
            </a:r>
            <a:endParaRPr lang="it-IT" sz="2000" dirty="0">
              <a:solidFill>
                <a:schemeClr val="bg1"/>
              </a:solidFill>
            </a:endParaRPr>
          </a:p>
          <a:p>
            <a:pPr marL="342900" lvl="0" indent="-342900">
              <a:buFont typeface="+mj-lt"/>
              <a:buAutoNum type="arabicPeriod"/>
            </a:pPr>
            <a:r>
              <a:rPr lang="en-US" sz="2000" dirty="0" smtClean="0">
                <a:solidFill>
                  <a:schemeClr val="bg1"/>
                </a:solidFill>
                <a:latin typeface="Gadugi" panose="020B0502040204020203" pitchFamily="34" charset="0"/>
              </a:rPr>
              <a:t>Latvia </a:t>
            </a:r>
            <a:r>
              <a:rPr lang="en-US" sz="2000" dirty="0">
                <a:solidFill>
                  <a:schemeClr val="bg1"/>
                </a:solidFill>
                <a:latin typeface="Gadugi" panose="020B0502040204020203" pitchFamily="34" charset="0"/>
              </a:rPr>
              <a:t>- </a:t>
            </a:r>
            <a:r>
              <a:rPr lang="en-US" sz="2000" dirty="0" err="1">
                <a:solidFill>
                  <a:schemeClr val="bg1"/>
                </a:solidFill>
                <a:latin typeface="Gadugi" panose="020B0502040204020203" pitchFamily="34" charset="0"/>
              </a:rPr>
              <a:t>Liga</a:t>
            </a:r>
            <a:r>
              <a:rPr lang="en-US" sz="2000" dirty="0">
                <a:solidFill>
                  <a:schemeClr val="bg1"/>
                </a:solidFill>
                <a:latin typeface="Gadugi" panose="020B0502040204020203" pitchFamily="34" charset="0"/>
              </a:rPr>
              <a:t> </a:t>
            </a:r>
            <a:r>
              <a:rPr lang="en-US" sz="2000" dirty="0" err="1">
                <a:solidFill>
                  <a:schemeClr val="bg1"/>
                </a:solidFill>
                <a:latin typeface="Gadugi" panose="020B0502040204020203" pitchFamily="34" charset="0"/>
              </a:rPr>
              <a:t>Krumina</a:t>
            </a:r>
            <a:r>
              <a:rPr lang="en-US" sz="2000" dirty="0">
                <a:solidFill>
                  <a:schemeClr val="bg1"/>
                </a:solidFill>
                <a:latin typeface="Gadugi" panose="020B0502040204020203" pitchFamily="34" charset="0"/>
              </a:rPr>
              <a:t> (University of Latvia</a:t>
            </a:r>
            <a:r>
              <a:rPr lang="en-US" sz="2000" dirty="0" smtClean="0">
                <a:solidFill>
                  <a:schemeClr val="bg1"/>
                </a:solidFill>
                <a:latin typeface="Gadugi" panose="020B0502040204020203" pitchFamily="34" charset="0"/>
              </a:rPr>
              <a:t>)				1186</a:t>
            </a:r>
            <a:endParaRPr lang="it-IT" sz="2000" dirty="0">
              <a:solidFill>
                <a:schemeClr val="bg1"/>
              </a:solidFill>
              <a:latin typeface="Gadugi" panose="020B0502040204020203" pitchFamily="34" charset="0"/>
            </a:endParaRPr>
          </a:p>
          <a:p>
            <a:pPr marL="342900" lvl="0" indent="-342900">
              <a:buFont typeface="+mj-lt"/>
              <a:buAutoNum type="arabicPeriod"/>
            </a:pPr>
            <a:r>
              <a:rPr lang="it-IT" sz="2000" dirty="0" err="1" smtClean="0">
                <a:solidFill>
                  <a:schemeClr val="bg1"/>
                </a:solidFill>
                <a:latin typeface="Gadugi" panose="020B0502040204020203" pitchFamily="34" charset="0"/>
              </a:rPr>
              <a:t>Lebanon</a:t>
            </a:r>
            <a:r>
              <a:rPr lang="it-IT" sz="2000" dirty="0" smtClean="0">
                <a:solidFill>
                  <a:schemeClr val="bg1"/>
                </a:solidFill>
                <a:latin typeface="Gadugi" panose="020B0502040204020203" pitchFamily="34" charset="0"/>
              </a:rPr>
              <a:t> – </a:t>
            </a:r>
            <a:r>
              <a:rPr lang="it-IT" sz="2000" dirty="0" err="1" smtClean="0">
                <a:solidFill>
                  <a:schemeClr val="bg1"/>
                </a:solidFill>
                <a:latin typeface="Gadugi" panose="020B0502040204020203" pitchFamily="34" charset="0"/>
              </a:rPr>
              <a:t>Hanady</a:t>
            </a:r>
            <a:r>
              <a:rPr lang="it-IT" sz="2000" dirty="0" smtClean="0">
                <a:solidFill>
                  <a:schemeClr val="bg1"/>
                </a:solidFill>
                <a:latin typeface="Gadugi" panose="020B0502040204020203" pitchFamily="34" charset="0"/>
              </a:rPr>
              <a:t> </a:t>
            </a:r>
            <a:r>
              <a:rPr lang="it-IT" sz="2000" dirty="0" err="1" smtClean="0">
                <a:solidFill>
                  <a:schemeClr val="bg1"/>
                </a:solidFill>
                <a:latin typeface="Gadugi" panose="020B0502040204020203" pitchFamily="34" charset="0"/>
              </a:rPr>
              <a:t>Geagea</a:t>
            </a:r>
            <a:r>
              <a:rPr lang="it-IT" sz="2000" dirty="0" smtClean="0">
                <a:solidFill>
                  <a:schemeClr val="bg1"/>
                </a:solidFill>
                <a:latin typeface="Gadugi" panose="020B0502040204020203" pitchFamily="34" charset="0"/>
              </a:rPr>
              <a:t> (</a:t>
            </a:r>
            <a:r>
              <a:rPr lang="it-IT" sz="2000" dirty="0" err="1" smtClean="0">
                <a:solidFill>
                  <a:schemeClr val="bg1"/>
                </a:solidFill>
                <a:latin typeface="Gadugi" panose="020B0502040204020203" pitchFamily="34" charset="0"/>
              </a:rPr>
              <a:t>Lebanese</a:t>
            </a:r>
            <a:r>
              <a:rPr lang="it-IT" sz="2000" dirty="0" smtClean="0">
                <a:solidFill>
                  <a:schemeClr val="bg1"/>
                </a:solidFill>
                <a:latin typeface="Gadugi" panose="020B0502040204020203" pitchFamily="34" charset="0"/>
              </a:rPr>
              <a:t> </a:t>
            </a:r>
            <a:r>
              <a:rPr lang="it-IT" sz="2000" dirty="0" err="1" smtClean="0">
                <a:solidFill>
                  <a:schemeClr val="bg1"/>
                </a:solidFill>
                <a:latin typeface="Gadugi" panose="020B0502040204020203" pitchFamily="34" charset="0"/>
              </a:rPr>
              <a:t>University</a:t>
            </a:r>
            <a:r>
              <a:rPr lang="it-IT" sz="2000" dirty="0" smtClean="0">
                <a:solidFill>
                  <a:schemeClr val="bg1"/>
                </a:solidFill>
                <a:latin typeface="Gadugi" panose="020B0502040204020203" pitchFamily="34" charset="0"/>
              </a:rPr>
              <a:t>)			125</a:t>
            </a:r>
          </a:p>
          <a:p>
            <a:pPr marL="342900" lvl="0" indent="-342900">
              <a:buFont typeface="+mj-lt"/>
              <a:buAutoNum type="arabicPeriod"/>
            </a:pPr>
            <a:r>
              <a:rPr lang="it-IT" sz="2000" dirty="0" smtClean="0">
                <a:solidFill>
                  <a:schemeClr val="bg1"/>
                </a:solidFill>
                <a:latin typeface="Gadugi" panose="020B0502040204020203" pitchFamily="34" charset="0"/>
              </a:rPr>
              <a:t> Moldova – Silvia </a:t>
            </a:r>
            <a:r>
              <a:rPr lang="it-IT" sz="2000" dirty="0" err="1" smtClean="0">
                <a:solidFill>
                  <a:schemeClr val="bg1"/>
                </a:solidFill>
                <a:latin typeface="Gadugi" panose="020B0502040204020203" pitchFamily="34" charset="0"/>
              </a:rPr>
              <a:t>Ghinculov</a:t>
            </a:r>
            <a:r>
              <a:rPr lang="it-IT" sz="2000" dirty="0" smtClean="0">
                <a:solidFill>
                  <a:schemeClr val="bg1"/>
                </a:solidFill>
                <a:latin typeface="Gadugi" panose="020B0502040204020203" pitchFamily="34" charset="0"/>
              </a:rPr>
              <a:t> (</a:t>
            </a:r>
            <a:r>
              <a:rPr lang="it-IT" sz="2000" dirty="0" err="1" smtClean="0">
                <a:solidFill>
                  <a:schemeClr val="bg1"/>
                </a:solidFill>
                <a:latin typeface="Gadugi" panose="020B0502040204020203" pitchFamily="34" charset="0"/>
              </a:rPr>
              <a:t>Academy</a:t>
            </a:r>
            <a:r>
              <a:rPr lang="it-IT" sz="2000" dirty="0" smtClean="0">
                <a:solidFill>
                  <a:schemeClr val="bg1"/>
                </a:solidFill>
                <a:latin typeface="Gadugi" panose="020B0502040204020203" pitchFamily="34" charset="0"/>
              </a:rPr>
              <a:t> </a:t>
            </a:r>
            <a:r>
              <a:rPr lang="it-IT" sz="2000" dirty="0" err="1" smtClean="0">
                <a:solidFill>
                  <a:schemeClr val="bg1"/>
                </a:solidFill>
                <a:latin typeface="Gadugi" panose="020B0502040204020203" pitchFamily="34" charset="0"/>
              </a:rPr>
              <a:t>of</a:t>
            </a:r>
            <a:r>
              <a:rPr lang="it-IT" sz="2000" dirty="0" smtClean="0">
                <a:solidFill>
                  <a:schemeClr val="bg1"/>
                </a:solidFill>
                <a:latin typeface="Gadugi" panose="020B0502040204020203" pitchFamily="34" charset="0"/>
              </a:rPr>
              <a:t> </a:t>
            </a:r>
            <a:r>
              <a:rPr lang="it-IT" sz="2000" dirty="0" err="1" smtClean="0">
                <a:solidFill>
                  <a:schemeClr val="bg1"/>
                </a:solidFill>
                <a:latin typeface="Gadugi" panose="020B0502040204020203" pitchFamily="34" charset="0"/>
              </a:rPr>
              <a:t>Economic</a:t>
            </a:r>
            <a:r>
              <a:rPr lang="it-IT" sz="2000" dirty="0" smtClean="0">
                <a:solidFill>
                  <a:schemeClr val="bg1"/>
                </a:solidFill>
                <a:latin typeface="Gadugi" panose="020B0502040204020203" pitchFamily="34" charset="0"/>
              </a:rPr>
              <a:t> </a:t>
            </a:r>
            <a:r>
              <a:rPr lang="it-IT" sz="2000" dirty="0" err="1" smtClean="0">
                <a:solidFill>
                  <a:schemeClr val="bg1"/>
                </a:solidFill>
                <a:latin typeface="Gadugi" panose="020B0502040204020203" pitchFamily="34" charset="0"/>
              </a:rPr>
              <a:t>Studies</a:t>
            </a:r>
            <a:r>
              <a:rPr lang="it-IT" sz="2000" dirty="0" smtClean="0">
                <a:solidFill>
                  <a:schemeClr val="bg1"/>
                </a:solidFill>
                <a:latin typeface="Gadugi" panose="020B0502040204020203" pitchFamily="34" charset="0"/>
              </a:rPr>
              <a:t>)		212</a:t>
            </a:r>
            <a:endParaRPr lang="it-IT" sz="2000" dirty="0">
              <a:solidFill>
                <a:schemeClr val="bg1"/>
              </a:solidFill>
              <a:latin typeface="Gadugi" panose="020B0502040204020203" pitchFamily="34" charset="0"/>
            </a:endParaRPr>
          </a:p>
          <a:p>
            <a:pPr marL="342900" lvl="0" indent="-342900">
              <a:buFont typeface="+mj-lt"/>
              <a:buAutoNum type="arabicPeriod"/>
            </a:pPr>
            <a:r>
              <a:rPr lang="en-US" sz="2000" dirty="0">
                <a:solidFill>
                  <a:schemeClr val="bg1"/>
                </a:solidFill>
                <a:latin typeface="Gadugi" panose="020B0502040204020203" pitchFamily="34" charset="0"/>
              </a:rPr>
              <a:t>Norway - </a:t>
            </a:r>
            <a:r>
              <a:rPr lang="en-US" sz="2000" dirty="0" err="1">
                <a:solidFill>
                  <a:schemeClr val="bg1"/>
                </a:solidFill>
                <a:latin typeface="Gadugi" panose="020B0502040204020203" pitchFamily="34" charset="0"/>
              </a:rPr>
              <a:t>Ane</a:t>
            </a:r>
            <a:r>
              <a:rPr lang="en-US" sz="2000" dirty="0">
                <a:solidFill>
                  <a:schemeClr val="bg1"/>
                </a:solidFill>
                <a:latin typeface="Gadugi" panose="020B0502040204020203" pitchFamily="34" charset="0"/>
              </a:rPr>
              <a:t> </a:t>
            </a:r>
            <a:r>
              <a:rPr lang="en-US" sz="2000" dirty="0" err="1">
                <a:solidFill>
                  <a:schemeClr val="bg1"/>
                </a:solidFill>
                <a:latin typeface="Gadugi" panose="020B0502040204020203" pitchFamily="34" charset="0"/>
              </a:rPr>
              <a:t>Landoy</a:t>
            </a:r>
            <a:r>
              <a:rPr lang="en-US" sz="2000" dirty="0">
                <a:solidFill>
                  <a:schemeClr val="bg1"/>
                </a:solidFill>
                <a:latin typeface="Gadugi" panose="020B0502040204020203" pitchFamily="34" charset="0"/>
              </a:rPr>
              <a:t> (Bergen University</a:t>
            </a:r>
            <a:r>
              <a:rPr lang="en-US" sz="2000" dirty="0" smtClean="0">
                <a:solidFill>
                  <a:schemeClr val="bg1"/>
                </a:solidFill>
                <a:latin typeface="Gadugi" panose="020B0502040204020203" pitchFamily="34" charset="0"/>
              </a:rPr>
              <a:t>)				876</a:t>
            </a:r>
            <a:endParaRPr lang="it-IT" sz="2000" dirty="0">
              <a:solidFill>
                <a:schemeClr val="bg1"/>
              </a:solidFill>
              <a:latin typeface="Gadugi" panose="020B0502040204020203" pitchFamily="34" charset="0"/>
            </a:endParaRPr>
          </a:p>
          <a:p>
            <a:pPr marL="342900" lvl="0" indent="-342900">
              <a:buFont typeface="+mj-lt"/>
              <a:buAutoNum type="arabicPeriod"/>
            </a:pPr>
            <a:r>
              <a:rPr lang="en-US" sz="2000" dirty="0">
                <a:solidFill>
                  <a:schemeClr val="bg1"/>
                </a:solidFill>
                <a:latin typeface="Gadugi" panose="020B0502040204020203" pitchFamily="34" charset="0"/>
              </a:rPr>
              <a:t>Peru - Aurora de la Vega (Catholic University of Peru</a:t>
            </a:r>
            <a:r>
              <a:rPr lang="en-US" sz="2000" dirty="0" smtClean="0">
                <a:solidFill>
                  <a:schemeClr val="bg1"/>
                </a:solidFill>
                <a:latin typeface="Gadugi" panose="020B0502040204020203" pitchFamily="34" charset="0"/>
              </a:rPr>
              <a:t>)			204</a:t>
            </a:r>
            <a:endParaRPr lang="it-IT" sz="2000" dirty="0">
              <a:solidFill>
                <a:schemeClr val="bg1"/>
              </a:solidFill>
              <a:latin typeface="Gadugi" panose="020B0502040204020203" pitchFamily="34" charset="0"/>
            </a:endParaRPr>
          </a:p>
          <a:p>
            <a:pPr marL="342900" lvl="0" indent="-342900">
              <a:buFont typeface="+mj-lt"/>
              <a:buAutoNum type="arabicPeriod"/>
            </a:pPr>
            <a:r>
              <a:rPr lang="it-IT" sz="2000" dirty="0" err="1" smtClean="0">
                <a:solidFill>
                  <a:schemeClr val="bg1"/>
                </a:solidFill>
                <a:latin typeface="Gadugi" panose="020B0502040204020203" pitchFamily="34" charset="0"/>
              </a:rPr>
              <a:t>Portugal</a:t>
            </a:r>
            <a:r>
              <a:rPr lang="it-IT" sz="2000" dirty="0" smtClean="0">
                <a:solidFill>
                  <a:schemeClr val="bg1"/>
                </a:solidFill>
                <a:latin typeface="Gadugi" panose="020B0502040204020203" pitchFamily="34" charset="0"/>
              </a:rPr>
              <a:t> </a:t>
            </a:r>
            <a:r>
              <a:rPr lang="it-IT" sz="2000" dirty="0">
                <a:solidFill>
                  <a:schemeClr val="bg1"/>
                </a:solidFill>
                <a:latin typeface="Gadugi" panose="020B0502040204020203" pitchFamily="34" charset="0"/>
              </a:rPr>
              <a:t>- </a:t>
            </a:r>
            <a:r>
              <a:rPr lang="it-IT" sz="2000" dirty="0" err="1">
                <a:solidFill>
                  <a:schemeClr val="bg1"/>
                </a:solidFill>
                <a:latin typeface="Gadugi" panose="020B0502040204020203" pitchFamily="34" charset="0"/>
              </a:rPr>
              <a:t>Ana</a:t>
            </a:r>
            <a:r>
              <a:rPr lang="it-IT" sz="2000" dirty="0">
                <a:solidFill>
                  <a:schemeClr val="bg1"/>
                </a:solidFill>
                <a:latin typeface="Gadugi" panose="020B0502040204020203" pitchFamily="34" charset="0"/>
              </a:rPr>
              <a:t> </a:t>
            </a:r>
            <a:r>
              <a:rPr lang="it-IT" sz="2000" dirty="0" err="1" smtClean="0">
                <a:solidFill>
                  <a:schemeClr val="bg1"/>
                </a:solidFill>
                <a:latin typeface="Gadugi" panose="020B0502040204020203" pitchFamily="34" charset="0"/>
              </a:rPr>
              <a:t>Lùcia</a:t>
            </a:r>
            <a:r>
              <a:rPr lang="it-IT" sz="2000" dirty="0" smtClean="0">
                <a:solidFill>
                  <a:schemeClr val="bg1"/>
                </a:solidFill>
                <a:latin typeface="Gadugi" panose="020B0502040204020203" pitchFamily="34" charset="0"/>
              </a:rPr>
              <a:t> Terra </a:t>
            </a:r>
            <a:r>
              <a:rPr lang="it-IT" sz="2000" dirty="0">
                <a:solidFill>
                  <a:schemeClr val="bg1"/>
                </a:solidFill>
                <a:latin typeface="Gadugi" panose="020B0502040204020203" pitchFamily="34" charset="0"/>
              </a:rPr>
              <a:t>(Oporto </a:t>
            </a:r>
            <a:r>
              <a:rPr lang="it-IT" sz="2000" dirty="0" err="1">
                <a:solidFill>
                  <a:schemeClr val="bg1"/>
                </a:solidFill>
                <a:latin typeface="Gadugi" panose="020B0502040204020203" pitchFamily="34" charset="0"/>
              </a:rPr>
              <a:t>Polytechnic</a:t>
            </a:r>
            <a:r>
              <a:rPr lang="it-IT" sz="2000" dirty="0">
                <a:solidFill>
                  <a:schemeClr val="bg1"/>
                </a:solidFill>
                <a:latin typeface="Gadugi" panose="020B0502040204020203" pitchFamily="34" charset="0"/>
              </a:rPr>
              <a:t> </a:t>
            </a:r>
            <a:r>
              <a:rPr lang="it-IT" sz="2000" dirty="0" err="1">
                <a:solidFill>
                  <a:schemeClr val="bg1"/>
                </a:solidFill>
                <a:latin typeface="Gadugi" panose="020B0502040204020203" pitchFamily="34" charset="0"/>
              </a:rPr>
              <a:t>Institute</a:t>
            </a:r>
            <a:r>
              <a:rPr lang="it-IT" sz="2000" dirty="0" smtClean="0">
                <a:solidFill>
                  <a:schemeClr val="bg1"/>
                </a:solidFill>
                <a:latin typeface="Gadugi" panose="020B0502040204020203" pitchFamily="34" charset="0"/>
              </a:rPr>
              <a:t>)		261</a:t>
            </a:r>
            <a:endParaRPr lang="it-IT" sz="2000" dirty="0">
              <a:solidFill>
                <a:schemeClr val="bg1"/>
              </a:solidFill>
              <a:latin typeface="Gadugi" panose="020B0502040204020203" pitchFamily="34" charset="0"/>
            </a:endParaRPr>
          </a:p>
          <a:p>
            <a:pPr marL="342900" lvl="0" indent="-342900">
              <a:buFont typeface="+mj-lt"/>
              <a:buAutoNum type="arabicPeriod"/>
            </a:pPr>
            <a:r>
              <a:rPr lang="it-IT" sz="2000" dirty="0">
                <a:solidFill>
                  <a:schemeClr val="bg1"/>
                </a:solidFill>
                <a:latin typeface="Gadugi" panose="020B0502040204020203" pitchFamily="34" charset="0"/>
              </a:rPr>
              <a:t>Romania - Angela </a:t>
            </a:r>
            <a:r>
              <a:rPr lang="it-IT" sz="2000" dirty="0" err="1">
                <a:solidFill>
                  <a:schemeClr val="bg1"/>
                </a:solidFill>
                <a:latin typeface="Gadugi" panose="020B0502040204020203" pitchFamily="34" charset="0"/>
              </a:rPr>
              <a:t>Repanovici</a:t>
            </a:r>
            <a:r>
              <a:rPr lang="it-IT" sz="2000" dirty="0">
                <a:solidFill>
                  <a:schemeClr val="bg1"/>
                </a:solidFill>
                <a:latin typeface="Gadugi" panose="020B0502040204020203" pitchFamily="34" charset="0"/>
              </a:rPr>
              <a:t> (Transilvania </a:t>
            </a:r>
            <a:r>
              <a:rPr lang="it-IT" sz="2000" dirty="0" err="1">
                <a:solidFill>
                  <a:schemeClr val="bg1"/>
                </a:solidFill>
                <a:latin typeface="Gadugi" panose="020B0502040204020203" pitchFamily="34" charset="0"/>
              </a:rPr>
              <a:t>University</a:t>
            </a:r>
            <a:r>
              <a:rPr lang="it-IT" sz="2000" dirty="0" smtClean="0">
                <a:solidFill>
                  <a:schemeClr val="bg1"/>
                </a:solidFill>
                <a:latin typeface="Gadugi" panose="020B0502040204020203" pitchFamily="34" charset="0"/>
              </a:rPr>
              <a:t>)			184</a:t>
            </a:r>
            <a:endParaRPr lang="it-IT" sz="2000" dirty="0">
              <a:solidFill>
                <a:schemeClr val="bg1"/>
              </a:solidFill>
              <a:latin typeface="Gadugi" panose="020B0502040204020203" pitchFamily="34" charset="0"/>
            </a:endParaRPr>
          </a:p>
          <a:p>
            <a:pPr marL="342900" lvl="0" indent="-342900">
              <a:buFont typeface="+mj-lt"/>
              <a:buAutoNum type="arabicPeriod"/>
            </a:pPr>
            <a:r>
              <a:rPr lang="en-US" sz="2000" dirty="0" smtClean="0">
                <a:solidFill>
                  <a:schemeClr val="bg1"/>
                </a:solidFill>
                <a:latin typeface="Gadugi" panose="020B0502040204020203" pitchFamily="34" charset="0"/>
              </a:rPr>
              <a:t>Slovenia </a:t>
            </a:r>
            <a:r>
              <a:rPr lang="en-US" sz="2000" dirty="0">
                <a:solidFill>
                  <a:schemeClr val="bg1"/>
                </a:solidFill>
                <a:latin typeface="Gadugi" panose="020B0502040204020203" pitchFamily="34" charset="0"/>
              </a:rPr>
              <a:t>- </a:t>
            </a:r>
            <a:r>
              <a:rPr lang="en-US" sz="2000" dirty="0" err="1">
                <a:solidFill>
                  <a:schemeClr val="bg1"/>
                </a:solidFill>
                <a:latin typeface="Gadugi" panose="020B0502040204020203" pitchFamily="34" charset="0"/>
              </a:rPr>
              <a:t>Polona</a:t>
            </a:r>
            <a:r>
              <a:rPr lang="en-US" sz="2000" dirty="0">
                <a:solidFill>
                  <a:schemeClr val="bg1"/>
                </a:solidFill>
                <a:latin typeface="Gadugi" panose="020B0502040204020203" pitchFamily="34" charset="0"/>
              </a:rPr>
              <a:t> </a:t>
            </a:r>
            <a:r>
              <a:rPr lang="en-US" sz="2000" dirty="0" err="1">
                <a:solidFill>
                  <a:schemeClr val="bg1"/>
                </a:solidFill>
                <a:latin typeface="Gadugi" panose="020B0502040204020203" pitchFamily="34" charset="0"/>
              </a:rPr>
              <a:t>Vilar</a:t>
            </a:r>
            <a:r>
              <a:rPr lang="en-US" sz="2000" dirty="0">
                <a:solidFill>
                  <a:schemeClr val="bg1"/>
                </a:solidFill>
                <a:latin typeface="Gadugi" panose="020B0502040204020203" pitchFamily="34" charset="0"/>
              </a:rPr>
              <a:t> (University of </a:t>
            </a:r>
            <a:r>
              <a:rPr lang="en-US" sz="2000" dirty="0" err="1">
                <a:solidFill>
                  <a:schemeClr val="bg1"/>
                </a:solidFill>
                <a:latin typeface="Gadugi" panose="020B0502040204020203" pitchFamily="34" charset="0"/>
              </a:rPr>
              <a:t>Ljubliana</a:t>
            </a:r>
            <a:r>
              <a:rPr lang="en-US" sz="2000" dirty="0" smtClean="0">
                <a:solidFill>
                  <a:schemeClr val="bg1"/>
                </a:solidFill>
                <a:latin typeface="Gadugi" panose="020B0502040204020203" pitchFamily="34" charset="0"/>
              </a:rPr>
              <a:t>)			256</a:t>
            </a:r>
            <a:endParaRPr lang="it-IT" sz="2000" dirty="0">
              <a:solidFill>
                <a:schemeClr val="bg1"/>
              </a:solidFill>
              <a:latin typeface="Gadugi" panose="020B0502040204020203" pitchFamily="34" charset="0"/>
            </a:endParaRPr>
          </a:p>
          <a:p>
            <a:pPr marL="342900" lvl="0" indent="-342900">
              <a:buFont typeface="+mj-lt"/>
              <a:buAutoNum type="arabicPeriod"/>
            </a:pPr>
            <a:r>
              <a:rPr lang="en-US" sz="2000" dirty="0">
                <a:solidFill>
                  <a:schemeClr val="bg1"/>
                </a:solidFill>
                <a:latin typeface="Gadugi" panose="020B0502040204020203" pitchFamily="34" charset="0"/>
              </a:rPr>
              <a:t>Switzerland - Rene Schneider (Haute </a:t>
            </a:r>
            <a:r>
              <a:rPr lang="en-US" sz="2000" dirty="0" err="1">
                <a:solidFill>
                  <a:schemeClr val="bg1"/>
                </a:solidFill>
                <a:latin typeface="Gadugi" panose="020B0502040204020203" pitchFamily="34" charset="0"/>
              </a:rPr>
              <a:t>Ecole</a:t>
            </a:r>
            <a:r>
              <a:rPr lang="en-US" sz="2000" dirty="0">
                <a:solidFill>
                  <a:schemeClr val="bg1"/>
                </a:solidFill>
                <a:latin typeface="Gadugi" panose="020B0502040204020203" pitchFamily="34" charset="0"/>
              </a:rPr>
              <a:t> de </a:t>
            </a:r>
            <a:r>
              <a:rPr lang="en-US" sz="2000" dirty="0" err="1">
                <a:solidFill>
                  <a:schemeClr val="bg1"/>
                </a:solidFill>
                <a:latin typeface="Gadugi" panose="020B0502040204020203" pitchFamily="34" charset="0"/>
              </a:rPr>
              <a:t>Gestion</a:t>
            </a:r>
            <a:r>
              <a:rPr lang="en-US" sz="2000" dirty="0" smtClean="0">
                <a:solidFill>
                  <a:schemeClr val="bg1"/>
                </a:solidFill>
                <a:latin typeface="Gadugi" panose="020B0502040204020203" pitchFamily="34" charset="0"/>
              </a:rPr>
              <a:t>)		156</a:t>
            </a:r>
            <a:endParaRPr lang="it-IT" sz="2000" dirty="0">
              <a:solidFill>
                <a:schemeClr val="bg1"/>
              </a:solidFill>
              <a:latin typeface="Gadugi" panose="020B0502040204020203" pitchFamily="34" charset="0"/>
            </a:endParaRPr>
          </a:p>
          <a:p>
            <a:pPr marL="342900" lvl="0" indent="-342900">
              <a:buFont typeface="+mj-lt"/>
              <a:buAutoNum type="arabicPeriod"/>
            </a:pPr>
            <a:r>
              <a:rPr lang="en-US" sz="2000" dirty="0">
                <a:solidFill>
                  <a:schemeClr val="bg1"/>
                </a:solidFill>
                <a:latin typeface="Gadugi" panose="020B0502040204020203" pitchFamily="34" charset="0"/>
              </a:rPr>
              <a:t>Turkey - Serap Kurbanoglu (</a:t>
            </a:r>
            <a:r>
              <a:rPr lang="en-US" sz="2000" dirty="0" err="1">
                <a:solidFill>
                  <a:schemeClr val="bg1"/>
                </a:solidFill>
                <a:latin typeface="Gadugi" panose="020B0502040204020203" pitchFamily="34" charset="0"/>
              </a:rPr>
              <a:t>Hacettepe</a:t>
            </a:r>
            <a:r>
              <a:rPr lang="en-US" sz="2000" dirty="0">
                <a:solidFill>
                  <a:schemeClr val="bg1"/>
                </a:solidFill>
                <a:latin typeface="Gadugi" panose="020B0502040204020203" pitchFamily="34" charset="0"/>
              </a:rPr>
              <a:t> University</a:t>
            </a:r>
            <a:r>
              <a:rPr lang="en-US" sz="2000" dirty="0" smtClean="0">
                <a:solidFill>
                  <a:schemeClr val="bg1"/>
                </a:solidFill>
                <a:latin typeface="Gadugi" panose="020B0502040204020203" pitchFamily="34" charset="0"/>
              </a:rPr>
              <a:t>)			212</a:t>
            </a:r>
            <a:endParaRPr lang="it-IT" sz="2000" dirty="0">
              <a:solidFill>
                <a:schemeClr val="bg1"/>
              </a:solidFill>
              <a:latin typeface="Gadugi" panose="020B0502040204020203" pitchFamily="34" charset="0"/>
            </a:endParaRPr>
          </a:p>
          <a:p>
            <a:pPr marL="342900" lvl="0" indent="-342900">
              <a:buFont typeface="+mj-lt"/>
              <a:buAutoNum type="arabicPeriod"/>
            </a:pPr>
            <a:r>
              <a:rPr lang="en-US" sz="2000" dirty="0">
                <a:solidFill>
                  <a:schemeClr val="bg1"/>
                </a:solidFill>
                <a:latin typeface="Gadugi" panose="020B0502040204020203" pitchFamily="34" charset="0"/>
              </a:rPr>
              <a:t>UK - David </a:t>
            </a:r>
            <a:r>
              <a:rPr lang="en-US" sz="2000" dirty="0" err="1">
                <a:solidFill>
                  <a:schemeClr val="bg1"/>
                </a:solidFill>
                <a:latin typeface="Gadugi" panose="020B0502040204020203" pitchFamily="34" charset="0"/>
              </a:rPr>
              <a:t>Bawden</a:t>
            </a:r>
            <a:r>
              <a:rPr lang="en-US" sz="2000" dirty="0">
                <a:solidFill>
                  <a:schemeClr val="bg1"/>
                </a:solidFill>
                <a:latin typeface="Gadugi" panose="020B0502040204020203" pitchFamily="34" charset="0"/>
              </a:rPr>
              <a:t> (City University</a:t>
            </a:r>
            <a:r>
              <a:rPr lang="en-US" sz="2000" dirty="0" smtClean="0">
                <a:solidFill>
                  <a:schemeClr val="bg1"/>
                </a:solidFill>
                <a:latin typeface="Gadugi" panose="020B0502040204020203" pitchFamily="34" charset="0"/>
              </a:rPr>
              <a:t>)					44</a:t>
            </a:r>
            <a:endParaRPr lang="it-IT" sz="2000" dirty="0">
              <a:solidFill>
                <a:schemeClr val="bg1"/>
              </a:solidFill>
              <a:latin typeface="Gadugi" panose="020B0502040204020203" pitchFamily="34" charset="0"/>
            </a:endParaRPr>
          </a:p>
          <a:p>
            <a:pPr marL="342900" lvl="0" indent="-342900">
              <a:buFont typeface="+mj-lt"/>
              <a:buAutoNum type="arabicPeriod"/>
            </a:pPr>
            <a:r>
              <a:rPr lang="it-IT" sz="2000" dirty="0">
                <a:solidFill>
                  <a:schemeClr val="bg1"/>
                </a:solidFill>
                <a:latin typeface="Gadugi" panose="020B0502040204020203" pitchFamily="34" charset="0"/>
              </a:rPr>
              <a:t>USA - Diane Mizrachi (</a:t>
            </a:r>
            <a:r>
              <a:rPr lang="it-IT" sz="2000" dirty="0" err="1">
                <a:solidFill>
                  <a:schemeClr val="bg1"/>
                </a:solidFill>
                <a:latin typeface="Gadugi" panose="020B0502040204020203" pitchFamily="34" charset="0"/>
              </a:rPr>
              <a:t>University</a:t>
            </a:r>
            <a:r>
              <a:rPr lang="it-IT" sz="2000" dirty="0">
                <a:solidFill>
                  <a:schemeClr val="bg1"/>
                </a:solidFill>
                <a:latin typeface="Gadugi" panose="020B0502040204020203" pitchFamily="34" charset="0"/>
              </a:rPr>
              <a:t> of California</a:t>
            </a:r>
            <a:r>
              <a:rPr lang="it-IT" sz="2000" dirty="0" smtClean="0">
                <a:solidFill>
                  <a:schemeClr val="bg1"/>
                </a:solidFill>
                <a:latin typeface="Gadugi" panose="020B0502040204020203" pitchFamily="34" charset="0"/>
              </a:rPr>
              <a:t>)				366</a:t>
            </a:r>
            <a:endParaRPr lang="it-IT" sz="2000" dirty="0">
              <a:solidFill>
                <a:schemeClr val="bg1"/>
              </a:solidFill>
              <a:latin typeface="Gadugi" panose="020B0502040204020203" pitchFamily="34" charset="0"/>
            </a:endParaRPr>
          </a:p>
          <a:p>
            <a:pPr marL="342900" indent="-342900"/>
            <a:r>
              <a:rPr lang="it-IT" sz="1600" dirty="0" smtClean="0">
                <a:solidFill>
                  <a:schemeClr val="bg2">
                    <a:lumMod val="25000"/>
                  </a:schemeClr>
                </a:solidFill>
                <a:latin typeface="Gadugi" panose="020B0502040204020203" pitchFamily="34" charset="0"/>
              </a:rPr>
              <a:t>										</a:t>
            </a:r>
            <a:r>
              <a:rPr lang="it-IT" sz="2400" b="1" dirty="0" smtClean="0">
                <a:solidFill>
                  <a:schemeClr val="bg2">
                    <a:lumMod val="25000"/>
                  </a:schemeClr>
                </a:solidFill>
                <a:latin typeface="Gadugi" panose="020B0502040204020203" pitchFamily="34" charset="0"/>
              </a:rPr>
              <a:t>9279</a:t>
            </a:r>
            <a:endParaRPr lang="it-IT" sz="2400" b="1" dirty="0">
              <a:solidFill>
                <a:schemeClr val="bg2">
                  <a:lumMod val="25000"/>
                </a:schemeClr>
              </a:solidFill>
              <a:latin typeface="Gadugi" panose="020B0502040204020203" pitchFamily="34" charset="0"/>
            </a:endParaRPr>
          </a:p>
        </p:txBody>
      </p:sp>
    </p:spTree>
    <p:extLst>
      <p:ext uri="{BB962C8B-B14F-4D97-AF65-F5344CB8AC3E}">
        <p14:creationId xmlns:p14="http://schemas.microsoft.com/office/powerpoint/2010/main" val="484861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708920"/>
            <a:ext cx="8229600" cy="4525963"/>
          </a:xfrm>
        </p:spPr>
        <p:txBody>
          <a:bodyPr>
            <a:normAutofit/>
          </a:bodyPr>
          <a:lstStyle/>
          <a:p>
            <a:r>
              <a:rPr lang="en-US" sz="2400" dirty="0" smtClean="0">
                <a:solidFill>
                  <a:schemeClr val="tx1"/>
                </a:solidFill>
                <a:latin typeface="Gadugi" panose="020B0502040204020203" pitchFamily="34" charset="0"/>
              </a:rPr>
              <a:t>Overall preference for reading academic texts in print rather than online.</a:t>
            </a:r>
          </a:p>
          <a:p>
            <a:r>
              <a:rPr lang="en-US" sz="2400" dirty="0" smtClean="0">
                <a:solidFill>
                  <a:schemeClr val="tx1"/>
                </a:solidFill>
                <a:latin typeface="Gadugi" panose="020B0502040204020203" pitchFamily="34" charset="0"/>
              </a:rPr>
              <a:t>Learning engagement factors show especial consensus favoring print</a:t>
            </a:r>
          </a:p>
          <a:p>
            <a:r>
              <a:rPr lang="en-US" sz="2400" dirty="0" smtClean="0">
                <a:solidFill>
                  <a:schemeClr val="tx1"/>
                </a:solidFill>
                <a:latin typeface="Gadugi" panose="020B0502040204020203" pitchFamily="34" charset="0"/>
              </a:rPr>
              <a:t>Laptops most preferred device for electronic readings</a:t>
            </a:r>
          </a:p>
          <a:p>
            <a:r>
              <a:rPr lang="en-US" sz="2400" dirty="0" smtClean="0">
                <a:solidFill>
                  <a:schemeClr val="tx1"/>
                </a:solidFill>
                <a:latin typeface="Gadugi" panose="020B0502040204020203" pitchFamily="34" charset="0"/>
              </a:rPr>
              <a:t>Some variations: Preference for reading shorter texts online</a:t>
            </a:r>
          </a:p>
          <a:p>
            <a:r>
              <a:rPr lang="en-US" sz="2400" dirty="0" smtClean="0">
                <a:solidFill>
                  <a:schemeClr val="tx1"/>
                </a:solidFill>
                <a:latin typeface="Gadugi" panose="020B0502040204020203" pitchFamily="34" charset="0"/>
              </a:rPr>
              <a:t>Language of reading does not seem to impact most students’ format preference.</a:t>
            </a:r>
            <a:endParaRPr lang="en-US" sz="2400" dirty="0">
              <a:solidFill>
                <a:schemeClr val="tx1"/>
              </a:solidFill>
              <a:latin typeface="Gadugi" panose="020B0502040204020203" pitchFamily="34" charset="0"/>
            </a:endParaRPr>
          </a:p>
        </p:txBody>
      </p:sp>
      <p:pic>
        <p:nvPicPr>
          <p:cNvPr id="512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27384"/>
            <a:ext cx="9144000" cy="2484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0" y="125760"/>
            <a:ext cx="9144000" cy="1143000"/>
          </a:xfrm>
          <a:solidFill>
            <a:srgbClr val="FF9933">
              <a:alpha val="75000"/>
            </a:srgbClr>
          </a:solidFill>
        </p:spPr>
        <p:txBody>
          <a:bodyPr/>
          <a:lstStyle/>
          <a:p>
            <a:r>
              <a:rPr lang="en-US" dirty="0" smtClean="0">
                <a:solidFill>
                  <a:schemeClr val="tx1"/>
                </a:solidFill>
                <a:latin typeface="Gadugi" panose="020B0502040204020203" pitchFamily="34" charset="0"/>
              </a:rPr>
              <a:t>Conclusions</a:t>
            </a:r>
            <a:endParaRPr lang="en-US" dirty="0">
              <a:solidFill>
                <a:schemeClr val="tx1"/>
              </a:solidFill>
              <a:latin typeface="Gadugi" panose="020B0502040204020203" pitchFamily="34" charset="0"/>
            </a:endParaRPr>
          </a:p>
        </p:txBody>
      </p:sp>
      <p:pic>
        <p:nvPicPr>
          <p:cNvPr id="5" name="Picture 2" descr="http://www.wildheretic.com/wp-content/uploads/2013/12/sun-at-equinoxes-coin-spinning.gif"/>
          <p:cNvPicPr>
            <a:picLocks noChangeAspect="1" noChangeArrowheads="1" noCrop="1"/>
          </p:cNvPicPr>
          <p:nvPr/>
        </p:nvPicPr>
        <p:blipFill>
          <a:blip r:embed="rId4" cstate="print"/>
          <a:srcRect/>
          <a:stretch>
            <a:fillRect/>
          </a:stretch>
        </p:blipFill>
        <p:spPr bwMode="auto">
          <a:xfrm>
            <a:off x="539552" y="2636912"/>
            <a:ext cx="8064008" cy="4221088"/>
          </a:xfrm>
          <a:prstGeom prst="rect">
            <a:avLst/>
          </a:prstGeom>
          <a:noFill/>
        </p:spPr>
      </p:pic>
      <p:sp>
        <p:nvSpPr>
          <p:cNvPr id="7" name="Rettangolo 6"/>
          <p:cNvSpPr/>
          <p:nvPr/>
        </p:nvSpPr>
        <p:spPr>
          <a:xfrm>
            <a:off x="539552" y="6237312"/>
            <a:ext cx="8064896" cy="620688"/>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1152411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500"/>
                                        <p:tgtEl>
                                          <p:spTgt spid="3">
                                            <p:txEl>
                                              <p:pRg st="1" end="1"/>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fade">
                                      <p:cBhvr>
                                        <p:cTn id="19" dur="500"/>
                                        <p:tgtEl>
                                          <p:spTgt spid="3">
                                            <p:txEl>
                                              <p:pRg st="3" end="3"/>
                                            </p:txEl>
                                          </p:spTgt>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fade">
                                      <p:cBhvr>
                                        <p:cTn id="23" dur="500"/>
                                        <p:tgtEl>
                                          <p:spTgt spid="3">
                                            <p:txEl>
                                              <p:pRg st="4" end="4"/>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2000"/>
                                        <p:tgtEl>
                                          <p:spTgt spid="5"/>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fade">
                                      <p:cBhvr>
                                        <p:cTn id="31"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Practice">
            <a:hlinkClick r:id="rId3"/>
          </p:cNvPr>
          <p:cNvPicPr>
            <a:picLocks noChangeAspect="1" noChangeArrowheads="1"/>
          </p:cNvPicPr>
          <p:nvPr/>
        </p:nvPicPr>
        <p:blipFill>
          <a:blip r:embed="rId4" cstate="print"/>
          <a:srcRect/>
          <a:stretch>
            <a:fillRect/>
          </a:stretch>
        </p:blipFill>
        <p:spPr bwMode="auto">
          <a:xfrm>
            <a:off x="0" y="0"/>
            <a:ext cx="9144000" cy="5942778"/>
          </a:xfrm>
          <a:prstGeom prst="rect">
            <a:avLst/>
          </a:prstGeom>
          <a:noFill/>
        </p:spPr>
      </p:pic>
      <p:sp>
        <p:nvSpPr>
          <p:cNvPr id="4" name="CasellaDiTesto 3"/>
          <p:cNvSpPr txBox="1"/>
          <p:nvPr/>
        </p:nvSpPr>
        <p:spPr>
          <a:xfrm>
            <a:off x="0" y="5301208"/>
            <a:ext cx="9143999" cy="1569660"/>
          </a:xfrm>
          <a:prstGeom prst="rect">
            <a:avLst/>
          </a:prstGeom>
          <a:solidFill>
            <a:schemeClr val="bg2">
              <a:lumMod val="25000"/>
              <a:alpha val="45098"/>
            </a:schemeClr>
          </a:solidFill>
        </p:spPr>
        <p:txBody>
          <a:bodyPr wrap="square" rtlCol="0">
            <a:spAutoFit/>
          </a:bodyPr>
          <a:lstStyle/>
          <a:p>
            <a:r>
              <a:rPr lang="it-IT" sz="4000" dirty="0" smtClean="0">
                <a:solidFill>
                  <a:schemeClr val="bg1"/>
                </a:solidFill>
                <a:latin typeface="Freestyle Script" panose="030804020302050B0404" pitchFamily="66" charset="0"/>
                <a:ea typeface="HelloHoneycrisp" pitchFamily="2" charset="0"/>
              </a:rPr>
              <a:t>                          </a:t>
            </a:r>
          </a:p>
          <a:p>
            <a:r>
              <a:rPr lang="it-IT" sz="2400" dirty="0" smtClean="0">
                <a:solidFill>
                  <a:schemeClr val="bg1"/>
                </a:solidFill>
                <a:latin typeface="Gadugi" panose="020B0502040204020203" pitchFamily="34" charset="0"/>
                <a:ea typeface="HelloHoneycrisp" pitchFamily="2" charset="0"/>
              </a:rPr>
              <a:t>Dunque la carta ha ancora un futuro?…</a:t>
            </a:r>
          </a:p>
          <a:p>
            <a:endParaRPr lang="it-IT" sz="3200" b="1" dirty="0">
              <a:solidFill>
                <a:schemeClr val="bg1"/>
              </a:solidFill>
              <a:latin typeface="Freestyle Script" panose="030804020302050B0404" pitchFamily="66" charset="0"/>
              <a:ea typeface="HelloHoneycrisp" pitchFamily="2" charset="0"/>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glamourmarmalade.com/wp-content/uploads/blogger/-JZWsXf1Yj3M/UcBYGOwY_FI/AAAAAAAAPlM/MlE8wetTgpY/s640/come%2Bfare%2Buno%2Bchignon%2Bspettinato.jpg"/>
          <p:cNvPicPr>
            <a:picLocks noChangeAspect="1" noChangeArrowheads="1"/>
          </p:cNvPicPr>
          <p:nvPr/>
        </p:nvPicPr>
        <p:blipFill>
          <a:blip r:embed="rId2" cstate="print"/>
          <a:srcRect t="25040" r="15158"/>
          <a:stretch>
            <a:fillRect/>
          </a:stretch>
        </p:blipFill>
        <p:spPr bwMode="auto">
          <a:xfrm rot="16200000">
            <a:off x="5209793" y="1495061"/>
            <a:ext cx="3296418" cy="4572003"/>
          </a:xfrm>
          <a:prstGeom prst="rect">
            <a:avLst/>
          </a:prstGeom>
          <a:noFill/>
        </p:spPr>
      </p:pic>
      <p:pic>
        <p:nvPicPr>
          <p:cNvPr id="3" name="Immagine 2" descr="C:\Users\Francesco\Desktop\ELENA\basette2.jpg"/>
          <p:cNvPicPr/>
          <p:nvPr/>
        </p:nvPicPr>
        <p:blipFill>
          <a:blip r:embed="rId3" cstate="print"/>
          <a:srcRect l="18936" b="39197"/>
          <a:stretch>
            <a:fillRect/>
          </a:stretch>
        </p:blipFill>
        <p:spPr bwMode="auto">
          <a:xfrm rot="10800000" flipV="1">
            <a:off x="0" y="2132856"/>
            <a:ext cx="4607497" cy="3284984"/>
          </a:xfrm>
          <a:prstGeom prst="rect">
            <a:avLst/>
          </a:prstGeom>
          <a:noFill/>
          <a:ln w="9525">
            <a:noFill/>
            <a:miter lim="800000"/>
            <a:headEnd/>
            <a:tailEnd/>
          </a:ln>
        </p:spPr>
      </p:pic>
      <p:sp>
        <p:nvSpPr>
          <p:cNvPr id="4" name="CasellaDiTesto 3"/>
          <p:cNvSpPr txBox="1"/>
          <p:nvPr/>
        </p:nvSpPr>
        <p:spPr>
          <a:xfrm>
            <a:off x="6372200" y="4372362"/>
            <a:ext cx="2856872" cy="1569660"/>
          </a:xfrm>
          <a:prstGeom prst="rect">
            <a:avLst/>
          </a:prstGeom>
          <a:noFill/>
        </p:spPr>
        <p:txBody>
          <a:bodyPr wrap="none" rtlCol="0">
            <a:spAutoFit/>
          </a:bodyPr>
          <a:lstStyle/>
          <a:p>
            <a:r>
              <a:rPr lang="it-IT" sz="9600" dirty="0" smtClean="0">
                <a:solidFill>
                  <a:srgbClr val="00CC99"/>
                </a:solidFill>
                <a:latin typeface="Gadugi" panose="020B0502040204020203" pitchFamily="34" charset="0"/>
              </a:rPr>
              <a:t>71 %</a:t>
            </a:r>
            <a:endParaRPr lang="it-IT" sz="9600" dirty="0">
              <a:solidFill>
                <a:srgbClr val="00CC99"/>
              </a:solidFill>
              <a:latin typeface="Gadugi" panose="020B0502040204020203" pitchFamily="34" charset="0"/>
            </a:endParaRPr>
          </a:p>
        </p:txBody>
      </p:sp>
      <p:sp>
        <p:nvSpPr>
          <p:cNvPr id="6" name="CasellaDiTesto 5"/>
          <p:cNvSpPr txBox="1"/>
          <p:nvPr/>
        </p:nvSpPr>
        <p:spPr>
          <a:xfrm>
            <a:off x="531802" y="1268760"/>
            <a:ext cx="2520242" cy="1569660"/>
          </a:xfrm>
          <a:prstGeom prst="rect">
            <a:avLst/>
          </a:prstGeom>
          <a:noFill/>
        </p:spPr>
        <p:txBody>
          <a:bodyPr wrap="none" rtlCol="0">
            <a:spAutoFit/>
          </a:bodyPr>
          <a:lstStyle/>
          <a:p>
            <a:r>
              <a:rPr lang="it-IT" sz="9600" dirty="0" smtClean="0">
                <a:solidFill>
                  <a:srgbClr val="00CC99"/>
                </a:solidFill>
                <a:latin typeface="Gadugi" panose="020B0502040204020203" pitchFamily="34" charset="0"/>
              </a:rPr>
              <a:t>29%</a:t>
            </a:r>
            <a:endParaRPr lang="it-IT" sz="9600" dirty="0">
              <a:solidFill>
                <a:srgbClr val="00CC99"/>
              </a:solidFill>
              <a:latin typeface="Gadugi" panose="020B0502040204020203" pitchFamily="34" charset="0"/>
            </a:endParaRPr>
          </a:p>
        </p:txBody>
      </p:sp>
      <p:sp>
        <p:nvSpPr>
          <p:cNvPr id="9" name="Ovale 8"/>
          <p:cNvSpPr/>
          <p:nvPr/>
        </p:nvSpPr>
        <p:spPr>
          <a:xfrm>
            <a:off x="6012160" y="476672"/>
            <a:ext cx="3131840" cy="3140968"/>
          </a:xfrm>
          <a:prstGeom prst="ellipse">
            <a:avLst/>
          </a:prstGeom>
          <a:solidFill>
            <a:srgbClr val="00CC99">
              <a:alpha val="4392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000" dirty="0" smtClean="0">
                <a:solidFill>
                  <a:schemeClr val="bg1"/>
                </a:solidFill>
                <a:latin typeface="Gadugi" panose="020B0502040204020203" pitchFamily="34" charset="0"/>
              </a:rPr>
              <a:t>Social </a:t>
            </a:r>
            <a:r>
              <a:rPr lang="it-IT" sz="2000" dirty="0" err="1" smtClean="0">
                <a:solidFill>
                  <a:schemeClr val="bg1"/>
                </a:solidFill>
                <a:latin typeface="Gadugi" panose="020B0502040204020203" pitchFamily="34" charset="0"/>
              </a:rPr>
              <a:t>sciences</a:t>
            </a:r>
            <a:endParaRPr lang="it-IT" sz="2000" dirty="0" smtClean="0">
              <a:solidFill>
                <a:schemeClr val="bg1"/>
              </a:solidFill>
              <a:latin typeface="Gadugi" panose="020B0502040204020203" pitchFamily="34" charset="0"/>
            </a:endParaRPr>
          </a:p>
          <a:p>
            <a:pPr algn="ctr"/>
            <a:r>
              <a:rPr lang="it-IT" sz="2000" dirty="0" smtClean="0">
                <a:solidFill>
                  <a:schemeClr val="bg1"/>
                </a:solidFill>
                <a:latin typeface="Gadugi" panose="020B0502040204020203" pitchFamily="34" charset="0"/>
              </a:rPr>
              <a:t>39%</a:t>
            </a:r>
          </a:p>
          <a:p>
            <a:pPr algn="ctr"/>
            <a:r>
              <a:rPr lang="it-IT" sz="2000" dirty="0" err="1" smtClean="0">
                <a:solidFill>
                  <a:schemeClr val="bg1"/>
                </a:solidFill>
                <a:latin typeface="Gadugi" panose="020B0502040204020203" pitchFamily="34" charset="0"/>
              </a:rPr>
              <a:t>Sciences</a:t>
            </a:r>
            <a:r>
              <a:rPr lang="it-IT" sz="2000" dirty="0" smtClean="0">
                <a:solidFill>
                  <a:schemeClr val="bg1"/>
                </a:solidFill>
                <a:latin typeface="Gadugi" panose="020B0502040204020203" pitchFamily="34" charset="0"/>
              </a:rPr>
              <a:t> 30%</a:t>
            </a:r>
          </a:p>
          <a:p>
            <a:pPr algn="ctr"/>
            <a:r>
              <a:rPr lang="en-GB" sz="2000" dirty="0" smtClean="0">
                <a:solidFill>
                  <a:schemeClr val="bg1"/>
                </a:solidFill>
                <a:latin typeface="Gadugi" panose="020B0502040204020203" pitchFamily="34" charset="0"/>
              </a:rPr>
              <a:t>Arts </a:t>
            </a:r>
            <a:r>
              <a:rPr lang="en-GB" sz="1400" dirty="0" smtClean="0">
                <a:solidFill>
                  <a:schemeClr val="bg1"/>
                </a:solidFill>
                <a:latin typeface="Gadugi" panose="020B0502040204020203" pitchFamily="34" charset="0"/>
              </a:rPr>
              <a:t>&amp;</a:t>
            </a:r>
            <a:r>
              <a:rPr lang="en-GB" sz="2000" dirty="0" smtClean="0">
                <a:solidFill>
                  <a:schemeClr val="bg1"/>
                </a:solidFill>
                <a:latin typeface="Gadugi" panose="020B0502040204020203" pitchFamily="34" charset="0"/>
              </a:rPr>
              <a:t> Humanities</a:t>
            </a:r>
            <a:r>
              <a:rPr lang="it-IT" sz="2000" dirty="0" smtClean="0">
                <a:solidFill>
                  <a:schemeClr val="bg1"/>
                </a:solidFill>
                <a:latin typeface="Gadugi" panose="020B0502040204020203" pitchFamily="34" charset="0"/>
              </a:rPr>
              <a:t> 19%</a:t>
            </a:r>
          </a:p>
          <a:p>
            <a:pPr algn="ctr"/>
            <a:r>
              <a:rPr lang="it-IT" sz="2000" dirty="0" err="1" smtClean="0">
                <a:solidFill>
                  <a:schemeClr val="bg1"/>
                </a:solidFill>
                <a:latin typeface="Gadugi" panose="020B0502040204020203" pitchFamily="34" charset="0"/>
              </a:rPr>
              <a:t>Missing</a:t>
            </a:r>
            <a:r>
              <a:rPr lang="it-IT" sz="2000" dirty="0" smtClean="0">
                <a:solidFill>
                  <a:schemeClr val="bg1"/>
                </a:solidFill>
                <a:latin typeface="Gadugi" panose="020B0502040204020203" pitchFamily="34" charset="0"/>
              </a:rPr>
              <a:t> 12%</a:t>
            </a:r>
            <a:endParaRPr lang="it-IT" sz="2000" dirty="0">
              <a:solidFill>
                <a:schemeClr val="bg1"/>
              </a:solidFill>
              <a:latin typeface="Gadugi" panose="020B0502040204020203" pitchFamily="34" charset="0"/>
            </a:endParaRPr>
          </a:p>
        </p:txBody>
      </p:sp>
      <p:sp>
        <p:nvSpPr>
          <p:cNvPr id="10" name="Ovale 9"/>
          <p:cNvSpPr/>
          <p:nvPr/>
        </p:nvSpPr>
        <p:spPr>
          <a:xfrm>
            <a:off x="0" y="3645024"/>
            <a:ext cx="3203848" cy="3024336"/>
          </a:xfrm>
          <a:prstGeom prst="ellipse">
            <a:avLst/>
          </a:prstGeom>
          <a:solidFill>
            <a:schemeClr val="accent4">
              <a:lumMod val="60000"/>
              <a:lumOff val="40000"/>
              <a:alpha val="4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71500" indent="-457200" algn="just"/>
            <a:r>
              <a:rPr lang="en-US" dirty="0" smtClean="0">
                <a:latin typeface="Gadugi" panose="020B0502040204020203" pitchFamily="34" charset="0"/>
              </a:rPr>
              <a:t>2003 </a:t>
            </a:r>
            <a:r>
              <a:rPr lang="en-US" dirty="0" err="1" smtClean="0">
                <a:latin typeface="Gadugi" panose="020B0502040204020203" pitchFamily="34" charset="0"/>
              </a:rPr>
              <a:t>risposte</a:t>
            </a:r>
            <a:endParaRPr lang="en-US" dirty="0" smtClean="0">
              <a:latin typeface="Gadugi" panose="020B0502040204020203" pitchFamily="34" charset="0"/>
            </a:endParaRPr>
          </a:p>
          <a:p>
            <a:pPr marL="571500" indent="-457200" algn="just"/>
            <a:r>
              <a:rPr lang="en-US" dirty="0" smtClean="0">
                <a:latin typeface="Gadugi" panose="020B0502040204020203" pitchFamily="34" charset="0"/>
              </a:rPr>
              <a:t>(complete 1007)</a:t>
            </a:r>
          </a:p>
          <a:p>
            <a:pPr marL="571500" indent="-457200"/>
            <a:r>
              <a:rPr lang="en-US" dirty="0" smtClean="0">
                <a:latin typeface="Gadugi" panose="020B0502040204020203" pitchFamily="34" charset="0"/>
              </a:rPr>
              <a:t>Range </a:t>
            </a:r>
            <a:r>
              <a:rPr lang="en-US" dirty="0" err="1" smtClean="0">
                <a:latin typeface="Gadugi" panose="020B0502040204020203" pitchFamily="34" charset="0"/>
              </a:rPr>
              <a:t>età</a:t>
            </a:r>
            <a:r>
              <a:rPr lang="en-US" dirty="0" smtClean="0">
                <a:latin typeface="Gadugi" panose="020B0502040204020203" pitchFamily="34" charset="0"/>
              </a:rPr>
              <a:t> : 18 -68</a:t>
            </a:r>
          </a:p>
          <a:p>
            <a:pPr marL="571500" indent="-457200"/>
            <a:r>
              <a:rPr lang="en-US" dirty="0" smtClean="0">
                <a:latin typeface="Gadugi" panose="020B0502040204020203" pitchFamily="34" charset="0"/>
              </a:rPr>
              <a:t>Media 24 </a:t>
            </a:r>
            <a:r>
              <a:rPr lang="en-US" dirty="0" err="1" smtClean="0">
                <a:latin typeface="Gadugi" panose="020B0502040204020203" pitchFamily="34" charset="0"/>
              </a:rPr>
              <a:t>anni</a:t>
            </a:r>
            <a:endParaRPr lang="it-IT" dirty="0">
              <a:latin typeface="Gadugi" panose="020B0502040204020203"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9" grpId="0" animBg="1"/>
      <p:bldP spid="1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https://getflywheel.com/wp-content/uploads/2015/05/dribbbleSmall.jpg"/>
          <p:cNvPicPr>
            <a:picLocks noChangeAspect="1" noChangeArrowheads="1"/>
          </p:cNvPicPr>
          <p:nvPr/>
        </p:nvPicPr>
        <p:blipFill>
          <a:blip r:embed="rId2" cstate="print"/>
          <a:srcRect/>
          <a:stretch>
            <a:fillRect/>
          </a:stretch>
        </p:blipFill>
        <p:spPr bwMode="auto">
          <a:xfrm>
            <a:off x="1043608" y="764704"/>
            <a:ext cx="6972300" cy="1800225"/>
          </a:xfrm>
          <a:prstGeom prst="rect">
            <a:avLst/>
          </a:prstGeom>
          <a:noFill/>
        </p:spPr>
      </p:pic>
      <p:pic>
        <p:nvPicPr>
          <p:cNvPr id="18436" name="Picture 4" descr="https://getflywheel.com/wp-content/uploads/2015/06/sideProjectsSmall1.jpg"/>
          <p:cNvPicPr>
            <a:picLocks noChangeAspect="1" noChangeArrowheads="1"/>
          </p:cNvPicPr>
          <p:nvPr/>
        </p:nvPicPr>
        <p:blipFill>
          <a:blip r:embed="rId3" cstate="print"/>
          <a:srcRect/>
          <a:stretch>
            <a:fillRect/>
          </a:stretch>
        </p:blipFill>
        <p:spPr bwMode="auto">
          <a:xfrm>
            <a:off x="971600" y="4365104"/>
            <a:ext cx="6972300" cy="1800225"/>
          </a:xfrm>
          <a:prstGeom prst="rect">
            <a:avLst/>
          </a:prstGeom>
          <a:noFill/>
        </p:spPr>
      </p:pic>
      <p:sp>
        <p:nvSpPr>
          <p:cNvPr id="4" name="CasellaDiTesto 3"/>
          <p:cNvSpPr txBox="1"/>
          <p:nvPr/>
        </p:nvSpPr>
        <p:spPr>
          <a:xfrm>
            <a:off x="0" y="50141"/>
            <a:ext cx="9144000" cy="923330"/>
          </a:xfrm>
          <a:prstGeom prst="rect">
            <a:avLst/>
          </a:prstGeom>
          <a:solidFill>
            <a:srgbClr val="00CC99">
              <a:alpha val="49000"/>
            </a:srgbClr>
          </a:solidFill>
        </p:spPr>
        <p:txBody>
          <a:bodyPr wrap="square" rtlCol="0" anchor="ctr">
            <a:spAutoFit/>
          </a:bodyPr>
          <a:lstStyle/>
          <a:p>
            <a:pPr algn="ctr"/>
            <a:endParaRPr lang="it-IT" dirty="0" smtClean="0"/>
          </a:p>
          <a:p>
            <a:pPr algn="ctr"/>
            <a:r>
              <a:rPr lang="it-IT" dirty="0" smtClean="0">
                <a:latin typeface="Gadugi" panose="020B0502040204020203" pitchFamily="34" charset="0"/>
              </a:rPr>
              <a:t>Ricordo meglio le informazioni quando leggo il materiale didattico  in formato cartaceo</a:t>
            </a:r>
          </a:p>
          <a:p>
            <a:pPr algn="ctr"/>
            <a:endParaRPr lang="it-IT" dirty="0" smtClean="0"/>
          </a:p>
        </p:txBody>
      </p:sp>
      <p:sp>
        <p:nvSpPr>
          <p:cNvPr id="5" name="Ovale 4"/>
          <p:cNvSpPr/>
          <p:nvPr/>
        </p:nvSpPr>
        <p:spPr>
          <a:xfrm>
            <a:off x="6407696" y="1340768"/>
            <a:ext cx="2736304" cy="2564904"/>
          </a:xfrm>
          <a:prstGeom prst="ellipse">
            <a:avLst/>
          </a:prstGeom>
          <a:solidFill>
            <a:srgbClr val="00CC99">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000" dirty="0" smtClean="0">
                <a:solidFill>
                  <a:schemeClr val="tx1"/>
                </a:solidFill>
                <a:latin typeface="Gadugi" panose="020B0502040204020203" pitchFamily="34" charset="0"/>
              </a:rPr>
              <a:t>79% d’accordo</a:t>
            </a:r>
          </a:p>
          <a:p>
            <a:pPr algn="ctr"/>
            <a:r>
              <a:rPr lang="it-IT" sz="2000" dirty="0" smtClean="0">
                <a:solidFill>
                  <a:schemeClr val="tx1"/>
                </a:solidFill>
                <a:latin typeface="Gadugi" panose="020B0502040204020203" pitchFamily="34" charset="0"/>
              </a:rPr>
              <a:t>7% disaccordo</a:t>
            </a:r>
          </a:p>
          <a:p>
            <a:pPr algn="ctr"/>
            <a:r>
              <a:rPr lang="it-IT" sz="2000" dirty="0" smtClean="0">
                <a:solidFill>
                  <a:schemeClr val="tx1"/>
                </a:solidFill>
                <a:latin typeface="Gadugi" panose="020B0502040204020203" pitchFamily="34" charset="0"/>
              </a:rPr>
              <a:t>14% neutrale</a:t>
            </a:r>
            <a:endParaRPr lang="it-IT" sz="2000" dirty="0">
              <a:solidFill>
                <a:schemeClr val="tx1"/>
              </a:solidFill>
              <a:latin typeface="Gadugi" panose="020B0502040204020203" pitchFamily="34" charset="0"/>
            </a:endParaRPr>
          </a:p>
        </p:txBody>
      </p:sp>
      <p:sp>
        <p:nvSpPr>
          <p:cNvPr id="6" name="CasellaDiTesto 5"/>
          <p:cNvSpPr txBox="1"/>
          <p:nvPr/>
        </p:nvSpPr>
        <p:spPr>
          <a:xfrm>
            <a:off x="0" y="5934670"/>
            <a:ext cx="9144000" cy="1200329"/>
          </a:xfrm>
          <a:prstGeom prst="rect">
            <a:avLst/>
          </a:prstGeom>
          <a:solidFill>
            <a:schemeClr val="accent4">
              <a:lumMod val="40000"/>
              <a:lumOff val="60000"/>
              <a:alpha val="49000"/>
            </a:schemeClr>
          </a:solidFill>
        </p:spPr>
        <p:txBody>
          <a:bodyPr wrap="square" rtlCol="0">
            <a:spAutoFit/>
          </a:bodyPr>
          <a:lstStyle/>
          <a:p>
            <a:endParaRPr lang="it-IT" dirty="0" smtClean="0"/>
          </a:p>
          <a:p>
            <a:r>
              <a:rPr lang="it-IT" dirty="0" smtClean="0">
                <a:latin typeface="Gadugi" panose="020B0502040204020203" pitchFamily="34" charset="0"/>
              </a:rPr>
              <a:t>Trovo più comodo leggere il materiale didattico in formato elettronico piuttosto che cartaceo</a:t>
            </a:r>
          </a:p>
          <a:p>
            <a:endParaRPr lang="it-IT" dirty="0"/>
          </a:p>
        </p:txBody>
      </p:sp>
      <p:sp>
        <p:nvSpPr>
          <p:cNvPr id="7" name="Ovale 6"/>
          <p:cNvSpPr/>
          <p:nvPr/>
        </p:nvSpPr>
        <p:spPr>
          <a:xfrm>
            <a:off x="0" y="2780928"/>
            <a:ext cx="2843808" cy="2708920"/>
          </a:xfrm>
          <a:prstGeom prst="ellipse">
            <a:avLst/>
          </a:prstGeom>
          <a:solidFill>
            <a:schemeClr val="accent4">
              <a:lumMod val="40000"/>
              <a:lumOff val="60000"/>
              <a:alpha val="4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000" dirty="0" smtClean="0">
                <a:solidFill>
                  <a:schemeClr val="tx1"/>
                </a:solidFill>
                <a:latin typeface="Gadugi" panose="020B0502040204020203" pitchFamily="34" charset="0"/>
              </a:rPr>
              <a:t>62% disaccordo</a:t>
            </a:r>
          </a:p>
          <a:p>
            <a:pPr algn="ctr"/>
            <a:r>
              <a:rPr lang="it-IT" sz="2000" dirty="0" smtClean="0">
                <a:solidFill>
                  <a:schemeClr val="tx1"/>
                </a:solidFill>
                <a:latin typeface="Gadugi" panose="020B0502040204020203" pitchFamily="34" charset="0"/>
              </a:rPr>
              <a:t>16% d’accordo</a:t>
            </a:r>
          </a:p>
          <a:p>
            <a:pPr algn="ctr"/>
            <a:r>
              <a:rPr lang="it-IT" sz="2000" dirty="0" smtClean="0">
                <a:solidFill>
                  <a:schemeClr val="tx1"/>
                </a:solidFill>
                <a:latin typeface="Gadugi" panose="020B0502040204020203" pitchFamily="34" charset="0"/>
              </a:rPr>
              <a:t>22% neutrale</a:t>
            </a:r>
            <a:endParaRPr lang="it-IT" sz="2000" dirty="0">
              <a:solidFill>
                <a:schemeClr val="tx1"/>
              </a:solidFill>
              <a:latin typeface="Gadugi" panose="020B0502040204020203"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blog.canto.com/wp-content/uploads/2013/09/mix-of-images-in-circles-787x300.jpg"/>
          <p:cNvPicPr>
            <a:picLocks noChangeAspect="1" noChangeArrowheads="1"/>
          </p:cNvPicPr>
          <p:nvPr/>
        </p:nvPicPr>
        <p:blipFill>
          <a:blip r:embed="rId2" cstate="print"/>
          <a:srcRect/>
          <a:stretch>
            <a:fillRect/>
          </a:stretch>
        </p:blipFill>
        <p:spPr bwMode="auto">
          <a:xfrm>
            <a:off x="683568" y="692696"/>
            <a:ext cx="7496175" cy="2448272"/>
          </a:xfrm>
          <a:prstGeom prst="rect">
            <a:avLst/>
          </a:prstGeom>
          <a:noFill/>
        </p:spPr>
      </p:pic>
      <p:pic>
        <p:nvPicPr>
          <p:cNvPr id="4100" name="Picture 4" descr="https://getflywheel.com/wp-content/uploads/2015/06/doodleSmall1.jpg"/>
          <p:cNvPicPr>
            <a:picLocks noChangeAspect="1" noChangeArrowheads="1"/>
          </p:cNvPicPr>
          <p:nvPr/>
        </p:nvPicPr>
        <p:blipFill>
          <a:blip r:embed="rId3" cstate="print"/>
          <a:srcRect/>
          <a:stretch>
            <a:fillRect/>
          </a:stretch>
        </p:blipFill>
        <p:spPr bwMode="auto">
          <a:xfrm>
            <a:off x="827584" y="3933056"/>
            <a:ext cx="7529979" cy="2304256"/>
          </a:xfrm>
          <a:prstGeom prst="rect">
            <a:avLst/>
          </a:prstGeom>
          <a:noFill/>
        </p:spPr>
      </p:pic>
      <p:sp>
        <p:nvSpPr>
          <p:cNvPr id="4" name="CasellaDiTesto 3"/>
          <p:cNvSpPr txBox="1"/>
          <p:nvPr/>
        </p:nvSpPr>
        <p:spPr>
          <a:xfrm>
            <a:off x="0" y="1"/>
            <a:ext cx="9144000" cy="923330"/>
          </a:xfrm>
          <a:prstGeom prst="rect">
            <a:avLst/>
          </a:prstGeom>
          <a:solidFill>
            <a:schemeClr val="accent4">
              <a:lumMod val="40000"/>
              <a:lumOff val="60000"/>
              <a:alpha val="49000"/>
            </a:schemeClr>
          </a:solidFill>
        </p:spPr>
        <p:txBody>
          <a:bodyPr wrap="square" rtlCol="0">
            <a:spAutoFit/>
          </a:bodyPr>
          <a:lstStyle/>
          <a:p>
            <a:r>
              <a:rPr lang="it-IT" dirty="0" smtClean="0"/>
              <a:t>         </a:t>
            </a:r>
          </a:p>
          <a:p>
            <a:r>
              <a:rPr lang="it-IT" dirty="0" smtClean="0"/>
              <a:t>       Preferisco che tutto il materiale didattico (e.g. libri, dispense) sia in formato cartaceo</a:t>
            </a:r>
          </a:p>
          <a:p>
            <a:endParaRPr lang="it-IT" dirty="0"/>
          </a:p>
        </p:txBody>
      </p:sp>
      <p:sp>
        <p:nvSpPr>
          <p:cNvPr id="5" name="Ovale 4"/>
          <p:cNvSpPr/>
          <p:nvPr/>
        </p:nvSpPr>
        <p:spPr>
          <a:xfrm>
            <a:off x="5940152" y="1412776"/>
            <a:ext cx="2736304" cy="2564904"/>
          </a:xfrm>
          <a:prstGeom prst="ellipse">
            <a:avLst/>
          </a:prstGeom>
          <a:solidFill>
            <a:schemeClr val="accent4">
              <a:lumMod val="60000"/>
              <a:lumOff val="40000"/>
              <a:alpha val="4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000" dirty="0" smtClean="0">
                <a:solidFill>
                  <a:schemeClr val="bg1"/>
                </a:solidFill>
              </a:rPr>
              <a:t>25% disaccordo</a:t>
            </a:r>
          </a:p>
          <a:p>
            <a:pPr algn="ctr"/>
            <a:r>
              <a:rPr lang="it-IT" sz="2000" dirty="0" smtClean="0">
                <a:solidFill>
                  <a:schemeClr val="bg1"/>
                </a:solidFill>
              </a:rPr>
              <a:t>53% d’accordo</a:t>
            </a:r>
          </a:p>
          <a:p>
            <a:pPr algn="ctr"/>
            <a:r>
              <a:rPr lang="it-IT" sz="2000" dirty="0" smtClean="0">
                <a:solidFill>
                  <a:schemeClr val="bg1"/>
                </a:solidFill>
              </a:rPr>
              <a:t>22% neutrale</a:t>
            </a:r>
            <a:endParaRPr lang="it-IT" sz="2000" dirty="0">
              <a:solidFill>
                <a:schemeClr val="bg1"/>
              </a:solidFill>
            </a:endParaRPr>
          </a:p>
        </p:txBody>
      </p:sp>
      <p:sp>
        <p:nvSpPr>
          <p:cNvPr id="7" name="Ovale 6"/>
          <p:cNvSpPr/>
          <p:nvPr/>
        </p:nvSpPr>
        <p:spPr>
          <a:xfrm>
            <a:off x="288032" y="3068960"/>
            <a:ext cx="2771800" cy="2708920"/>
          </a:xfrm>
          <a:prstGeom prst="ellipse">
            <a:avLst/>
          </a:prstGeom>
          <a:solidFill>
            <a:srgbClr val="00CC99">
              <a:alpha val="4392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000" dirty="0" smtClean="0">
                <a:solidFill>
                  <a:schemeClr val="bg1"/>
                </a:solidFill>
              </a:rPr>
              <a:t>18% disaccordo</a:t>
            </a:r>
          </a:p>
          <a:p>
            <a:pPr algn="ctr"/>
            <a:r>
              <a:rPr lang="it-IT" sz="2000" dirty="0" smtClean="0">
                <a:solidFill>
                  <a:schemeClr val="bg1"/>
                </a:solidFill>
              </a:rPr>
              <a:t>62% d’accordo</a:t>
            </a:r>
          </a:p>
          <a:p>
            <a:pPr algn="ctr"/>
            <a:r>
              <a:rPr lang="it-IT" sz="2000" dirty="0" smtClean="0">
                <a:solidFill>
                  <a:schemeClr val="bg1"/>
                </a:solidFill>
              </a:rPr>
              <a:t>21% neutrale</a:t>
            </a:r>
            <a:endParaRPr lang="it-IT" sz="2000" dirty="0">
              <a:solidFill>
                <a:schemeClr val="bg1"/>
              </a:solidFill>
            </a:endParaRPr>
          </a:p>
        </p:txBody>
      </p:sp>
      <p:sp>
        <p:nvSpPr>
          <p:cNvPr id="8" name="CasellaDiTesto 7"/>
          <p:cNvSpPr txBox="1"/>
          <p:nvPr/>
        </p:nvSpPr>
        <p:spPr>
          <a:xfrm>
            <a:off x="0" y="5949280"/>
            <a:ext cx="9144000" cy="923330"/>
          </a:xfrm>
          <a:prstGeom prst="rect">
            <a:avLst/>
          </a:prstGeom>
          <a:solidFill>
            <a:srgbClr val="00CC99">
              <a:alpha val="43922"/>
            </a:srgbClr>
          </a:solidFill>
        </p:spPr>
        <p:txBody>
          <a:bodyPr wrap="square" rtlCol="0">
            <a:spAutoFit/>
          </a:bodyPr>
          <a:lstStyle/>
          <a:p>
            <a:endParaRPr lang="it-IT" dirty="0" smtClean="0"/>
          </a:p>
          <a:p>
            <a:r>
              <a:rPr lang="it-IT" dirty="0" smtClean="0"/>
              <a:t>           Preferisco leggere il materiale didattico in formato cartaceo se è ≥ di sette pagine</a:t>
            </a:r>
          </a:p>
          <a:p>
            <a:endParaRPr lang="it-IT"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7" grpId="0" animBg="1"/>
      <p:bldP spid="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6" name="Picture 4" descr="Advice for you in-house designers out there"/>
          <p:cNvPicPr>
            <a:picLocks noChangeAspect="1" noChangeArrowheads="1"/>
          </p:cNvPicPr>
          <p:nvPr/>
        </p:nvPicPr>
        <p:blipFill>
          <a:blip r:embed="rId2" cstate="print"/>
          <a:srcRect/>
          <a:stretch>
            <a:fillRect/>
          </a:stretch>
        </p:blipFill>
        <p:spPr bwMode="auto">
          <a:xfrm>
            <a:off x="70310" y="2531524"/>
            <a:ext cx="9073690" cy="2515612"/>
          </a:xfrm>
          <a:prstGeom prst="rect">
            <a:avLst/>
          </a:prstGeom>
          <a:noFill/>
        </p:spPr>
      </p:pic>
      <p:sp>
        <p:nvSpPr>
          <p:cNvPr id="5" name="CasellaDiTesto 4"/>
          <p:cNvSpPr txBox="1"/>
          <p:nvPr/>
        </p:nvSpPr>
        <p:spPr>
          <a:xfrm>
            <a:off x="0" y="836712"/>
            <a:ext cx="9144000" cy="830997"/>
          </a:xfrm>
          <a:prstGeom prst="rect">
            <a:avLst/>
          </a:prstGeom>
          <a:solidFill>
            <a:srgbClr val="C00000">
              <a:alpha val="43137"/>
            </a:srgbClr>
          </a:solidFill>
        </p:spPr>
        <p:txBody>
          <a:bodyPr wrap="square" rtlCol="0">
            <a:spAutoFit/>
          </a:bodyPr>
          <a:lstStyle/>
          <a:p>
            <a:pPr algn="ctr"/>
            <a:r>
              <a:rPr lang="it-IT" sz="2400" dirty="0" smtClean="0">
                <a:solidFill>
                  <a:schemeClr val="bg1"/>
                </a:solidFill>
                <a:latin typeface="Gadugi" panose="020B0502040204020203" pitchFamily="34" charset="0"/>
              </a:rPr>
              <a:t>Preferisco stampare il materiale didattico assegnatomi </a:t>
            </a:r>
          </a:p>
          <a:p>
            <a:pPr algn="ctr"/>
            <a:r>
              <a:rPr lang="it-IT" sz="2400" dirty="0" smtClean="0">
                <a:solidFill>
                  <a:schemeClr val="bg1"/>
                </a:solidFill>
                <a:latin typeface="Gadugi" panose="020B0502040204020203" pitchFamily="34" charset="0"/>
              </a:rPr>
              <a:t>piuttosto che leggerlo in formato elettronico</a:t>
            </a:r>
            <a:endParaRPr lang="it-IT" sz="2400" dirty="0">
              <a:solidFill>
                <a:schemeClr val="bg1"/>
              </a:solidFill>
              <a:latin typeface="Gadugi" panose="020B0502040204020203" pitchFamily="34" charset="0"/>
            </a:endParaRPr>
          </a:p>
        </p:txBody>
      </p:sp>
      <p:sp>
        <p:nvSpPr>
          <p:cNvPr id="6" name="Ovale 5"/>
          <p:cNvSpPr/>
          <p:nvPr/>
        </p:nvSpPr>
        <p:spPr>
          <a:xfrm>
            <a:off x="288032" y="3816424"/>
            <a:ext cx="2771800" cy="2708920"/>
          </a:xfrm>
          <a:prstGeom prst="ellipse">
            <a:avLst/>
          </a:prstGeom>
          <a:solidFill>
            <a:srgbClr val="C00000">
              <a:alpha val="4392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000" dirty="0" smtClean="0">
                <a:solidFill>
                  <a:schemeClr val="bg1"/>
                </a:solidFill>
                <a:latin typeface="Gadugi" panose="020B0502040204020203" pitchFamily="34" charset="0"/>
              </a:rPr>
              <a:t>14% disaccordo</a:t>
            </a:r>
          </a:p>
          <a:p>
            <a:pPr algn="ctr"/>
            <a:r>
              <a:rPr lang="it-IT" sz="2000" dirty="0" smtClean="0">
                <a:solidFill>
                  <a:schemeClr val="bg1"/>
                </a:solidFill>
                <a:latin typeface="Gadugi" panose="020B0502040204020203" pitchFamily="34" charset="0"/>
              </a:rPr>
              <a:t>76% d’accordo</a:t>
            </a:r>
          </a:p>
          <a:p>
            <a:pPr algn="ctr"/>
            <a:r>
              <a:rPr lang="it-IT" sz="2000" dirty="0" smtClean="0">
                <a:solidFill>
                  <a:schemeClr val="bg1"/>
                </a:solidFill>
                <a:latin typeface="Gadugi" panose="020B0502040204020203" pitchFamily="34" charset="0"/>
              </a:rPr>
              <a:t>10% neutrale</a:t>
            </a:r>
            <a:endParaRPr lang="it-IT" sz="2000" dirty="0">
              <a:solidFill>
                <a:schemeClr val="bg1"/>
              </a:solidFill>
              <a:latin typeface="Gadugi" panose="020B0502040204020203"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https://getflywheel.com/wp-content/uploads/2015/09/designing-for-the-fold-small.jpg"/>
          <p:cNvPicPr>
            <a:picLocks noChangeAspect="1" noChangeArrowheads="1"/>
          </p:cNvPicPr>
          <p:nvPr/>
        </p:nvPicPr>
        <p:blipFill>
          <a:blip r:embed="rId2" cstate="print"/>
          <a:srcRect/>
          <a:stretch>
            <a:fillRect/>
          </a:stretch>
        </p:blipFill>
        <p:spPr bwMode="auto">
          <a:xfrm>
            <a:off x="1259632" y="692696"/>
            <a:ext cx="6972300" cy="1800225"/>
          </a:xfrm>
          <a:prstGeom prst="rect">
            <a:avLst/>
          </a:prstGeom>
          <a:noFill/>
        </p:spPr>
      </p:pic>
      <p:pic>
        <p:nvPicPr>
          <p:cNvPr id="16388" name="Picture 4" descr="https://getflywheel.com/wp-content/uploads/2015/10/design-vs-development-small.jpg"/>
          <p:cNvPicPr>
            <a:picLocks noChangeAspect="1" noChangeArrowheads="1"/>
          </p:cNvPicPr>
          <p:nvPr/>
        </p:nvPicPr>
        <p:blipFill>
          <a:blip r:embed="rId3" cstate="print"/>
          <a:srcRect/>
          <a:stretch>
            <a:fillRect/>
          </a:stretch>
        </p:blipFill>
        <p:spPr bwMode="auto">
          <a:xfrm>
            <a:off x="1259632" y="3356992"/>
            <a:ext cx="6972300" cy="1800225"/>
          </a:xfrm>
          <a:prstGeom prst="rect">
            <a:avLst/>
          </a:prstGeom>
          <a:noFill/>
        </p:spPr>
      </p:pic>
      <p:sp>
        <p:nvSpPr>
          <p:cNvPr id="4" name="CasellaDiTesto 3"/>
          <p:cNvSpPr txBox="1"/>
          <p:nvPr/>
        </p:nvSpPr>
        <p:spPr>
          <a:xfrm>
            <a:off x="0" y="0"/>
            <a:ext cx="9144000" cy="923330"/>
          </a:xfrm>
          <a:prstGeom prst="rect">
            <a:avLst/>
          </a:prstGeom>
          <a:solidFill>
            <a:schemeClr val="accent4">
              <a:lumMod val="60000"/>
              <a:lumOff val="40000"/>
              <a:alpha val="40000"/>
            </a:schemeClr>
          </a:solidFill>
        </p:spPr>
        <p:txBody>
          <a:bodyPr wrap="square" rtlCol="0">
            <a:spAutoFit/>
          </a:bodyPr>
          <a:lstStyle/>
          <a:p>
            <a:r>
              <a:rPr lang="it-IT" dirty="0" smtClean="0"/>
              <a:t>                       </a:t>
            </a:r>
          </a:p>
          <a:p>
            <a:pPr algn="ctr"/>
            <a:r>
              <a:rPr lang="it-IT" dirty="0" smtClean="0">
                <a:latin typeface="Gadugi" panose="020B0502040204020203" pitchFamily="34" charset="0"/>
              </a:rPr>
              <a:t>Mi piace fare copie digitali del materiale didattico cartaceo</a:t>
            </a:r>
          </a:p>
          <a:p>
            <a:endParaRPr lang="it-IT" dirty="0"/>
          </a:p>
        </p:txBody>
      </p:sp>
      <p:sp>
        <p:nvSpPr>
          <p:cNvPr id="5" name="CasellaDiTesto 4"/>
          <p:cNvSpPr txBox="1"/>
          <p:nvPr/>
        </p:nvSpPr>
        <p:spPr>
          <a:xfrm>
            <a:off x="0" y="5949280"/>
            <a:ext cx="9144000" cy="923330"/>
          </a:xfrm>
          <a:prstGeom prst="rect">
            <a:avLst/>
          </a:prstGeom>
          <a:solidFill>
            <a:srgbClr val="00CC99">
              <a:alpha val="49000"/>
            </a:srgbClr>
          </a:solidFill>
        </p:spPr>
        <p:txBody>
          <a:bodyPr wrap="square" rtlCol="0">
            <a:spAutoFit/>
          </a:bodyPr>
          <a:lstStyle/>
          <a:p>
            <a:endParaRPr lang="it-IT" dirty="0" smtClean="0"/>
          </a:p>
          <a:p>
            <a:pPr algn="ctr"/>
            <a:r>
              <a:rPr lang="it-IT" dirty="0" smtClean="0">
                <a:latin typeface="Gadugi" panose="020B0502040204020203" pitchFamily="34" charset="0"/>
              </a:rPr>
              <a:t>Di solito evidenzio e annoto il mio materiale didattico in formato cartaceo</a:t>
            </a:r>
          </a:p>
          <a:p>
            <a:endParaRPr lang="it-IT" dirty="0"/>
          </a:p>
        </p:txBody>
      </p:sp>
      <p:sp>
        <p:nvSpPr>
          <p:cNvPr id="6" name="Ovale 5"/>
          <p:cNvSpPr/>
          <p:nvPr/>
        </p:nvSpPr>
        <p:spPr>
          <a:xfrm>
            <a:off x="6407696" y="692696"/>
            <a:ext cx="2736304" cy="2564904"/>
          </a:xfrm>
          <a:prstGeom prst="ellipse">
            <a:avLst/>
          </a:prstGeom>
          <a:solidFill>
            <a:schemeClr val="accent4">
              <a:lumMod val="60000"/>
              <a:lumOff val="40000"/>
              <a:alpha val="4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900" dirty="0" smtClean="0">
                <a:solidFill>
                  <a:schemeClr val="bg1"/>
                </a:solidFill>
                <a:latin typeface="Gadugi" panose="020B0502040204020203" pitchFamily="34" charset="0"/>
              </a:rPr>
              <a:t>61% disaccordo</a:t>
            </a:r>
          </a:p>
          <a:p>
            <a:pPr algn="ctr"/>
            <a:r>
              <a:rPr lang="it-IT" sz="1900" dirty="0" smtClean="0">
                <a:solidFill>
                  <a:schemeClr val="bg1"/>
                </a:solidFill>
                <a:latin typeface="Gadugi" panose="020B0502040204020203" pitchFamily="34" charset="0"/>
              </a:rPr>
              <a:t>19% d’accordo</a:t>
            </a:r>
          </a:p>
          <a:p>
            <a:pPr algn="ctr"/>
            <a:r>
              <a:rPr lang="it-IT" sz="1900" dirty="0" smtClean="0">
                <a:solidFill>
                  <a:schemeClr val="bg1"/>
                </a:solidFill>
                <a:latin typeface="Gadugi" panose="020B0502040204020203" pitchFamily="34" charset="0"/>
              </a:rPr>
              <a:t>20% neutrale</a:t>
            </a:r>
            <a:endParaRPr lang="it-IT" sz="1900" dirty="0">
              <a:solidFill>
                <a:schemeClr val="bg1"/>
              </a:solidFill>
              <a:latin typeface="Gadugi" panose="020B0502040204020203" pitchFamily="34" charset="0"/>
            </a:endParaRPr>
          </a:p>
        </p:txBody>
      </p:sp>
      <p:sp>
        <p:nvSpPr>
          <p:cNvPr id="7" name="Ovale 6"/>
          <p:cNvSpPr/>
          <p:nvPr/>
        </p:nvSpPr>
        <p:spPr>
          <a:xfrm>
            <a:off x="35496" y="3501007"/>
            <a:ext cx="2736304" cy="2520281"/>
          </a:xfrm>
          <a:prstGeom prst="ellipse">
            <a:avLst/>
          </a:prstGeom>
          <a:solidFill>
            <a:srgbClr val="00CC99">
              <a:alpha val="4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900" dirty="0" smtClean="0">
                <a:solidFill>
                  <a:schemeClr val="bg1"/>
                </a:solidFill>
                <a:latin typeface="Gadugi" panose="020B0502040204020203" pitchFamily="34" charset="0"/>
              </a:rPr>
              <a:t>25% disaccordo</a:t>
            </a:r>
          </a:p>
          <a:p>
            <a:pPr algn="ctr"/>
            <a:r>
              <a:rPr lang="it-IT" sz="1900" dirty="0" smtClean="0">
                <a:solidFill>
                  <a:schemeClr val="bg1"/>
                </a:solidFill>
                <a:latin typeface="Gadugi" panose="020B0502040204020203" pitchFamily="34" charset="0"/>
              </a:rPr>
              <a:t>53% d’accordo</a:t>
            </a:r>
          </a:p>
          <a:p>
            <a:pPr algn="ctr"/>
            <a:r>
              <a:rPr lang="it-IT" sz="1900" dirty="0" smtClean="0">
                <a:solidFill>
                  <a:schemeClr val="bg1"/>
                </a:solidFill>
                <a:latin typeface="Gadugi" panose="020B0502040204020203" pitchFamily="34" charset="0"/>
              </a:rPr>
              <a:t>22% neutrale</a:t>
            </a:r>
            <a:endParaRPr lang="it-IT" sz="1900" dirty="0">
              <a:solidFill>
                <a:schemeClr val="bg1"/>
              </a:solidFill>
              <a:latin typeface="Gadugi" panose="020B0502040204020203"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https://getflywheel.com/wp-content/uploads/2015/10/web-design-books-small.jpg"/>
          <p:cNvPicPr>
            <a:picLocks noChangeAspect="1" noChangeArrowheads="1"/>
          </p:cNvPicPr>
          <p:nvPr/>
        </p:nvPicPr>
        <p:blipFill>
          <a:blip r:embed="rId2" cstate="print"/>
          <a:srcRect/>
          <a:stretch>
            <a:fillRect/>
          </a:stretch>
        </p:blipFill>
        <p:spPr bwMode="auto">
          <a:xfrm>
            <a:off x="1115616" y="548680"/>
            <a:ext cx="6972300" cy="1800225"/>
          </a:xfrm>
          <a:prstGeom prst="rect">
            <a:avLst/>
          </a:prstGeom>
          <a:noFill/>
        </p:spPr>
      </p:pic>
      <p:pic>
        <p:nvPicPr>
          <p:cNvPr id="15364" name="Picture 4" descr="https://getflywheel.com/wp-content/uploads/2015/11/courses-wordpress-designers-small.jpg"/>
          <p:cNvPicPr>
            <a:picLocks noChangeAspect="1" noChangeArrowheads="1"/>
          </p:cNvPicPr>
          <p:nvPr/>
        </p:nvPicPr>
        <p:blipFill>
          <a:blip r:embed="rId3" cstate="print"/>
          <a:srcRect/>
          <a:stretch>
            <a:fillRect/>
          </a:stretch>
        </p:blipFill>
        <p:spPr bwMode="auto">
          <a:xfrm>
            <a:off x="899592" y="4293096"/>
            <a:ext cx="6972300" cy="1800225"/>
          </a:xfrm>
          <a:prstGeom prst="rect">
            <a:avLst/>
          </a:prstGeom>
          <a:noFill/>
        </p:spPr>
      </p:pic>
      <p:sp>
        <p:nvSpPr>
          <p:cNvPr id="5" name="CasellaDiTesto 4"/>
          <p:cNvSpPr txBox="1"/>
          <p:nvPr/>
        </p:nvSpPr>
        <p:spPr>
          <a:xfrm>
            <a:off x="-32634" y="-27384"/>
            <a:ext cx="9176633" cy="923330"/>
          </a:xfrm>
          <a:prstGeom prst="rect">
            <a:avLst/>
          </a:prstGeom>
          <a:solidFill>
            <a:schemeClr val="accent4">
              <a:lumMod val="40000"/>
              <a:lumOff val="60000"/>
              <a:alpha val="42000"/>
            </a:schemeClr>
          </a:solidFill>
        </p:spPr>
        <p:txBody>
          <a:bodyPr wrap="square" rtlCol="0">
            <a:spAutoFit/>
          </a:bodyPr>
          <a:lstStyle/>
          <a:p>
            <a:endParaRPr lang="it-IT" dirty="0" smtClean="0"/>
          </a:p>
          <a:p>
            <a:r>
              <a:rPr lang="it-IT" dirty="0" smtClean="0">
                <a:latin typeface="Gadugi" panose="020B0502040204020203" pitchFamily="34" charset="0"/>
              </a:rPr>
              <a:t>Preferisco leggere  il materiale didattico in formato elettronico se è &lt; di 7 pagine </a:t>
            </a:r>
          </a:p>
          <a:p>
            <a:endParaRPr lang="it-IT" dirty="0"/>
          </a:p>
        </p:txBody>
      </p:sp>
      <p:sp>
        <p:nvSpPr>
          <p:cNvPr id="6" name="CasellaDiTesto 5"/>
          <p:cNvSpPr txBox="1"/>
          <p:nvPr/>
        </p:nvSpPr>
        <p:spPr>
          <a:xfrm>
            <a:off x="-1" y="5949280"/>
            <a:ext cx="9143999" cy="938719"/>
          </a:xfrm>
          <a:prstGeom prst="rect">
            <a:avLst/>
          </a:prstGeom>
          <a:solidFill>
            <a:srgbClr val="00CC99">
              <a:alpha val="44000"/>
            </a:srgbClr>
          </a:solidFill>
        </p:spPr>
        <p:txBody>
          <a:bodyPr wrap="square" rtlCol="0">
            <a:spAutoFit/>
          </a:bodyPr>
          <a:lstStyle/>
          <a:p>
            <a:endParaRPr lang="it-IT" dirty="0" smtClean="0"/>
          </a:p>
          <a:p>
            <a:r>
              <a:rPr lang="it-IT" sz="1900" dirty="0" smtClean="0">
                <a:latin typeface="Gadugi" panose="020B0502040204020203" pitchFamily="34" charset="0"/>
              </a:rPr>
              <a:t>Preferisco ripassare il materiale didattico se è in formato cartaceo </a:t>
            </a:r>
          </a:p>
          <a:p>
            <a:endParaRPr lang="it-IT" dirty="0"/>
          </a:p>
        </p:txBody>
      </p:sp>
      <p:sp>
        <p:nvSpPr>
          <p:cNvPr id="7" name="Ovale 6"/>
          <p:cNvSpPr/>
          <p:nvPr/>
        </p:nvSpPr>
        <p:spPr>
          <a:xfrm>
            <a:off x="-36512" y="1282452"/>
            <a:ext cx="2736304" cy="2564904"/>
          </a:xfrm>
          <a:prstGeom prst="ellipse">
            <a:avLst/>
          </a:prstGeom>
          <a:solidFill>
            <a:schemeClr val="accent4">
              <a:lumMod val="40000"/>
              <a:lumOff val="60000"/>
              <a:alpha val="4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900" dirty="0" smtClean="0">
                <a:solidFill>
                  <a:schemeClr val="tx1"/>
                </a:solidFill>
                <a:latin typeface="Gadugi" panose="020B0502040204020203" pitchFamily="34" charset="0"/>
              </a:rPr>
              <a:t>31% disaccordo</a:t>
            </a:r>
          </a:p>
          <a:p>
            <a:pPr algn="ctr"/>
            <a:r>
              <a:rPr lang="it-IT" sz="1900" dirty="0" smtClean="0">
                <a:solidFill>
                  <a:schemeClr val="tx1"/>
                </a:solidFill>
                <a:latin typeface="Gadugi" panose="020B0502040204020203" pitchFamily="34" charset="0"/>
              </a:rPr>
              <a:t>33% d’accordo</a:t>
            </a:r>
          </a:p>
          <a:p>
            <a:pPr algn="ctr"/>
            <a:r>
              <a:rPr lang="it-IT" sz="1900" dirty="0" smtClean="0">
                <a:solidFill>
                  <a:schemeClr val="tx1"/>
                </a:solidFill>
                <a:latin typeface="Gadugi" panose="020B0502040204020203" pitchFamily="34" charset="0"/>
              </a:rPr>
              <a:t>36% neutrale</a:t>
            </a:r>
            <a:endParaRPr lang="it-IT" sz="1900" dirty="0">
              <a:solidFill>
                <a:schemeClr val="tx1"/>
              </a:solidFill>
              <a:latin typeface="Gadugi" panose="020B0502040204020203" pitchFamily="34" charset="0"/>
            </a:endParaRPr>
          </a:p>
        </p:txBody>
      </p:sp>
      <p:sp>
        <p:nvSpPr>
          <p:cNvPr id="8" name="Ovale 7"/>
          <p:cNvSpPr/>
          <p:nvPr/>
        </p:nvSpPr>
        <p:spPr>
          <a:xfrm>
            <a:off x="6425674" y="3284984"/>
            <a:ext cx="2736304" cy="2564904"/>
          </a:xfrm>
          <a:prstGeom prst="ellipse">
            <a:avLst/>
          </a:prstGeom>
          <a:solidFill>
            <a:srgbClr val="00CC99">
              <a:alpha val="4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900" dirty="0" smtClean="0">
                <a:solidFill>
                  <a:schemeClr val="tx1"/>
                </a:solidFill>
                <a:latin typeface="Gadugi" panose="020B0502040204020203" pitchFamily="34" charset="0"/>
              </a:rPr>
              <a:t>6% disaccordo</a:t>
            </a:r>
          </a:p>
          <a:p>
            <a:pPr algn="ctr"/>
            <a:r>
              <a:rPr lang="it-IT" sz="1900" dirty="0" smtClean="0">
                <a:solidFill>
                  <a:schemeClr val="tx1"/>
                </a:solidFill>
                <a:latin typeface="Gadugi" panose="020B0502040204020203" pitchFamily="34" charset="0"/>
              </a:rPr>
              <a:t>84% d’accordo</a:t>
            </a:r>
          </a:p>
          <a:p>
            <a:pPr algn="ctr"/>
            <a:r>
              <a:rPr lang="it-IT" sz="1900" dirty="0" smtClean="0">
                <a:solidFill>
                  <a:schemeClr val="tx1"/>
                </a:solidFill>
                <a:latin typeface="Gadugi" panose="020B0502040204020203" pitchFamily="34" charset="0"/>
              </a:rPr>
              <a:t>10% neutrale</a:t>
            </a:r>
            <a:endParaRPr lang="it-IT" sz="1900" dirty="0">
              <a:solidFill>
                <a:schemeClr val="tx1"/>
              </a:solidFill>
              <a:latin typeface="Gadugi" panose="020B0502040204020203"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Lst>
  </p:timing>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2668</TotalTime>
  <Words>1470</Words>
  <Application>Microsoft Office PowerPoint</Application>
  <PresentationFormat>Presentazione su schermo (4:3)</PresentationFormat>
  <Paragraphs>387</Paragraphs>
  <Slides>31</Slides>
  <Notes>14</Notes>
  <HiddenSlides>0</HiddenSlides>
  <MMClips>0</MMClips>
  <ScaleCrop>false</ScaleCrop>
  <HeadingPairs>
    <vt:vector size="4" baseType="variant">
      <vt:variant>
        <vt:lpstr>Tema</vt:lpstr>
      </vt:variant>
      <vt:variant>
        <vt:i4>1</vt:i4>
      </vt:variant>
      <vt:variant>
        <vt:lpstr>Titoli diapositive</vt:lpstr>
      </vt:variant>
      <vt:variant>
        <vt:i4>31</vt:i4>
      </vt:variant>
    </vt:vector>
  </HeadingPairs>
  <TitlesOfParts>
    <vt:vector size="32" baseType="lpstr">
      <vt:lpstr>Tema di Office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Research Questions</vt:lpstr>
      <vt:lpstr>Background</vt:lpstr>
      <vt:lpstr>           Learning Engagement Remember best w/print             Focus best w/print</vt:lpstr>
      <vt:lpstr>Presentazione standard di PowerPoint</vt:lpstr>
      <vt:lpstr> Format Preferences Prefer all in print            Prefer to read electronically </vt:lpstr>
      <vt:lpstr>Presentazione standard di PowerPoint</vt:lpstr>
      <vt:lpstr>Preferred Format Depends on Language</vt:lpstr>
      <vt:lpstr>Presentazione standard di PowerPoint</vt:lpstr>
      <vt:lpstr>Presentazione standard di PowerPoint</vt:lpstr>
      <vt:lpstr>Conclusions</vt:lpstr>
      <vt:lpstr>Presentazione standard di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Diapositiva 1</dc:title>
  <dc:creator>collins</dc:creator>
  <cp:lastModifiedBy>UTENTE</cp:lastModifiedBy>
  <cp:revision>131</cp:revision>
  <dcterms:created xsi:type="dcterms:W3CDTF">2015-11-21T12:43:43Z</dcterms:created>
  <dcterms:modified xsi:type="dcterms:W3CDTF">2016-12-06T09:13:46Z</dcterms:modified>
</cp:coreProperties>
</file>