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5"/>
    <p:sldMasterId id="2147483653" r:id="rId6"/>
  </p:sldMasterIdLst>
  <p:notesMasterIdLst>
    <p:notesMasterId r:id="rId25"/>
  </p:notesMasterIdLst>
  <p:handoutMasterIdLst>
    <p:handoutMasterId r:id="rId26"/>
  </p:handoutMasterIdLst>
  <p:sldIdLst>
    <p:sldId id="267" r:id="rId7"/>
    <p:sldId id="268" r:id="rId8"/>
    <p:sldId id="269" r:id="rId9"/>
    <p:sldId id="265" r:id="rId10"/>
    <p:sldId id="270" r:id="rId11"/>
    <p:sldId id="271" r:id="rId12"/>
    <p:sldId id="266" r:id="rId13"/>
    <p:sldId id="276" r:id="rId14"/>
    <p:sldId id="272" r:id="rId15"/>
    <p:sldId id="273" r:id="rId16"/>
    <p:sldId id="277" r:id="rId17"/>
    <p:sldId id="278" r:id="rId18"/>
    <p:sldId id="279" r:id="rId19"/>
    <p:sldId id="280" r:id="rId20"/>
    <p:sldId id="281" r:id="rId21"/>
    <p:sldId id="274" r:id="rId22"/>
    <p:sldId id="275" r:id="rId23"/>
    <p:sldId id="259" r:id="rId24"/>
  </p:sldIdLst>
  <p:sldSz cx="9144000" cy="6858000" type="screen4x3"/>
  <p:notesSz cx="6724650" cy="97742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79">
          <p15:clr>
            <a:srgbClr val="A4A3A4"/>
          </p15:clr>
        </p15:guide>
        <p15:guide id="2" pos="211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F5F5F"/>
    <a:srgbClr val="4D4D4D"/>
    <a:srgbClr val="BB2D3F"/>
    <a:srgbClr val="A50021"/>
    <a:srgbClr val="CC0000"/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00" autoAdjust="0"/>
  </p:normalViewPr>
  <p:slideViewPr>
    <p:cSldViewPr>
      <p:cViewPr>
        <p:scale>
          <a:sx n="96" d="100"/>
          <a:sy n="96" d="100"/>
        </p:scale>
        <p:origin x="-14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91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956" y="-96"/>
      </p:cViewPr>
      <p:guideLst>
        <p:guide orient="horz" pos="3079"/>
        <p:guide pos="211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4748" cy="489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6" tIns="45717" rIns="91436" bIns="45717" numCol="1" anchor="t" anchorCtr="0" compatLnSpc="1">
            <a:prstTxWarp prst="textNoShape">
              <a:avLst/>
            </a:prstTxWarp>
          </a:bodyPr>
          <a:lstStyle>
            <a:lvl1pPr defTabSz="914430">
              <a:defRPr sz="1200" u="none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8333" y="0"/>
            <a:ext cx="2914748" cy="489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6" tIns="45717" rIns="91436" bIns="45717" numCol="1" anchor="t" anchorCtr="0" compatLnSpc="1">
            <a:prstTxWarp prst="textNoShape">
              <a:avLst/>
            </a:prstTxWarp>
          </a:bodyPr>
          <a:lstStyle>
            <a:lvl1pPr algn="r" defTabSz="914430">
              <a:defRPr sz="1200" u="none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3418"/>
            <a:ext cx="2914748" cy="489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6" tIns="45717" rIns="91436" bIns="45717" numCol="1" anchor="b" anchorCtr="0" compatLnSpc="1">
            <a:prstTxWarp prst="textNoShape">
              <a:avLst/>
            </a:prstTxWarp>
          </a:bodyPr>
          <a:lstStyle>
            <a:lvl1pPr defTabSz="914430">
              <a:defRPr sz="1200" u="none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8333" y="9283418"/>
            <a:ext cx="2914748" cy="489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6" tIns="45717" rIns="91436" bIns="45717" numCol="1" anchor="b" anchorCtr="0" compatLnSpc="1">
            <a:prstTxWarp prst="textNoShape">
              <a:avLst/>
            </a:prstTxWarp>
          </a:bodyPr>
          <a:lstStyle>
            <a:lvl1pPr algn="r" defTabSz="914430">
              <a:defRPr sz="1200" u="none"/>
            </a:lvl1pPr>
          </a:lstStyle>
          <a:p>
            <a:pPr>
              <a:defRPr/>
            </a:pPr>
            <a:fld id="{981B59A8-CD70-45BC-9A94-76E2EA48DF7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xmlns="" val="2222157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4748" cy="489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6" tIns="45717" rIns="91436" bIns="45717" numCol="1" anchor="t" anchorCtr="0" compatLnSpc="1">
            <a:prstTxWarp prst="textNoShape">
              <a:avLst/>
            </a:prstTxWarp>
          </a:bodyPr>
          <a:lstStyle>
            <a:lvl1pPr defTabSz="914430">
              <a:defRPr sz="1200" u="none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8333" y="0"/>
            <a:ext cx="2914748" cy="489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6" tIns="45717" rIns="91436" bIns="45717" numCol="1" anchor="t" anchorCtr="0" compatLnSpc="1">
            <a:prstTxWarp prst="textNoShape">
              <a:avLst/>
            </a:prstTxWarp>
          </a:bodyPr>
          <a:lstStyle>
            <a:lvl1pPr algn="r" defTabSz="914430">
              <a:defRPr sz="1200" u="none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33425"/>
            <a:ext cx="4887912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723" y="4642490"/>
            <a:ext cx="5377207" cy="4398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6" tIns="45717" rIns="91436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/>
              <a:t>Fare clic per modificare gli stili del testo dello schema</a:t>
            </a:r>
          </a:p>
          <a:p>
            <a:pPr lvl="1"/>
            <a:r>
              <a:rPr lang="it-IT" altLang="it-IT" noProof="0"/>
              <a:t>Secondo livello</a:t>
            </a:r>
          </a:p>
          <a:p>
            <a:pPr lvl="2"/>
            <a:r>
              <a:rPr lang="it-IT" altLang="it-IT" noProof="0"/>
              <a:t>Terzo livello</a:t>
            </a:r>
          </a:p>
          <a:p>
            <a:pPr lvl="3"/>
            <a:r>
              <a:rPr lang="it-IT" altLang="it-IT" noProof="0"/>
              <a:t>Quarto livello</a:t>
            </a:r>
          </a:p>
          <a:p>
            <a:pPr lvl="4"/>
            <a:r>
              <a:rPr lang="it-IT" altLang="it-IT" noProof="0"/>
              <a:t>Quinto livello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3418"/>
            <a:ext cx="2914748" cy="489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6" tIns="45717" rIns="91436" bIns="45717" numCol="1" anchor="b" anchorCtr="0" compatLnSpc="1">
            <a:prstTxWarp prst="textNoShape">
              <a:avLst/>
            </a:prstTxWarp>
          </a:bodyPr>
          <a:lstStyle>
            <a:lvl1pPr defTabSz="914430">
              <a:defRPr sz="1200" u="none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8333" y="9283418"/>
            <a:ext cx="2914748" cy="489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6" tIns="45717" rIns="91436" bIns="45717" numCol="1" anchor="b" anchorCtr="0" compatLnSpc="1">
            <a:prstTxWarp prst="textNoShape">
              <a:avLst/>
            </a:prstTxWarp>
          </a:bodyPr>
          <a:lstStyle>
            <a:lvl1pPr algn="r" defTabSz="914430">
              <a:defRPr sz="1200" u="none"/>
            </a:lvl1pPr>
          </a:lstStyle>
          <a:p>
            <a:pPr>
              <a:defRPr/>
            </a:pPr>
            <a:fld id="{1025B029-B39A-4AF0-8089-633074E9B56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xmlns="" val="20809793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32797" indent="-281845" defTabSz="91443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27380" indent="-225476" defTabSz="91443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78332" indent="-225476" defTabSz="91443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29284" indent="-225476" defTabSz="91443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80237" indent="-225476" defTabSz="9144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31189" indent="-225476" defTabSz="9144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382141" indent="-225476" defTabSz="9144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33092" indent="-225476" defTabSz="9144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B7E3670-E5E5-4356-B9CE-A28F47B9E7AC}" type="slidenum">
              <a:rPr lang="it-IT" altLang="it-IT" smtClean="0"/>
              <a:pPr eaLnBrk="1" hangingPunct="1">
                <a:spcBef>
                  <a:spcPct val="0"/>
                </a:spcBef>
              </a:pPr>
              <a:t>1</a:t>
            </a:fld>
            <a:endParaRPr lang="it-IT" altLang="it-IT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xmlns="" val="2906899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25B029-B39A-4AF0-8089-633074E9B56E}" type="slidenum">
              <a:rPr lang="it-IT" altLang="it-IT" smtClean="0"/>
              <a:pPr>
                <a:defRPr/>
              </a:pPr>
              <a:t>6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xmlns="" val="2751469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xmlns="" val="418087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xmlns="" val="3514184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xmlns="" val="164445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xmlns="" val="2782221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xmlns="" val="3454958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xmlns="" val="26890369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xmlns="" val="2751685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xmlns="" val="3282516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xmlns="" val="2933820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439843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xmlns="" val="130557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xmlns="" val="34033232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xmlns="" val="2821754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xmlns="" val="14091845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xmlns="" val="203282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xmlns="" val="868356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xmlns="" val="1355658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xmlns="" val="368739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xmlns="" val="3565589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124905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xmlns="" val="801642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xmlns="" val="2409257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9" descr="BANDA ROSSA OPT BOLOGNA RAST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454775"/>
            <a:ext cx="9144000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Line 23"/>
          <p:cNvSpPr>
            <a:spLocks noChangeShapeType="1"/>
          </p:cNvSpPr>
          <p:nvPr userDrawn="1"/>
        </p:nvSpPr>
        <p:spPr bwMode="auto">
          <a:xfrm>
            <a:off x="8316913" y="6424613"/>
            <a:ext cx="0" cy="3524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8" name="Line 24"/>
          <p:cNvSpPr>
            <a:spLocks noChangeShapeType="1"/>
          </p:cNvSpPr>
          <p:nvPr userDrawn="1"/>
        </p:nvSpPr>
        <p:spPr bwMode="auto">
          <a:xfrm>
            <a:off x="8316913" y="6092825"/>
            <a:ext cx="0" cy="360363"/>
          </a:xfrm>
          <a:prstGeom prst="line">
            <a:avLst/>
          </a:prstGeom>
          <a:noFill/>
          <a:ln w="38100">
            <a:solidFill>
              <a:srgbClr val="5F5F5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pic>
        <p:nvPicPr>
          <p:cNvPr id="1029" name="Picture 25" descr="Alma-Mater TAGLIATO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07963"/>
            <a:ext cx="1292225" cy="166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Line 26"/>
          <p:cNvSpPr>
            <a:spLocks noChangeShapeType="1"/>
          </p:cNvSpPr>
          <p:nvPr userDrawn="1"/>
        </p:nvSpPr>
        <p:spPr bwMode="auto">
          <a:xfrm>
            <a:off x="92075" y="0"/>
            <a:ext cx="0" cy="1871663"/>
          </a:xfrm>
          <a:prstGeom prst="line">
            <a:avLst/>
          </a:prstGeom>
          <a:noFill/>
          <a:ln w="1905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1" name="Line 27"/>
          <p:cNvSpPr>
            <a:spLocks noChangeShapeType="1"/>
          </p:cNvSpPr>
          <p:nvPr userDrawn="1"/>
        </p:nvSpPr>
        <p:spPr bwMode="auto">
          <a:xfrm>
            <a:off x="0" y="1870075"/>
            <a:ext cx="8305800" cy="0"/>
          </a:xfrm>
          <a:prstGeom prst="line">
            <a:avLst/>
          </a:prstGeom>
          <a:noFill/>
          <a:ln w="38100">
            <a:solidFill>
              <a:srgbClr val="5F5F5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6" descr="BANDA ROSSA 2 OPT BOLOGNA RAST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454775"/>
            <a:ext cx="9144000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25" descr="Alma-Mater TAGLIATO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8" y="103188"/>
            <a:ext cx="846137" cy="108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Line 26"/>
          <p:cNvSpPr>
            <a:spLocks noChangeAspect="1" noChangeShapeType="1"/>
          </p:cNvSpPr>
          <p:nvPr userDrawn="1"/>
        </p:nvSpPr>
        <p:spPr bwMode="auto">
          <a:xfrm>
            <a:off x="82550" y="0"/>
            <a:ext cx="1588" cy="1184275"/>
          </a:xfrm>
          <a:prstGeom prst="line">
            <a:avLst/>
          </a:prstGeom>
          <a:noFill/>
          <a:ln w="1714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53" name="Line 27"/>
          <p:cNvSpPr>
            <a:spLocks noChangeAspect="1" noChangeShapeType="1"/>
          </p:cNvSpPr>
          <p:nvPr userDrawn="1"/>
        </p:nvSpPr>
        <p:spPr bwMode="auto">
          <a:xfrm>
            <a:off x="0" y="1182688"/>
            <a:ext cx="8266113" cy="1587"/>
          </a:xfrm>
          <a:prstGeom prst="line">
            <a:avLst/>
          </a:prstGeom>
          <a:noFill/>
          <a:ln w="19050">
            <a:solidFill>
              <a:srgbClr val="5F5F5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54" name="Line 34"/>
          <p:cNvSpPr>
            <a:spLocks noChangeShapeType="1"/>
          </p:cNvSpPr>
          <p:nvPr userDrawn="1"/>
        </p:nvSpPr>
        <p:spPr bwMode="auto">
          <a:xfrm>
            <a:off x="8316913" y="6424613"/>
            <a:ext cx="0" cy="3524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55" name="Line 35"/>
          <p:cNvSpPr>
            <a:spLocks noChangeShapeType="1"/>
          </p:cNvSpPr>
          <p:nvPr userDrawn="1"/>
        </p:nvSpPr>
        <p:spPr bwMode="auto">
          <a:xfrm>
            <a:off x="8316913" y="6092825"/>
            <a:ext cx="0" cy="360363"/>
          </a:xfrm>
          <a:prstGeom prst="line">
            <a:avLst/>
          </a:prstGeom>
          <a:noFill/>
          <a:ln w="38100">
            <a:solidFill>
              <a:srgbClr val="5F5F5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olo 1"/>
          <p:cNvSpPr>
            <a:spLocks noGrp="1"/>
          </p:cNvSpPr>
          <p:nvPr>
            <p:ph type="ctrTitle"/>
          </p:nvPr>
        </p:nvSpPr>
        <p:spPr>
          <a:xfrm rot="10800000" flipV="1">
            <a:off x="685800" y="1125538"/>
            <a:ext cx="7772400" cy="1727200"/>
          </a:xfrm>
        </p:spPr>
        <p:txBody>
          <a:bodyPr/>
          <a:lstStyle/>
          <a:p>
            <a:pPr algn="ctr" eaLnBrk="1" hangingPunct="1"/>
            <a:r>
              <a:rPr lang="it-IT" altLang="it-IT" sz="4800" b="1" dirty="0"/>
              <a:t>La biblioteca per te</a:t>
            </a:r>
            <a:r>
              <a:rPr lang="it-IT" altLang="it-IT" sz="4800" dirty="0"/>
              <a:t/>
            </a:r>
            <a:br>
              <a:rPr lang="it-IT" altLang="it-IT" sz="4800" dirty="0"/>
            </a:br>
            <a:endParaRPr lang="it-IT" altLang="it-IT" sz="48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83568" y="2204864"/>
            <a:ext cx="7448872" cy="3433936"/>
          </a:xfrm>
        </p:spPr>
        <p:txBody>
          <a:bodyPr rtlCol="0" anchor="t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i="1" dirty="0"/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000" i="1" dirty="0"/>
              <a:t>La </a:t>
            </a:r>
            <a:r>
              <a:rPr lang="it-IT" sz="2000" i="1" dirty="0" err="1"/>
              <a:t>customer</a:t>
            </a:r>
            <a:r>
              <a:rPr lang="it-IT" sz="2000" i="1" dirty="0"/>
              <a:t> </a:t>
            </a:r>
            <a:r>
              <a:rPr lang="it-IT" sz="2000" i="1" dirty="0" err="1"/>
              <a:t>satisfaction</a:t>
            </a:r>
            <a:r>
              <a:rPr lang="it-IT" sz="2000" i="1" dirty="0"/>
              <a:t> 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000" i="1" dirty="0"/>
              <a:t>nelle biblioteche dell’Università di Bologna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i="1" dirty="0"/>
          </a:p>
          <a:p>
            <a:pPr eaLnBrk="1" fontAlgn="auto" hangingPunct="1">
              <a:spcAft>
                <a:spcPts val="0"/>
              </a:spcAft>
              <a:defRPr/>
            </a:pPr>
            <a:endParaRPr lang="it-IT" sz="2000" b="1" i="1" dirty="0">
              <a:cs typeface="Arial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t-IT" sz="2000" b="1" i="1" dirty="0">
                <a:cs typeface="Arial"/>
              </a:rPr>
              <a:t>26 settembre - 30 ottobre 2017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dirty="0"/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4126311573"/>
      </p:ext>
    </p:extLst>
  </p:cSld>
  <p:clrMapOvr>
    <a:masterClrMapping/>
  </p:clrMapOvr>
  <p:transition spd="slow" advTm="3555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dirty="0" smtClean="0"/>
              <a:t>Punti di criticità - </a:t>
            </a:r>
            <a:r>
              <a:rPr lang="it-IT" sz="3200" dirty="0"/>
              <a:t>Studenti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/>
          <a:lstStyle/>
          <a:p>
            <a:pPr>
              <a:buNone/>
            </a:pPr>
            <a:endParaRPr lang="it-IT" sz="2000" dirty="0" smtClean="0"/>
          </a:p>
          <a:p>
            <a:pPr marL="0" indent="0">
              <a:buNone/>
            </a:pPr>
            <a:r>
              <a:rPr lang="it-IT" sz="2000" dirty="0" smtClean="0"/>
              <a:t>Con riferimento alle risposte degli </a:t>
            </a:r>
            <a:r>
              <a:rPr lang="it-IT" sz="2000" b="1" dirty="0" smtClean="0"/>
              <a:t>studenti</a:t>
            </a:r>
            <a:r>
              <a:rPr lang="it-IT" sz="2000" dirty="0" smtClean="0"/>
              <a:t>, </a:t>
            </a:r>
            <a:r>
              <a:rPr lang="it-IT" sz="2000" dirty="0"/>
              <a:t>tra i servizi che hanno ricevuto i </a:t>
            </a:r>
            <a:r>
              <a:rPr lang="it-IT" sz="2000" dirty="0" smtClean="0"/>
              <a:t>punteggi di </a:t>
            </a:r>
            <a:r>
              <a:rPr lang="it-IT" sz="2000" b="1" dirty="0" smtClean="0"/>
              <a:t>contenuta soddisfazione</a:t>
            </a:r>
            <a:r>
              <a:rPr lang="it-IT" sz="2000" dirty="0" smtClean="0"/>
              <a:t> si evidenziano:</a:t>
            </a:r>
          </a:p>
          <a:p>
            <a:pPr>
              <a:buNone/>
            </a:pPr>
            <a:endParaRPr lang="it-IT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it-IT" sz="2000" dirty="0" smtClean="0"/>
              <a:t>numero e qualità delle postazioni informatiche (3,1)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dirty="0" smtClean="0"/>
              <a:t>numero di posti a sedere (3,2)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dirty="0" smtClean="0"/>
              <a:t>disponibilità di prese di corrente (3,3)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dirty="0" smtClean="0"/>
              <a:t>climatizzazione degli ambienti (3,4)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dirty="0" smtClean="0"/>
              <a:t>disponibilità di copie di libri di testo (3,4)</a:t>
            </a:r>
          </a:p>
          <a:p>
            <a:pPr marL="0" indent="0">
              <a:buNone/>
            </a:pPr>
            <a:endParaRPr lang="it-IT" sz="2000" dirty="0" smtClean="0"/>
          </a:p>
          <a:p>
            <a:pPr marL="0" indent="0">
              <a:buNone/>
            </a:pPr>
            <a:r>
              <a:rPr lang="it-IT" sz="2000" dirty="0" smtClean="0"/>
              <a:t>Ed inoltre, ad un livello discreto ma con margini di miglioramento:</a:t>
            </a:r>
            <a:endParaRPr lang="it-IT" sz="2000" dirty="0"/>
          </a:p>
          <a:p>
            <a:pPr marL="0" indent="0">
              <a:buNone/>
            </a:pPr>
            <a:endParaRPr lang="it-IT" sz="2000" dirty="0" smtClean="0"/>
          </a:p>
          <a:p>
            <a:pPr marL="0" indent="0">
              <a:buNone/>
            </a:pPr>
            <a:r>
              <a:rPr lang="it-IT" sz="2000" dirty="0" smtClean="0"/>
              <a:t>6.    orario di apertura (3,6)</a:t>
            </a:r>
          </a:p>
          <a:p>
            <a:pPr marL="0" indent="0">
              <a:buNone/>
            </a:pP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58967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dirty="0" smtClean="0"/>
              <a:t>Punti di eccellenza - Docenti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/>
          <a:lstStyle/>
          <a:p>
            <a:pPr>
              <a:buNone/>
            </a:pPr>
            <a:endParaRPr lang="it-IT" sz="2000" dirty="0" smtClean="0"/>
          </a:p>
          <a:p>
            <a:pPr marL="0" indent="0">
              <a:buNone/>
            </a:pPr>
            <a:r>
              <a:rPr lang="it-IT" sz="2000" dirty="0" smtClean="0"/>
              <a:t>Con riferimento </a:t>
            </a:r>
            <a:r>
              <a:rPr lang="it-IT" sz="2000" dirty="0"/>
              <a:t>alle</a:t>
            </a:r>
            <a:r>
              <a:rPr lang="it-IT" sz="2000" dirty="0" smtClean="0"/>
              <a:t> risposte di</a:t>
            </a:r>
            <a:r>
              <a:rPr lang="it-IT" sz="2000" b="1" dirty="0" smtClean="0"/>
              <a:t> docenti e ricercatori</a:t>
            </a:r>
            <a:r>
              <a:rPr lang="it-IT" sz="2000" dirty="0" smtClean="0"/>
              <a:t>, tra i servizi che hanno ricevuto i punteggi di </a:t>
            </a:r>
            <a:r>
              <a:rPr lang="it-IT" sz="2000" b="1" dirty="0" smtClean="0"/>
              <a:t>più elevata soddisfazione</a:t>
            </a:r>
            <a:r>
              <a:rPr lang="it-IT" sz="2000" dirty="0" smtClean="0"/>
              <a:t> si evidenziano: </a:t>
            </a:r>
          </a:p>
          <a:p>
            <a:pPr>
              <a:buNone/>
            </a:pPr>
            <a:endParaRPr lang="it-IT" sz="20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it-IT" sz="2000" dirty="0"/>
              <a:t>cortesia e disponibilità (4,35) e competenza (4,32) del personale </a:t>
            </a:r>
            <a:r>
              <a:rPr lang="it-IT" sz="2000" dirty="0" smtClean="0"/>
              <a:t>bibliotecario</a:t>
            </a:r>
            <a:endParaRPr lang="it-IT" sz="2000" dirty="0"/>
          </a:p>
          <a:p>
            <a:pPr marL="457200" lvl="0" indent="-457200">
              <a:buFont typeface="+mj-lt"/>
              <a:buAutoNum type="arabicPeriod"/>
            </a:pPr>
            <a:r>
              <a:rPr lang="it-IT" sz="2000" dirty="0"/>
              <a:t>banche dati, e-book e riviste online (4,29</a:t>
            </a:r>
            <a:r>
              <a:rPr lang="it-IT" sz="2000" dirty="0" smtClean="0"/>
              <a:t>)</a:t>
            </a:r>
            <a:endParaRPr lang="it-IT" sz="2000" dirty="0"/>
          </a:p>
          <a:p>
            <a:pPr marL="457200" lvl="0" indent="-457200">
              <a:buFont typeface="+mj-lt"/>
              <a:buAutoNum type="arabicPeriod"/>
            </a:pPr>
            <a:r>
              <a:rPr lang="it-IT" sz="2000" dirty="0"/>
              <a:t>prestito di libri e consultazione di materiali bibliografici (4,29</a:t>
            </a:r>
            <a:r>
              <a:rPr lang="it-IT" sz="2000" dirty="0" smtClean="0"/>
              <a:t>)</a:t>
            </a:r>
            <a:endParaRPr lang="it-IT" sz="2000" dirty="0"/>
          </a:p>
          <a:p>
            <a:pPr marL="457200" lvl="0" indent="-457200">
              <a:buFont typeface="+mj-lt"/>
              <a:buAutoNum type="arabicPeriod"/>
            </a:pPr>
            <a:r>
              <a:rPr lang="it-IT" sz="2000" dirty="0"/>
              <a:t>cataloghi online (4,27</a:t>
            </a:r>
            <a:r>
              <a:rPr lang="it-IT" sz="2000" dirty="0" smtClean="0"/>
              <a:t>)</a:t>
            </a:r>
            <a:endParaRPr lang="it-IT" sz="2000" dirty="0"/>
          </a:p>
          <a:p>
            <a:pPr marL="0" indent="0">
              <a:buNone/>
            </a:pPr>
            <a:endParaRPr lang="it-IT" sz="2000" dirty="0"/>
          </a:p>
          <a:p>
            <a:pPr marL="457200" indent="-457200">
              <a:buFont typeface="+mj-lt"/>
              <a:buAutoNum type="arabicPeriod"/>
            </a:pPr>
            <a:endParaRPr lang="it-IT" sz="2000" dirty="0" smtClean="0"/>
          </a:p>
          <a:p>
            <a:pPr marL="457200" indent="-457200">
              <a:buFont typeface="+mj-lt"/>
              <a:buAutoNum type="arabicPeriod"/>
            </a:pPr>
            <a:endParaRPr lang="it-IT" sz="2000" dirty="0"/>
          </a:p>
          <a:p>
            <a:pPr marL="0" indent="0">
              <a:buNone/>
            </a:pP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412657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dirty="0" smtClean="0"/>
              <a:t>Punti di criticità - Docenti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/>
          <a:lstStyle/>
          <a:p>
            <a:pPr>
              <a:buNone/>
            </a:pPr>
            <a:endParaRPr lang="it-IT" sz="2000" dirty="0" smtClean="0"/>
          </a:p>
          <a:p>
            <a:pPr marL="0" indent="0">
              <a:buNone/>
            </a:pPr>
            <a:r>
              <a:rPr lang="it-IT" sz="2000" dirty="0" smtClean="0"/>
              <a:t>Con riferimento alle risposte </a:t>
            </a:r>
            <a:r>
              <a:rPr lang="it-IT" sz="2000" dirty="0"/>
              <a:t>di</a:t>
            </a:r>
            <a:r>
              <a:rPr lang="it-IT" sz="2000" b="1" dirty="0"/>
              <a:t> docenti e ricercatori</a:t>
            </a:r>
            <a:r>
              <a:rPr lang="it-IT" sz="2000" dirty="0" smtClean="0"/>
              <a:t>, </a:t>
            </a:r>
            <a:r>
              <a:rPr lang="it-IT" sz="2000" dirty="0"/>
              <a:t>tra i servizi che hanno ricevuto i </a:t>
            </a:r>
            <a:r>
              <a:rPr lang="it-IT" sz="2000" dirty="0" smtClean="0"/>
              <a:t>punteggi di </a:t>
            </a:r>
            <a:r>
              <a:rPr lang="it-IT" sz="2000" b="1" dirty="0" smtClean="0"/>
              <a:t>soddisfazione più contenuta </a:t>
            </a:r>
            <a:r>
              <a:rPr lang="it-IT" sz="2000" dirty="0" smtClean="0"/>
              <a:t> si evidenziano:</a:t>
            </a:r>
          </a:p>
          <a:p>
            <a:pPr>
              <a:buNone/>
            </a:pPr>
            <a:endParaRPr lang="it-IT" sz="20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it-IT" sz="2000" dirty="0" smtClean="0"/>
              <a:t>prestito </a:t>
            </a:r>
            <a:r>
              <a:rPr lang="it-IT" sz="2000" dirty="0"/>
              <a:t>pc portatili, e-</a:t>
            </a:r>
            <a:r>
              <a:rPr lang="it-IT" sz="2000" dirty="0" err="1"/>
              <a:t>reader</a:t>
            </a:r>
            <a:r>
              <a:rPr lang="it-IT" sz="2000" dirty="0"/>
              <a:t>, </a:t>
            </a:r>
            <a:r>
              <a:rPr lang="it-IT" sz="2000" dirty="0" err="1"/>
              <a:t>tablet</a:t>
            </a:r>
            <a:r>
              <a:rPr lang="it-IT" sz="2000" dirty="0"/>
              <a:t> (3,38</a:t>
            </a:r>
            <a:r>
              <a:rPr lang="it-IT" sz="2000" dirty="0" smtClean="0"/>
              <a:t>)</a:t>
            </a:r>
            <a:endParaRPr lang="it-IT" sz="2000" dirty="0"/>
          </a:p>
          <a:p>
            <a:pPr marL="457200" lvl="0" indent="-457200">
              <a:buFont typeface="+mj-lt"/>
              <a:buAutoNum type="arabicPeriod"/>
            </a:pPr>
            <a:r>
              <a:rPr lang="it-IT" sz="2000" dirty="0"/>
              <a:t>numero e qualità delle postazioni informatiche (3,45</a:t>
            </a:r>
            <a:r>
              <a:rPr lang="it-IT" sz="2000" dirty="0" smtClean="0"/>
              <a:t>)</a:t>
            </a:r>
            <a:endParaRPr lang="it-IT" sz="2000" dirty="0"/>
          </a:p>
          <a:p>
            <a:pPr marL="457200" lvl="0" indent="-457200">
              <a:buFont typeface="+mj-lt"/>
              <a:buAutoNum type="arabicPeriod"/>
            </a:pPr>
            <a:r>
              <a:rPr lang="it-IT" sz="2000" dirty="0"/>
              <a:t>disponibilità di prese di corrente (3,54</a:t>
            </a:r>
            <a:r>
              <a:rPr lang="it-IT" sz="2000" dirty="0" smtClean="0"/>
              <a:t>)</a:t>
            </a:r>
            <a:endParaRPr lang="it-IT" sz="2000" dirty="0"/>
          </a:p>
          <a:p>
            <a:pPr marL="457200" lvl="0" indent="-457200">
              <a:buFont typeface="+mj-lt"/>
              <a:buAutoNum type="arabicPeriod"/>
            </a:pPr>
            <a:r>
              <a:rPr lang="it-IT" sz="2000" dirty="0"/>
              <a:t>climatizzazione </a:t>
            </a:r>
            <a:r>
              <a:rPr lang="it-IT" sz="2000" dirty="0" smtClean="0"/>
              <a:t>degli ambienti </a:t>
            </a:r>
            <a:r>
              <a:rPr lang="it-IT" sz="2000" dirty="0"/>
              <a:t>(3,54)</a:t>
            </a:r>
          </a:p>
          <a:p>
            <a:pPr marL="0" indent="0">
              <a:buNone/>
            </a:pPr>
            <a:endParaRPr lang="it-IT" sz="2000" dirty="0" smtClean="0"/>
          </a:p>
          <a:p>
            <a:pPr marL="0" indent="0">
              <a:buNone/>
            </a:pPr>
            <a:r>
              <a:rPr lang="it-IT" sz="2000" dirty="0"/>
              <a:t>Va segnalato tuttavia che l'importanza attribuita ai primi due item da parte di docenti e ricercatori è molto bassa, per cui non è necessario considerarli come reali aspetti critici.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64574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it-IT" sz="2800" dirty="0"/>
              <a:t>Rappresentazione comparativa di utilizzo, importanza e </a:t>
            </a:r>
            <a:r>
              <a:rPr lang="it-IT" sz="2800" dirty="0" smtClean="0"/>
              <a:t>soddisfazione - Studenti</a:t>
            </a:r>
            <a:endParaRPr lang="it-IT" sz="2800" dirty="0"/>
          </a:p>
        </p:txBody>
      </p:sp>
      <p:pic>
        <p:nvPicPr>
          <p:cNvPr id="4" name="Segnaposto contenuto 3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268760"/>
            <a:ext cx="6408712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8398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it-IT" sz="2800" dirty="0"/>
              <a:t>Rappresentazione comparativa di utilizzo, importanza e </a:t>
            </a:r>
            <a:r>
              <a:rPr lang="it-IT" sz="2800" dirty="0" smtClean="0"/>
              <a:t>soddisfazione - Docenti</a:t>
            </a:r>
            <a:endParaRPr lang="it-IT" sz="2800" dirty="0"/>
          </a:p>
        </p:txBody>
      </p:sp>
      <p:pic>
        <p:nvPicPr>
          <p:cNvPr id="7" name="Segnaposto contenuto 6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268760"/>
            <a:ext cx="7128792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5570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it-IT" sz="2400" dirty="0"/>
              <a:t>Rappresentazione comparativa di utilizzo, importanza e </a:t>
            </a:r>
            <a:r>
              <a:rPr lang="it-IT" sz="2400" dirty="0" smtClean="0"/>
              <a:t>soddisfazione - </a:t>
            </a:r>
            <a:r>
              <a:rPr lang="it-IT" sz="2400" dirty="0"/>
              <a:t>Dottorandi e </a:t>
            </a:r>
            <a:r>
              <a:rPr lang="it-IT" sz="2800" dirty="0"/>
              <a:t>assegnisti</a:t>
            </a:r>
          </a:p>
        </p:txBody>
      </p:sp>
      <p:pic>
        <p:nvPicPr>
          <p:cNvPr id="5" name="Segnaposto contenuto 4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268760"/>
            <a:ext cx="6840760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74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282154"/>
          </a:xfrm>
        </p:spPr>
        <p:txBody>
          <a:bodyPr/>
          <a:lstStyle/>
          <a:p>
            <a:r>
              <a:rPr lang="it-IT" sz="2800" dirty="0" smtClean="0"/>
              <a:t>Azioni di miglioramento:</a:t>
            </a:r>
            <a:br>
              <a:rPr lang="it-IT" sz="2800" dirty="0" smtClean="0"/>
            </a:br>
            <a:r>
              <a:rPr lang="it-IT" sz="2800" dirty="0" smtClean="0"/>
              <a:t>1) La biblioteca accogliente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/>
          <a:lstStyle/>
          <a:p>
            <a:pPr>
              <a:buNone/>
            </a:pPr>
            <a:r>
              <a:rPr lang="it-IT" sz="2000" dirty="0" smtClean="0"/>
              <a:t>Le prime risultanze consentono di ipotizzare misure di miglioramento</a:t>
            </a:r>
          </a:p>
          <a:p>
            <a:pPr>
              <a:buNone/>
            </a:pPr>
            <a:r>
              <a:rPr lang="it-IT" sz="2000" dirty="0" smtClean="0"/>
              <a:t>riconducibili a due linee d’intervento</a:t>
            </a:r>
            <a:r>
              <a:rPr lang="it-IT" sz="2000" dirty="0"/>
              <a:t>:</a:t>
            </a:r>
            <a:endParaRPr lang="it-IT" sz="2000" dirty="0" smtClean="0"/>
          </a:p>
          <a:p>
            <a:pPr>
              <a:buNone/>
            </a:pPr>
            <a:endParaRPr lang="it-IT" sz="2000" dirty="0" smtClean="0"/>
          </a:p>
          <a:p>
            <a:pPr>
              <a:buNone/>
            </a:pPr>
            <a:r>
              <a:rPr lang="it-IT" sz="2000" dirty="0" smtClean="0"/>
              <a:t>1) </a:t>
            </a:r>
            <a:r>
              <a:rPr lang="it-IT" sz="2000" b="1" dirty="0" smtClean="0"/>
              <a:t>La biblioteca accogliente</a:t>
            </a:r>
            <a:r>
              <a:rPr lang="it-IT" sz="2000" dirty="0" smtClean="0"/>
              <a:t>:</a:t>
            </a:r>
          </a:p>
          <a:p>
            <a:r>
              <a:rPr lang="it-IT" sz="2000" dirty="0" smtClean="0"/>
              <a:t>predisporre interventi migliorativi a livello tecnico-logistico, ad esempio su:</a:t>
            </a:r>
          </a:p>
          <a:p>
            <a:pPr lvl="1"/>
            <a:r>
              <a:rPr lang="it-IT" sz="1600" dirty="0"/>
              <a:t>posti a </a:t>
            </a:r>
            <a:r>
              <a:rPr lang="it-IT" sz="1600" dirty="0" smtClean="0"/>
              <a:t>sedere e </a:t>
            </a:r>
            <a:r>
              <a:rPr lang="it-IT" sz="1600" dirty="0"/>
              <a:t>orario di apertura</a:t>
            </a:r>
          </a:p>
          <a:p>
            <a:pPr lvl="1"/>
            <a:r>
              <a:rPr lang="it-IT" sz="1600" dirty="0" smtClean="0"/>
              <a:t>postazioni informatiche e prese </a:t>
            </a:r>
            <a:r>
              <a:rPr lang="it-IT" sz="1600" dirty="0"/>
              <a:t>di </a:t>
            </a:r>
            <a:r>
              <a:rPr lang="it-IT" sz="1600" dirty="0" smtClean="0"/>
              <a:t>corrente</a:t>
            </a:r>
            <a:endParaRPr lang="it-IT" sz="1600" dirty="0"/>
          </a:p>
          <a:p>
            <a:pPr lvl="1"/>
            <a:r>
              <a:rPr lang="it-IT" sz="1600" dirty="0" smtClean="0"/>
              <a:t>climatizzazione </a:t>
            </a:r>
            <a:r>
              <a:rPr lang="it-IT" sz="1600" dirty="0"/>
              <a:t>degli </a:t>
            </a:r>
            <a:r>
              <a:rPr lang="it-IT" sz="1600" dirty="0" smtClean="0"/>
              <a:t>ambienti</a:t>
            </a:r>
            <a:endParaRPr lang="it-IT" sz="1600" dirty="0"/>
          </a:p>
          <a:p>
            <a:pPr lvl="1"/>
            <a:r>
              <a:rPr lang="it-IT" sz="1600" dirty="0" smtClean="0"/>
              <a:t>disponibilità di copie di libri </a:t>
            </a:r>
            <a:r>
              <a:rPr lang="it-IT" sz="1600" dirty="0"/>
              <a:t>di </a:t>
            </a:r>
            <a:r>
              <a:rPr lang="it-IT" sz="1600" dirty="0" smtClean="0"/>
              <a:t>testo</a:t>
            </a:r>
            <a:endParaRPr lang="it-IT" sz="1600" dirty="0"/>
          </a:p>
          <a:p>
            <a:r>
              <a:rPr lang="it-IT" sz="2000" dirty="0" smtClean="0"/>
              <a:t>rispondere in maniera proattiva alle </a:t>
            </a:r>
            <a:r>
              <a:rPr lang="it-IT" sz="2000" dirty="0"/>
              <a:t>risposte alle domande aperte </a:t>
            </a:r>
            <a:r>
              <a:rPr lang="it-IT" sz="2000" dirty="0" smtClean="0"/>
              <a:t>(ad esempio, la richiesta di spazi di </a:t>
            </a:r>
            <a:r>
              <a:rPr lang="it-IT" sz="2000" i="1" dirty="0" err="1" smtClean="0"/>
              <a:t>coworking</a:t>
            </a:r>
            <a:r>
              <a:rPr lang="it-IT" sz="2000" dirty="0" smtClean="0"/>
              <a:t> </a:t>
            </a:r>
            <a:r>
              <a:rPr lang="it-IT" sz="2000" dirty="0"/>
              <a:t>per lo studio di </a:t>
            </a:r>
            <a:r>
              <a:rPr lang="it-IT" sz="2000" dirty="0" smtClean="0"/>
              <a:t>gruppo)</a:t>
            </a:r>
          </a:p>
          <a:p>
            <a:pPr marL="457200" indent="-457200">
              <a:buNone/>
            </a:pPr>
            <a:endParaRPr lang="it-IT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258967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</p:spPr>
        <p:txBody>
          <a:bodyPr/>
          <a:lstStyle/>
          <a:p>
            <a:r>
              <a:rPr lang="it-IT" sz="2800" dirty="0" smtClean="0"/>
              <a:t>Azioni di miglioramento:</a:t>
            </a:r>
            <a:br>
              <a:rPr lang="it-IT" sz="2800" dirty="0" smtClean="0"/>
            </a:br>
            <a:r>
              <a:rPr lang="it-IT" sz="2800" dirty="0" smtClean="0"/>
              <a:t>2) La biblioteca comunicativa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/>
          <a:lstStyle/>
          <a:p>
            <a:pPr marL="457200" indent="-457200">
              <a:buNone/>
            </a:pPr>
            <a:endParaRPr lang="it-IT" sz="2000" dirty="0" smtClean="0"/>
          </a:p>
          <a:p>
            <a:pPr marL="457200" indent="-457200">
              <a:buNone/>
            </a:pPr>
            <a:r>
              <a:rPr lang="it-IT" sz="2000" dirty="0" smtClean="0"/>
              <a:t>2) </a:t>
            </a:r>
            <a:r>
              <a:rPr lang="it-IT" sz="2000" b="1" dirty="0" smtClean="0"/>
              <a:t>La biblioteca comunicativa:</a:t>
            </a:r>
          </a:p>
          <a:p>
            <a:pPr marL="457200" indent="-457200">
              <a:buNone/>
            </a:pPr>
            <a:endParaRPr lang="it-IT" sz="2000" b="1" dirty="0"/>
          </a:p>
          <a:p>
            <a:r>
              <a:rPr lang="it-IT" sz="2000" dirty="0" smtClean="0"/>
              <a:t>realizzare </a:t>
            </a:r>
            <a:r>
              <a:rPr lang="it-IT" sz="2000" dirty="0"/>
              <a:t>azioni </a:t>
            </a:r>
            <a:r>
              <a:rPr lang="it-IT" sz="2000" dirty="0" smtClean="0"/>
              <a:t>di comunicazione </a:t>
            </a:r>
            <a:r>
              <a:rPr lang="it-IT" sz="2000" dirty="0"/>
              <a:t>e promozione di servizi che un’alta percentuale </a:t>
            </a:r>
            <a:r>
              <a:rPr lang="it-IT" sz="2000" dirty="0" smtClean="0"/>
              <a:t>di studenti </a:t>
            </a:r>
            <a:r>
              <a:rPr lang="it-IT" sz="2000" dirty="0"/>
              <a:t>dichiara di </a:t>
            </a:r>
            <a:r>
              <a:rPr lang="it-IT" sz="2000" b="1" dirty="0"/>
              <a:t>non </a:t>
            </a:r>
            <a:r>
              <a:rPr lang="it-IT" sz="2000" b="1" dirty="0" smtClean="0"/>
              <a:t>conoscere o non essere in grado di valutare</a:t>
            </a:r>
            <a:r>
              <a:rPr lang="it-IT" sz="2000" dirty="0" smtClean="0"/>
              <a:t>, come ad esempio: </a:t>
            </a:r>
            <a:endParaRPr lang="it-IT" sz="2000" dirty="0"/>
          </a:p>
          <a:p>
            <a:pPr marL="457200" indent="-457200">
              <a:buFont typeface="+mj-lt"/>
              <a:buAutoNum type="arabicPeriod"/>
            </a:pPr>
            <a:r>
              <a:rPr lang="it-IT" sz="1800" dirty="0" smtClean="0"/>
              <a:t>Information </a:t>
            </a:r>
            <a:r>
              <a:rPr lang="it-IT" sz="1800" dirty="0" err="1" smtClean="0"/>
              <a:t>literacy</a:t>
            </a:r>
            <a:r>
              <a:rPr lang="it-IT" sz="1800" dirty="0" smtClean="0"/>
              <a:t> (circa il 60% degli utenti dichiara di non sapere se la sua biblioteca organizza i relativi corsi)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1800" dirty="0" smtClean="0"/>
              <a:t>Prestito intersistemico circolante (PIC) (circa il 57% </a:t>
            </a:r>
            <a:r>
              <a:rPr lang="it-IT" sz="1800" dirty="0"/>
              <a:t>degli </a:t>
            </a:r>
            <a:r>
              <a:rPr lang="it-IT" sz="1800" dirty="0" smtClean="0"/>
              <a:t>utenti dichiara </a:t>
            </a:r>
            <a:r>
              <a:rPr lang="it-IT" sz="1800" dirty="0"/>
              <a:t>di non conoscere </a:t>
            </a:r>
            <a:r>
              <a:rPr lang="it-IT" sz="1800" dirty="0" smtClean="0"/>
              <a:t>il servizio)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1800" dirty="0"/>
              <a:t>Reference online (“Chiedi al bibliotecario”) (circa il 51% degli </a:t>
            </a:r>
            <a:r>
              <a:rPr lang="it-IT" sz="1800" dirty="0" smtClean="0"/>
              <a:t>utenti non </a:t>
            </a:r>
            <a:r>
              <a:rPr lang="it-IT" sz="1800" dirty="0"/>
              <a:t>è in grado di valutare la soddisfazione rispetto al servizio</a:t>
            </a:r>
            <a:r>
              <a:rPr lang="it-IT" sz="1800" dirty="0" smtClean="0"/>
              <a:t>).</a:t>
            </a:r>
          </a:p>
          <a:p>
            <a:pPr marL="457200" indent="-457200">
              <a:buNone/>
            </a:pPr>
            <a:endParaRPr lang="it-IT" sz="2000" dirty="0" smtClean="0"/>
          </a:p>
          <a:p>
            <a:pPr marL="457200" indent="-457200">
              <a:buNone/>
            </a:pPr>
            <a:endParaRPr lang="it-IT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258967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3"/>
          <p:cNvSpPr>
            <a:spLocks noChangeArrowheads="1"/>
          </p:cNvSpPr>
          <p:nvPr/>
        </p:nvSpPr>
        <p:spPr bwMode="auto">
          <a:xfrm>
            <a:off x="76200" y="1196752"/>
            <a:ext cx="8997950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it-IT" sz="1800" b="1" u="none" dirty="0" err="1">
                <a:latin typeface="Arial" charset="0"/>
              </a:rPr>
              <a:t>Coordinatore</a:t>
            </a:r>
            <a:r>
              <a:rPr lang="en-GB" altLang="it-IT" sz="1800" b="1" u="none" dirty="0">
                <a:latin typeface="Arial" charset="0"/>
              </a:rPr>
              <a:t> </a:t>
            </a:r>
            <a:r>
              <a:rPr lang="en-GB" altLang="it-IT" sz="1800" b="1" u="none" dirty="0" err="1">
                <a:latin typeface="Arial" charset="0"/>
              </a:rPr>
              <a:t>scientifico</a:t>
            </a:r>
            <a:endParaRPr lang="en-GB" altLang="it-IT" sz="1800" b="1" u="none" dirty="0">
              <a:latin typeface="Arial" charset="0"/>
            </a:endParaRPr>
          </a:p>
          <a:p>
            <a:pPr algn="ctr" eaLnBrk="1" hangingPunct="1">
              <a:buFontTx/>
              <a:buNone/>
            </a:pPr>
            <a:r>
              <a:rPr lang="en-GB" altLang="it-IT" sz="1800" u="none" dirty="0" err="1">
                <a:latin typeface="Arial" charset="0"/>
              </a:rPr>
              <a:t>Prof.</a:t>
            </a:r>
            <a:r>
              <a:rPr lang="en-GB" altLang="it-IT" sz="1800" u="none" dirty="0">
                <a:latin typeface="Arial" charset="0"/>
              </a:rPr>
              <a:t> Giorgio Tassinari</a:t>
            </a:r>
          </a:p>
          <a:p>
            <a:pPr algn="ctr" eaLnBrk="1" hangingPunct="1">
              <a:buFontTx/>
              <a:buNone/>
            </a:pPr>
            <a:endParaRPr lang="en-GB" altLang="it-IT" sz="1800" u="none" dirty="0">
              <a:latin typeface="Arial" charset="0"/>
            </a:endParaRPr>
          </a:p>
          <a:p>
            <a:pPr algn="ctr" eaLnBrk="1" hangingPunct="1">
              <a:buFontTx/>
              <a:buNone/>
            </a:pPr>
            <a:r>
              <a:rPr lang="en-GB" altLang="it-IT" sz="1800" b="1" u="none" dirty="0" err="1">
                <a:latin typeface="Arial" charset="0"/>
              </a:rPr>
              <a:t>Gruppo</a:t>
            </a:r>
            <a:r>
              <a:rPr lang="en-GB" altLang="it-IT" sz="1800" b="1" u="none" dirty="0">
                <a:latin typeface="Arial" charset="0"/>
              </a:rPr>
              <a:t> di </a:t>
            </a:r>
            <a:r>
              <a:rPr lang="en-GB" altLang="it-IT" sz="1800" b="1" u="none" dirty="0" err="1">
                <a:latin typeface="Arial" charset="0"/>
              </a:rPr>
              <a:t>lavoro</a:t>
            </a:r>
            <a:r>
              <a:rPr lang="en-GB" altLang="it-IT" sz="1800" b="1" u="none" dirty="0">
                <a:latin typeface="Arial" charset="0"/>
              </a:rPr>
              <a:t> </a:t>
            </a:r>
          </a:p>
          <a:p>
            <a:pPr algn="ctr" eaLnBrk="1" hangingPunct="1">
              <a:buFontTx/>
              <a:buNone/>
            </a:pPr>
            <a:r>
              <a:rPr lang="en-GB" altLang="it-IT" sz="1800" u="none" dirty="0">
                <a:latin typeface="Arial" charset="0"/>
              </a:rPr>
              <a:t>Paolo </a:t>
            </a:r>
            <a:r>
              <a:rPr lang="en-GB" altLang="it-IT" sz="1800" u="none" dirty="0" err="1">
                <a:latin typeface="Arial" charset="0"/>
              </a:rPr>
              <a:t>Albertazzi</a:t>
            </a:r>
            <a:r>
              <a:rPr lang="en-GB" altLang="it-IT" sz="1800" u="none" dirty="0">
                <a:latin typeface="Arial" charset="0"/>
              </a:rPr>
              <a:t>, Antonia Ciavarella, Elena Collina, William Antonio </a:t>
            </a:r>
            <a:r>
              <a:rPr lang="en-GB" altLang="it-IT" sz="1800" u="none" dirty="0" err="1">
                <a:latin typeface="Arial" charset="0"/>
              </a:rPr>
              <a:t>Faeti</a:t>
            </a:r>
            <a:r>
              <a:rPr lang="en-GB" altLang="it-IT" sz="1800" u="none" dirty="0">
                <a:latin typeface="Arial" charset="0"/>
              </a:rPr>
              <a:t>, </a:t>
            </a:r>
          </a:p>
          <a:p>
            <a:pPr algn="ctr" eaLnBrk="1" hangingPunct="1">
              <a:buFontTx/>
              <a:buNone/>
            </a:pPr>
            <a:r>
              <a:rPr lang="en-GB" altLang="it-IT" sz="1800" u="none" dirty="0">
                <a:latin typeface="Arial" charset="0"/>
              </a:rPr>
              <a:t>Gisella Fidelio, Michela Mengoli, </a:t>
            </a:r>
            <a:r>
              <a:rPr lang="en-GB" altLang="it-IT" sz="1800" u="none" dirty="0" err="1" smtClean="0">
                <a:latin typeface="Arial" charset="0"/>
              </a:rPr>
              <a:t>Serafina</a:t>
            </a:r>
            <a:r>
              <a:rPr lang="en-GB" altLang="it-IT" sz="1800" u="none" dirty="0" smtClean="0">
                <a:latin typeface="Arial" charset="0"/>
              </a:rPr>
              <a:t> </a:t>
            </a:r>
            <a:r>
              <a:rPr lang="en-GB" altLang="it-IT" sz="1800" u="none" dirty="0">
                <a:latin typeface="Arial" charset="0"/>
              </a:rPr>
              <a:t>Spinelli </a:t>
            </a:r>
          </a:p>
          <a:p>
            <a:pPr algn="ctr" eaLnBrk="1" hangingPunct="1">
              <a:buFontTx/>
              <a:buNone/>
            </a:pPr>
            <a:endParaRPr lang="en-GB" altLang="it-IT" sz="1800" u="none" dirty="0">
              <a:latin typeface="Arial" charset="0"/>
            </a:endParaRPr>
          </a:p>
          <a:p>
            <a:pPr algn="ctr" eaLnBrk="1" hangingPunct="1">
              <a:buFontTx/>
              <a:buNone/>
            </a:pPr>
            <a:r>
              <a:rPr lang="en-GB" altLang="it-IT" sz="1800" u="none" dirty="0">
                <a:latin typeface="Arial" charset="0"/>
              </a:rPr>
              <a:t>mail: abis.sba-cs@unibo.it</a:t>
            </a:r>
            <a:endParaRPr lang="en-GB" altLang="it-IT" sz="1400" u="none" dirty="0">
              <a:latin typeface="Arial" charset="0"/>
            </a:endParaRPr>
          </a:p>
          <a:p>
            <a:pPr algn="ctr" eaLnBrk="1" hangingPunct="1">
              <a:buFontTx/>
              <a:buNone/>
            </a:pPr>
            <a:endParaRPr lang="it-IT" altLang="it-IT" sz="1400" u="none" dirty="0">
              <a:latin typeface="Arial" charset="0"/>
            </a:endParaRPr>
          </a:p>
        </p:txBody>
      </p:sp>
    </p:spTree>
  </p:cSld>
  <p:clrMapOvr>
    <a:masterClrMapping/>
  </p:clrMapOvr>
  <p:transition spd="slow" advTm="1297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8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t"/>
          <a:lstStyle/>
          <a:p>
            <a:pPr eaLnBrk="1" hangingPunct="1"/>
            <a:r>
              <a:rPr lang="it-IT" altLang="it-IT" sz="3200" dirty="0">
                <a:cs typeface="Arial"/>
              </a:rPr>
              <a:t>Contesto</a:t>
            </a:r>
            <a:r>
              <a:rPr lang="it-IT" altLang="it-IT" sz="3200" dirty="0">
                <a:solidFill>
                  <a:srgbClr val="5F5F5F"/>
                </a:solidFill>
              </a:rPr>
              <a:t> </a:t>
            </a:r>
            <a:r>
              <a:rPr lang="it-IT" altLang="it-IT" sz="3200" dirty="0">
                <a:cs typeface="Arial"/>
              </a:rPr>
              <a:t>della</a:t>
            </a:r>
            <a:r>
              <a:rPr lang="it-IT" altLang="it-IT" sz="3200" dirty="0">
                <a:solidFill>
                  <a:srgbClr val="5F5F5F"/>
                </a:solidFill>
              </a:rPr>
              <a:t> </a:t>
            </a:r>
            <a:r>
              <a:rPr lang="it-IT" altLang="it-IT" sz="3200" dirty="0">
                <a:cs typeface="Arial"/>
              </a:rPr>
              <a:t>ricerca</a:t>
            </a:r>
          </a:p>
        </p:txBody>
      </p:sp>
      <p:sp>
        <p:nvSpPr>
          <p:cNvPr id="11283" name="Rectangle 19"/>
          <p:cNvSpPr>
            <a:spLocks noGrp="1" noChangeArrowheads="1"/>
          </p:cNvSpPr>
          <p:nvPr>
            <p:ph idx="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 anchor="t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it-IT" altLang="it-IT" sz="2000" dirty="0" smtClean="0">
                <a:latin typeface="Arial"/>
                <a:cs typeface="Arial"/>
              </a:rPr>
              <a:t>Perché un’indagine sulla soddisfazione degli utenti delle biblioteche: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it-IT" altLang="it-IT" sz="2000" dirty="0" smtClean="0">
              <a:latin typeface="Arial"/>
              <a:cs typeface="Arial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altLang="it-IT" sz="1800" dirty="0">
                <a:latin typeface="Arial"/>
                <a:cs typeface="Arial"/>
              </a:rPr>
              <a:t>p</a:t>
            </a:r>
            <a:r>
              <a:rPr lang="it-IT" altLang="it-IT" sz="1800" dirty="0" smtClean="0">
                <a:latin typeface="Arial"/>
                <a:cs typeface="Arial"/>
              </a:rPr>
              <a:t>er ristabilire </a:t>
            </a:r>
            <a:r>
              <a:rPr lang="it-IT" altLang="it-IT" sz="1800" dirty="0">
                <a:latin typeface="Arial"/>
                <a:cs typeface="Arial"/>
              </a:rPr>
              <a:t>un sistematico confronto con gli utenti delle biblioteche. L'ultima indagine del Sistema Bibliotecario d'Ateneo è stata realizzata nel 2004 con la collaborazione dell'Osservatorio statistico </a:t>
            </a:r>
            <a:endParaRPr lang="it-IT" sz="1800" dirty="0">
              <a:latin typeface="Arial"/>
              <a:cs typeface="Arial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it-IT" altLang="it-IT" sz="1800" dirty="0">
              <a:latin typeface="Arial"/>
              <a:cs typeface="Arial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altLang="it-IT" sz="1800" dirty="0">
                <a:latin typeface="Arial"/>
                <a:cs typeface="Arial"/>
              </a:rPr>
              <a:t>p</a:t>
            </a:r>
            <a:r>
              <a:rPr lang="it-IT" altLang="it-IT" sz="1800" dirty="0" smtClean="0">
                <a:latin typeface="Arial"/>
                <a:cs typeface="Arial"/>
              </a:rPr>
              <a:t>er approfondire </a:t>
            </a:r>
            <a:r>
              <a:rPr lang="it-IT" altLang="it-IT" sz="1800" dirty="0" smtClean="0">
                <a:cs typeface="Arial"/>
              </a:rPr>
              <a:t>la sezione dedicata ai servizi bibliotecari </a:t>
            </a:r>
            <a:r>
              <a:rPr lang="it-IT" altLang="it-IT" sz="1800" dirty="0" smtClean="0">
                <a:latin typeface="Arial"/>
                <a:cs typeface="Arial"/>
              </a:rPr>
              <a:t>dall’indagine </a:t>
            </a:r>
            <a:r>
              <a:rPr lang="it-IT" altLang="it-IT" sz="1800" i="1" dirty="0" err="1">
                <a:latin typeface="Arial"/>
                <a:cs typeface="Arial"/>
              </a:rPr>
              <a:t>Good</a:t>
            </a:r>
            <a:r>
              <a:rPr lang="it-IT" altLang="it-IT" sz="1800" i="1" dirty="0">
                <a:latin typeface="Arial"/>
                <a:cs typeface="Arial"/>
              </a:rPr>
              <a:t> </a:t>
            </a:r>
            <a:r>
              <a:rPr lang="it-IT" altLang="it-IT" sz="1800" i="1" dirty="0" err="1">
                <a:latin typeface="Arial"/>
                <a:cs typeface="Arial"/>
              </a:rPr>
              <a:t>Practice</a:t>
            </a:r>
            <a:r>
              <a:rPr lang="it-IT" altLang="it-IT" sz="1800" dirty="0">
                <a:latin typeface="Arial"/>
                <a:cs typeface="Arial"/>
              </a:rPr>
              <a:t> </a:t>
            </a:r>
            <a:r>
              <a:rPr lang="it-IT" altLang="it-IT" sz="1800" dirty="0" smtClean="0">
                <a:latin typeface="Arial"/>
                <a:cs typeface="Arial"/>
              </a:rPr>
              <a:t>(strumento utile ma di livello generale, che non analizza nel dettaglio i vari servizi e non è adeguato </a:t>
            </a:r>
            <a:r>
              <a:rPr lang="it-IT" altLang="it-IT" sz="1800" dirty="0">
                <a:latin typeface="Arial"/>
                <a:cs typeface="Arial"/>
              </a:rPr>
              <a:t>all'individuazione di ambiti e azioni di </a:t>
            </a:r>
            <a:r>
              <a:rPr lang="it-IT" altLang="it-IT" sz="1800" dirty="0" smtClean="0">
                <a:latin typeface="Arial"/>
                <a:cs typeface="Arial"/>
              </a:rPr>
              <a:t>miglioramento)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altLang="it-IT" sz="1800" dirty="0">
              <a:latin typeface="Arial"/>
              <a:cs typeface="Arial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altLang="it-IT" sz="1800" dirty="0">
                <a:latin typeface="Arial"/>
                <a:cs typeface="Arial"/>
              </a:rPr>
              <a:t>per </a:t>
            </a:r>
            <a:r>
              <a:rPr lang="it-IT" altLang="it-IT" sz="1800" dirty="0" smtClean="0">
                <a:latin typeface="Arial"/>
                <a:cs typeface="Arial"/>
              </a:rPr>
              <a:t>allinearsi all’indagine </a:t>
            </a:r>
            <a:r>
              <a:rPr lang="it-IT" altLang="it-IT" sz="1800" dirty="0">
                <a:latin typeface="Arial"/>
                <a:cs typeface="Arial"/>
              </a:rPr>
              <a:t>svolta ciclicamente nei Campus di Cesena, Forlì, Ravenna e Rimini, e nella Biblioteca del Dipartimento di Scienze </a:t>
            </a:r>
            <a:r>
              <a:rPr lang="it-IT" altLang="it-IT" sz="1800" dirty="0" smtClean="0">
                <a:latin typeface="Arial"/>
                <a:cs typeface="Arial"/>
              </a:rPr>
              <a:t>statistiche.</a:t>
            </a:r>
            <a:endParaRPr lang="it-IT" altLang="it-IT" sz="1800" dirty="0">
              <a:latin typeface="Arial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494141100"/>
      </p:ext>
    </p:extLst>
  </p:cSld>
  <p:clrMapOvr>
    <a:masterClrMapping/>
  </p:clrMapOvr>
  <p:transition spd="slow" advTm="19591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it-IT" sz="3200" dirty="0"/>
              <a:t>L'indagine:</a:t>
            </a:r>
            <a:r>
              <a:rPr lang="it-IT" sz="3200" dirty="0">
                <a:cs typeface="Arial"/>
              </a:rPr>
              <a:t> </a:t>
            </a:r>
            <a:r>
              <a:rPr lang="it-IT" sz="3200" dirty="0" smtClean="0">
                <a:cs typeface="Arial"/>
              </a:rPr>
              <a:t>fasi e collaborazioni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896544"/>
          </a:xfrm>
        </p:spPr>
        <p:txBody>
          <a:bodyPr anchor="t"/>
          <a:lstStyle/>
          <a:p>
            <a:endParaRPr lang="it-IT" sz="2000" dirty="0" smtClean="0"/>
          </a:p>
          <a:p>
            <a:pPr marL="0" indent="0">
              <a:buNone/>
            </a:pPr>
            <a:r>
              <a:rPr lang="it-IT" sz="2000" dirty="0" smtClean="0"/>
              <a:t>Fase pilota: </a:t>
            </a:r>
          </a:p>
          <a:p>
            <a:r>
              <a:rPr lang="it-IT" sz="1800" dirty="0" smtClean="0"/>
              <a:t>la</a:t>
            </a:r>
            <a:r>
              <a:rPr lang="it-IT" sz="1800" dirty="0">
                <a:cs typeface="Arial"/>
              </a:rPr>
              <a:t> fase generale è stata preceduta da una fase pilota </a:t>
            </a:r>
            <a:r>
              <a:rPr lang="it-IT" sz="1800" dirty="0" smtClean="0">
                <a:cs typeface="Arial"/>
              </a:rPr>
              <a:t>finalizzata alla sperimentazione del questionario</a:t>
            </a:r>
          </a:p>
          <a:p>
            <a:r>
              <a:rPr lang="it-IT" sz="1800" dirty="0" smtClean="0">
                <a:cs typeface="Arial"/>
              </a:rPr>
              <a:t>le </a:t>
            </a:r>
            <a:r>
              <a:rPr lang="it-IT" sz="1800" dirty="0">
                <a:cs typeface="Arial"/>
              </a:rPr>
              <a:t>biblioteche coinvolte sono state </a:t>
            </a:r>
            <a:r>
              <a:rPr lang="it-IT" sz="1800" dirty="0" smtClean="0">
                <a:cs typeface="Arial"/>
              </a:rPr>
              <a:t>quella del </a:t>
            </a:r>
            <a:r>
              <a:rPr lang="it-IT" sz="1800" dirty="0">
                <a:cs typeface="Arial"/>
              </a:rPr>
              <a:t>Dipartimento di Scienze statistiche e </a:t>
            </a:r>
            <a:r>
              <a:rPr lang="it-IT" sz="1800" dirty="0" smtClean="0">
                <a:cs typeface="Arial"/>
              </a:rPr>
              <a:t>quella </a:t>
            </a:r>
            <a:r>
              <a:rPr lang="it-IT" sz="1800" dirty="0">
                <a:cs typeface="Arial"/>
              </a:rPr>
              <a:t>del Dipartimento di Lingue, letterature e culture </a:t>
            </a:r>
            <a:r>
              <a:rPr lang="it-IT" sz="1800" dirty="0" smtClean="0">
                <a:cs typeface="Arial"/>
              </a:rPr>
              <a:t>moderne.</a:t>
            </a:r>
          </a:p>
          <a:p>
            <a:pPr>
              <a:buNone/>
            </a:pPr>
            <a:endParaRPr lang="it-IT" sz="2000" dirty="0">
              <a:cs typeface="Arial"/>
            </a:endParaRPr>
          </a:p>
          <a:p>
            <a:pPr marL="0" indent="0">
              <a:buNone/>
            </a:pPr>
            <a:r>
              <a:rPr lang="it-IT" sz="2000" dirty="0"/>
              <a:t>Aree/Settori dell'Ateneo a supporto del progetto: </a:t>
            </a:r>
            <a:endParaRPr lang="it-IT" sz="2000" dirty="0" smtClean="0"/>
          </a:p>
          <a:p>
            <a:r>
              <a:rPr lang="it-IT" sz="1800" b="1" dirty="0" smtClean="0"/>
              <a:t>Portale</a:t>
            </a:r>
            <a:r>
              <a:rPr lang="it-IT" sz="1800" dirty="0" smtClean="0"/>
              <a:t>: supporto all’uso del programma </a:t>
            </a:r>
            <a:r>
              <a:rPr lang="it-IT" sz="1800" dirty="0"/>
              <a:t>di </a:t>
            </a:r>
            <a:r>
              <a:rPr lang="it-IT" sz="1800" dirty="0" smtClean="0"/>
              <a:t>gestione </a:t>
            </a:r>
            <a:r>
              <a:rPr lang="it-IT" sz="1800" dirty="0"/>
              <a:t>del questionario online </a:t>
            </a:r>
            <a:r>
              <a:rPr lang="it-IT" sz="1800" dirty="0" smtClean="0"/>
              <a:t>e</a:t>
            </a:r>
            <a:r>
              <a:rPr lang="it-IT" sz="1800" i="1" dirty="0" smtClean="0"/>
              <a:t> </a:t>
            </a:r>
            <a:r>
              <a:rPr lang="it-IT" sz="1800" dirty="0"/>
              <a:t>promozione sui canali </a:t>
            </a:r>
            <a:r>
              <a:rPr lang="it-IT" sz="1800" dirty="0" smtClean="0"/>
              <a:t>istituzionali</a:t>
            </a:r>
          </a:p>
          <a:p>
            <a:r>
              <a:rPr lang="it-IT" sz="1800" b="1" dirty="0" smtClean="0"/>
              <a:t>DIRI:</a:t>
            </a:r>
            <a:r>
              <a:rPr lang="it-IT" sz="1800" dirty="0"/>
              <a:t> traduzione del questionario in </a:t>
            </a:r>
            <a:r>
              <a:rPr lang="it-IT" sz="1800" dirty="0" smtClean="0"/>
              <a:t>lingua inglese</a:t>
            </a:r>
          </a:p>
          <a:p>
            <a:r>
              <a:rPr lang="it-IT" sz="1800" b="1" dirty="0" smtClean="0"/>
              <a:t>Comunicazione</a:t>
            </a:r>
            <a:r>
              <a:rPr lang="it-IT" sz="1800" dirty="0" smtClean="0"/>
              <a:t>: </a:t>
            </a:r>
            <a:r>
              <a:rPr lang="it-IT" sz="1800" dirty="0" smtClean="0">
                <a:cs typeface="Arial"/>
              </a:rPr>
              <a:t>preparazione dei materiali</a:t>
            </a:r>
            <a:r>
              <a:rPr lang="it-IT" sz="1800" dirty="0">
                <a:cs typeface="Arial"/>
              </a:rPr>
              <a:t> di promozione, comunicazione sui social network, autorizzazioni </a:t>
            </a:r>
            <a:r>
              <a:rPr lang="it-IT" sz="1800" dirty="0" smtClean="0">
                <a:cs typeface="Arial"/>
              </a:rPr>
              <a:t>all’uso delle liste </a:t>
            </a:r>
            <a:r>
              <a:rPr lang="it-IT" sz="1800" dirty="0">
                <a:cs typeface="Arial"/>
              </a:rPr>
              <a:t>di </a:t>
            </a:r>
            <a:r>
              <a:rPr lang="it-IT" sz="1800" dirty="0" smtClean="0">
                <a:cs typeface="Arial"/>
              </a:rPr>
              <a:t>distribuzione</a:t>
            </a:r>
          </a:p>
          <a:p>
            <a:r>
              <a:rPr lang="it-IT" sz="1800" b="1" dirty="0" smtClean="0">
                <a:cs typeface="Arial"/>
              </a:rPr>
              <a:t>CESIA: </a:t>
            </a:r>
            <a:r>
              <a:rPr lang="it-IT" sz="1800" dirty="0" smtClean="0">
                <a:cs typeface="Arial"/>
              </a:rPr>
              <a:t>invio</a:t>
            </a:r>
            <a:r>
              <a:rPr lang="it-IT" sz="1800" dirty="0">
                <a:cs typeface="Arial"/>
              </a:rPr>
              <a:t> </a:t>
            </a:r>
            <a:r>
              <a:rPr lang="it-IT" sz="1800" dirty="0" smtClean="0">
                <a:cs typeface="Arial"/>
              </a:rPr>
              <a:t>delle mail</a:t>
            </a:r>
            <a:r>
              <a:rPr lang="it-IT" sz="1800" dirty="0">
                <a:cs typeface="Arial"/>
              </a:rPr>
              <a:t> </a:t>
            </a:r>
            <a:r>
              <a:rPr lang="it-IT" sz="1800" dirty="0" smtClean="0">
                <a:cs typeface="Arial"/>
              </a:rPr>
              <a:t>alle </a:t>
            </a:r>
            <a:r>
              <a:rPr lang="it-IT" sz="1800" dirty="0">
                <a:cs typeface="Arial"/>
              </a:rPr>
              <a:t>liste di distribuzione durante la fase </a:t>
            </a:r>
            <a:r>
              <a:rPr lang="it-IT" sz="1800" dirty="0" smtClean="0">
                <a:cs typeface="Arial"/>
              </a:rPr>
              <a:t>pilota, </a:t>
            </a:r>
            <a:r>
              <a:rPr lang="it-IT" sz="1800" dirty="0">
                <a:cs typeface="Arial"/>
              </a:rPr>
              <a:t>e a tutti gli utenti abilitati durante la fase </a:t>
            </a:r>
            <a:r>
              <a:rPr lang="it-IT" sz="1800" dirty="0" smtClean="0">
                <a:cs typeface="Arial"/>
              </a:rPr>
              <a:t>generale.</a:t>
            </a:r>
            <a:endParaRPr lang="it-IT" sz="1800" dirty="0">
              <a:cs typeface="Arial"/>
            </a:endParaRPr>
          </a:p>
          <a:p>
            <a:endParaRPr lang="it-IT" sz="1800" dirty="0">
              <a:cs typeface="Arial"/>
            </a:endParaRPr>
          </a:p>
          <a:p>
            <a:pPr marL="0" indent="0">
              <a:buNone/>
            </a:pP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xmlns="" val="105652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 anchor="t"/>
          <a:lstStyle/>
          <a:p>
            <a:pPr marL="0" indent="0">
              <a:buNone/>
            </a:pPr>
            <a:r>
              <a:rPr lang="it-IT" sz="2000" dirty="0"/>
              <a:t>Le variabili </a:t>
            </a:r>
            <a:r>
              <a:rPr lang="it-IT" sz="2000" dirty="0" smtClean="0">
                <a:latin typeface="Arial"/>
                <a:cs typeface="Arial"/>
              </a:rPr>
              <a:t>indagate rispetto alla maggior parte dei servizi sono </a:t>
            </a:r>
            <a:r>
              <a:rPr lang="it-IT" sz="2000" dirty="0">
                <a:latin typeface="Arial"/>
                <a:cs typeface="Arial"/>
              </a:rPr>
              <a:t>state:</a:t>
            </a:r>
            <a:r>
              <a:rPr lang="it-IT" sz="2000" dirty="0"/>
              <a:t> </a:t>
            </a:r>
            <a:endParaRPr lang="it-IT" sz="2000" dirty="0" smtClean="0"/>
          </a:p>
          <a:p>
            <a:r>
              <a:rPr lang="it-IT" sz="1800" dirty="0" smtClean="0"/>
              <a:t>frequenza d’uso</a:t>
            </a:r>
          </a:p>
          <a:p>
            <a:r>
              <a:rPr lang="it-IT" sz="1800" dirty="0" smtClean="0"/>
              <a:t>importanza</a:t>
            </a:r>
          </a:p>
          <a:p>
            <a:r>
              <a:rPr lang="it-IT" sz="1800" dirty="0" smtClean="0"/>
              <a:t>soddisfazione</a:t>
            </a:r>
          </a:p>
          <a:p>
            <a:pPr>
              <a:buNone/>
            </a:pPr>
            <a:endParaRPr lang="it-IT" sz="2000" dirty="0">
              <a:cs typeface="Arial"/>
            </a:endParaRPr>
          </a:p>
          <a:p>
            <a:pPr marL="0" indent="0">
              <a:buNone/>
            </a:pPr>
            <a:r>
              <a:rPr lang="it-IT" sz="2000" dirty="0"/>
              <a:t>I servizi </a:t>
            </a:r>
            <a:r>
              <a:rPr lang="it-IT" sz="2000" dirty="0" smtClean="0"/>
              <a:t>analizzati hanno riguardato:</a:t>
            </a:r>
          </a:p>
          <a:p>
            <a:r>
              <a:rPr lang="it-IT" sz="1800" dirty="0" smtClean="0"/>
              <a:t>aspetti </a:t>
            </a:r>
            <a:r>
              <a:rPr lang="it-IT" sz="1800" dirty="0"/>
              <a:t>tangibili/fisici (ad esempio prese di corrente, numero di postazioni informatiche, adeguatezza del </a:t>
            </a:r>
            <a:r>
              <a:rPr lang="it-IT" sz="1800" dirty="0" smtClean="0"/>
              <a:t>patrimonio) </a:t>
            </a:r>
          </a:p>
          <a:p>
            <a:r>
              <a:rPr lang="it-IT" sz="1800" dirty="0" smtClean="0"/>
              <a:t>aspetti </a:t>
            </a:r>
            <a:r>
              <a:rPr lang="it-IT" sz="1800" dirty="0"/>
              <a:t>"relazionali" come l'affidabilità o la competenza</a:t>
            </a:r>
            <a:r>
              <a:rPr lang="it-IT" sz="1800" dirty="0">
                <a:cs typeface="Arial"/>
              </a:rPr>
              <a:t> del personale </a:t>
            </a:r>
            <a:endParaRPr lang="it-IT" sz="1800" dirty="0" smtClean="0">
              <a:cs typeface="Arial"/>
            </a:endParaRPr>
          </a:p>
          <a:p>
            <a:r>
              <a:rPr lang="it-IT" sz="1800" dirty="0" smtClean="0"/>
              <a:t>servizi</a:t>
            </a:r>
            <a:r>
              <a:rPr lang="it-IT" sz="1800" dirty="0"/>
              <a:t> </a:t>
            </a:r>
            <a:r>
              <a:rPr lang="it-IT" sz="1800" dirty="0">
                <a:cs typeface="Arial"/>
              </a:rPr>
              <a:t>digitali erogati centralmente o dalle singole </a:t>
            </a:r>
            <a:r>
              <a:rPr lang="it-IT" sz="1800" dirty="0" smtClean="0">
                <a:cs typeface="Arial"/>
              </a:rPr>
              <a:t>biblioteche</a:t>
            </a:r>
          </a:p>
          <a:p>
            <a:r>
              <a:rPr lang="it-IT" sz="1800" dirty="0" smtClean="0"/>
              <a:t>servizi sperimentali (ad esempio Prestito </a:t>
            </a:r>
            <a:r>
              <a:rPr lang="it-IT" sz="1800" dirty="0"/>
              <a:t>Intersistemico </a:t>
            </a:r>
            <a:r>
              <a:rPr lang="it-IT" sz="1800" dirty="0" smtClean="0"/>
              <a:t>Circolante - PIC, </a:t>
            </a:r>
            <a:r>
              <a:rPr lang="it-IT" sz="1800" i="1" dirty="0" smtClean="0"/>
              <a:t>Information </a:t>
            </a:r>
            <a:r>
              <a:rPr lang="it-IT" sz="1800" i="1" dirty="0" err="1"/>
              <a:t>l</a:t>
            </a:r>
            <a:r>
              <a:rPr lang="it-IT" sz="1800" i="1" dirty="0" err="1" smtClean="0"/>
              <a:t>iteracy</a:t>
            </a:r>
            <a:r>
              <a:rPr lang="it-IT" sz="1800" dirty="0"/>
              <a:t>, apertura </a:t>
            </a:r>
            <a:r>
              <a:rPr lang="it-IT" sz="1800" dirty="0" smtClean="0"/>
              <a:t>serale)</a:t>
            </a:r>
            <a:endParaRPr lang="it-IT" sz="1800" dirty="0">
              <a:cs typeface="Arial"/>
            </a:endParaRP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xmlns="" id="{4FC0C2C2-8FB8-4F52-9690-F31590F67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it-IT" sz="3200" dirty="0">
                <a:cs typeface="Arial"/>
              </a:rPr>
              <a:t>Elementi del questionario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xmlns="" val="187430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it-IT" sz="3200" dirty="0" smtClean="0">
                <a:cs typeface="Arial"/>
              </a:rPr>
              <a:t>Popolazione </a:t>
            </a:r>
            <a:r>
              <a:rPr lang="it-IT" sz="3200" dirty="0">
                <a:cs typeface="Arial"/>
              </a:rPr>
              <a:t>e tassi </a:t>
            </a:r>
            <a:r>
              <a:rPr lang="it-IT" sz="3200" dirty="0" smtClean="0">
                <a:cs typeface="Arial"/>
              </a:rPr>
              <a:t>di risposta</a:t>
            </a:r>
            <a:endParaRPr lang="it-IT" sz="3200" dirty="0">
              <a:cs typeface="Arial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713387"/>
          </a:xfrm>
        </p:spPr>
        <p:txBody>
          <a:bodyPr anchor="t"/>
          <a:lstStyle/>
          <a:p>
            <a:pPr marL="0" indent="0">
              <a:buNone/>
            </a:pPr>
            <a:r>
              <a:rPr lang="it-IT" sz="2000" dirty="0" smtClean="0">
                <a:solidFill>
                  <a:schemeClr val="accent4"/>
                </a:solidFill>
              </a:rPr>
              <a:t>Dati sulla popolazione</a:t>
            </a:r>
            <a:r>
              <a:rPr lang="it-IT" sz="2000" dirty="0" smtClean="0">
                <a:solidFill>
                  <a:schemeClr val="accent4"/>
                </a:solidFill>
                <a:cs typeface="Arial"/>
              </a:rPr>
              <a:t> : </a:t>
            </a:r>
          </a:p>
          <a:p>
            <a:r>
              <a:rPr lang="it-IT" sz="1800" dirty="0" smtClean="0">
                <a:solidFill>
                  <a:schemeClr val="accent4"/>
                </a:solidFill>
                <a:cs typeface="Arial"/>
              </a:rPr>
              <a:t>sono stati invitati</a:t>
            </a:r>
            <a:r>
              <a:rPr lang="it-IT" sz="1800" dirty="0">
                <a:solidFill>
                  <a:schemeClr val="accent4"/>
                </a:solidFill>
                <a:cs typeface="Arial"/>
              </a:rPr>
              <a:t> a compilare il </a:t>
            </a:r>
            <a:r>
              <a:rPr lang="it-IT" sz="1800" dirty="0" smtClean="0">
                <a:solidFill>
                  <a:schemeClr val="accent4"/>
                </a:solidFill>
                <a:cs typeface="Arial"/>
              </a:rPr>
              <a:t>questionario circa</a:t>
            </a:r>
            <a:r>
              <a:rPr lang="it-IT" sz="1800" dirty="0">
                <a:solidFill>
                  <a:schemeClr val="accent4"/>
                </a:solidFill>
                <a:cs typeface="Arial"/>
              </a:rPr>
              <a:t> 101.400 </a:t>
            </a:r>
            <a:r>
              <a:rPr lang="it-IT" sz="1800" dirty="0" smtClean="0">
                <a:solidFill>
                  <a:schemeClr val="accent4"/>
                </a:solidFill>
                <a:cs typeface="Arial"/>
              </a:rPr>
              <a:t>utenti (l’intera utenza istituzionale)</a:t>
            </a:r>
            <a:endParaRPr lang="it-IT" sz="1800" dirty="0">
              <a:solidFill>
                <a:schemeClr val="accent4"/>
              </a:solidFill>
              <a:cs typeface="Arial"/>
            </a:endParaRPr>
          </a:p>
          <a:p>
            <a:r>
              <a:rPr lang="it-IT" sz="1800" dirty="0" smtClean="0">
                <a:solidFill>
                  <a:schemeClr val="accent4"/>
                </a:solidFill>
                <a:cs typeface="Arial"/>
              </a:rPr>
              <a:t>il </a:t>
            </a:r>
            <a:r>
              <a:rPr lang="it-IT" sz="1800" dirty="0">
                <a:solidFill>
                  <a:schemeClr val="accent4"/>
                </a:solidFill>
                <a:cs typeface="Arial"/>
              </a:rPr>
              <a:t>questionario è stato somministrato </a:t>
            </a:r>
            <a:r>
              <a:rPr lang="it-IT" sz="1800" dirty="0" smtClean="0">
                <a:solidFill>
                  <a:schemeClr val="accent4"/>
                </a:solidFill>
                <a:cs typeface="Arial"/>
              </a:rPr>
              <a:t>ad </a:t>
            </a:r>
            <a:r>
              <a:rPr lang="it-IT" sz="1800" dirty="0">
                <a:solidFill>
                  <a:schemeClr val="accent4"/>
                </a:solidFill>
                <a:cs typeface="Arial"/>
              </a:rPr>
              <a:t>una </a:t>
            </a:r>
            <a:r>
              <a:rPr lang="it-IT" sz="1800" dirty="0" smtClean="0">
                <a:solidFill>
                  <a:schemeClr val="accent4"/>
                </a:solidFill>
                <a:cs typeface="Arial"/>
              </a:rPr>
              <a:t>popolazione</a:t>
            </a:r>
            <a:r>
              <a:rPr lang="it-IT" sz="1800" dirty="0">
                <a:solidFill>
                  <a:schemeClr val="accent4"/>
                </a:solidFill>
                <a:cs typeface="Arial"/>
              </a:rPr>
              <a:t> </a:t>
            </a:r>
            <a:r>
              <a:rPr lang="it-IT" sz="1800" dirty="0" smtClean="0">
                <a:solidFill>
                  <a:schemeClr val="accent4"/>
                </a:solidFill>
                <a:cs typeface="Arial"/>
              </a:rPr>
              <a:t>studentesca "in movimento</a:t>
            </a:r>
            <a:r>
              <a:rPr lang="it-IT" sz="1800" dirty="0">
                <a:solidFill>
                  <a:schemeClr val="accent4"/>
                </a:solidFill>
                <a:cs typeface="Arial"/>
              </a:rPr>
              <a:t>" </a:t>
            </a:r>
            <a:r>
              <a:rPr lang="it-IT" sz="1800" dirty="0" smtClean="0">
                <a:solidFill>
                  <a:schemeClr val="accent4"/>
                </a:solidFill>
                <a:cs typeface="Arial"/>
              </a:rPr>
              <a:t>per </a:t>
            </a:r>
            <a:r>
              <a:rPr lang="it-IT" sz="1800" dirty="0">
                <a:solidFill>
                  <a:schemeClr val="accent4"/>
                </a:solidFill>
                <a:cs typeface="Arial"/>
              </a:rPr>
              <a:t>intercettare </a:t>
            </a:r>
            <a:r>
              <a:rPr lang="it-IT" sz="1800" dirty="0" smtClean="0">
                <a:solidFill>
                  <a:schemeClr val="accent4"/>
                </a:solidFill>
                <a:cs typeface="Arial"/>
              </a:rPr>
              <a:t>i nuovi iscritti</a:t>
            </a:r>
            <a:endParaRPr lang="it-IT" sz="1800" dirty="0"/>
          </a:p>
          <a:p>
            <a:r>
              <a:rPr lang="it-IT" sz="1800" dirty="0">
                <a:solidFill>
                  <a:schemeClr val="accent4"/>
                </a:solidFill>
                <a:cs typeface="Arial"/>
              </a:rPr>
              <a:t>r</a:t>
            </a:r>
            <a:r>
              <a:rPr lang="it-IT" sz="1800" dirty="0" smtClean="0">
                <a:solidFill>
                  <a:schemeClr val="accent4"/>
                </a:solidFill>
                <a:cs typeface="Arial"/>
              </a:rPr>
              <a:t>ispetto </a:t>
            </a:r>
            <a:r>
              <a:rPr lang="it-IT" sz="1800" dirty="0">
                <a:solidFill>
                  <a:schemeClr val="accent4"/>
                </a:solidFill>
                <a:cs typeface="Arial"/>
              </a:rPr>
              <a:t>al questionario </a:t>
            </a:r>
            <a:r>
              <a:rPr lang="it-IT" sz="1800" i="1" dirty="0" err="1">
                <a:solidFill>
                  <a:schemeClr val="accent4"/>
                </a:solidFill>
                <a:cs typeface="Arial"/>
              </a:rPr>
              <a:t>Good</a:t>
            </a:r>
            <a:r>
              <a:rPr lang="it-IT" sz="1800" i="1" dirty="0">
                <a:solidFill>
                  <a:schemeClr val="accent4"/>
                </a:solidFill>
                <a:cs typeface="Arial"/>
              </a:rPr>
              <a:t> </a:t>
            </a:r>
            <a:r>
              <a:rPr lang="it-IT" sz="1800" i="1" dirty="0" err="1">
                <a:solidFill>
                  <a:schemeClr val="accent4"/>
                </a:solidFill>
                <a:cs typeface="Arial"/>
              </a:rPr>
              <a:t>Practice</a:t>
            </a:r>
            <a:r>
              <a:rPr lang="it-IT" sz="1800" dirty="0">
                <a:solidFill>
                  <a:schemeClr val="accent4"/>
                </a:solidFill>
                <a:cs typeface="Arial"/>
              </a:rPr>
              <a:t> </a:t>
            </a:r>
            <a:r>
              <a:rPr lang="it-IT" sz="1800" dirty="0" smtClean="0">
                <a:solidFill>
                  <a:schemeClr val="accent4"/>
                </a:solidFill>
                <a:cs typeface="Arial"/>
              </a:rPr>
              <a:t>sono stati intercettati</a:t>
            </a:r>
            <a:r>
              <a:rPr lang="it-IT" sz="1800" dirty="0">
                <a:solidFill>
                  <a:schemeClr val="accent4"/>
                </a:solidFill>
                <a:cs typeface="Arial"/>
              </a:rPr>
              <a:t> </a:t>
            </a:r>
            <a:r>
              <a:rPr lang="it-IT" sz="1800" dirty="0" smtClean="0">
                <a:solidFill>
                  <a:schemeClr val="accent4"/>
                </a:solidFill>
                <a:cs typeface="Arial"/>
              </a:rPr>
              <a:t>come destinatari circa 11.000</a:t>
            </a:r>
            <a:r>
              <a:rPr lang="it-IT" sz="1800" dirty="0">
                <a:solidFill>
                  <a:schemeClr val="accent4"/>
                </a:solidFill>
                <a:cs typeface="Arial"/>
              </a:rPr>
              <a:t> studenti in </a:t>
            </a:r>
            <a:r>
              <a:rPr lang="it-IT" sz="1800" dirty="0" smtClean="0">
                <a:solidFill>
                  <a:schemeClr val="accent4"/>
                </a:solidFill>
                <a:cs typeface="Arial"/>
              </a:rPr>
              <a:t>più</a:t>
            </a:r>
          </a:p>
          <a:p>
            <a:endParaRPr lang="it-IT" sz="2000" dirty="0" smtClean="0">
              <a:solidFill>
                <a:schemeClr val="accent4"/>
              </a:solidFill>
              <a:cs typeface="Arial"/>
            </a:endParaRPr>
          </a:p>
          <a:p>
            <a:pPr marL="0" indent="0">
              <a:buNone/>
            </a:pPr>
            <a:r>
              <a:rPr lang="it-IT" sz="2000" dirty="0" smtClean="0">
                <a:solidFill>
                  <a:schemeClr val="accent4"/>
                </a:solidFill>
                <a:cs typeface="Arial"/>
              </a:rPr>
              <a:t>Tassi di risposta:</a:t>
            </a:r>
            <a:endParaRPr lang="it-IT" sz="2000" dirty="0" smtClean="0"/>
          </a:p>
          <a:p>
            <a:r>
              <a:rPr lang="it-IT" sz="1800" dirty="0">
                <a:solidFill>
                  <a:schemeClr val="accent4"/>
                </a:solidFill>
              </a:rPr>
              <a:t>l</a:t>
            </a:r>
            <a:r>
              <a:rPr lang="it-IT" sz="1800" dirty="0" smtClean="0">
                <a:solidFill>
                  <a:schemeClr val="accent4"/>
                </a:solidFill>
              </a:rPr>
              <a:t>e </a:t>
            </a:r>
            <a:r>
              <a:rPr lang="it-IT" sz="1800" dirty="0">
                <a:solidFill>
                  <a:schemeClr val="accent4"/>
                </a:solidFill>
              </a:rPr>
              <a:t>risposte </a:t>
            </a:r>
            <a:r>
              <a:rPr lang="it-IT" sz="1800" dirty="0">
                <a:cs typeface="Arial"/>
              </a:rPr>
              <a:t>complete sono state circa 13.400, quelle incomplete (ma </a:t>
            </a:r>
            <a:r>
              <a:rPr lang="it-IT" sz="1800" dirty="0" smtClean="0">
                <a:cs typeface="Arial"/>
              </a:rPr>
              <a:t>in gran parte validate)</a:t>
            </a:r>
            <a:r>
              <a:rPr lang="it-IT" sz="1800" dirty="0">
                <a:cs typeface="Arial"/>
              </a:rPr>
              <a:t> </a:t>
            </a:r>
            <a:r>
              <a:rPr lang="it-IT" sz="1800" dirty="0" smtClean="0">
                <a:cs typeface="Arial"/>
              </a:rPr>
              <a:t>sono state circa</a:t>
            </a:r>
            <a:r>
              <a:rPr lang="it-IT" sz="1800" dirty="0">
                <a:cs typeface="Arial"/>
              </a:rPr>
              <a:t> </a:t>
            </a:r>
            <a:r>
              <a:rPr lang="it-IT" sz="1800" dirty="0" smtClean="0">
                <a:cs typeface="Arial"/>
              </a:rPr>
              <a:t>1.150</a:t>
            </a:r>
          </a:p>
          <a:p>
            <a:r>
              <a:rPr lang="it-IT" sz="1800" b="1" dirty="0">
                <a:solidFill>
                  <a:schemeClr val="accent4"/>
                </a:solidFill>
              </a:rPr>
              <a:t>i</a:t>
            </a:r>
            <a:r>
              <a:rPr lang="it-IT" sz="1800" b="1" dirty="0" smtClean="0">
                <a:solidFill>
                  <a:schemeClr val="accent4"/>
                </a:solidFill>
              </a:rPr>
              <a:t>l </a:t>
            </a:r>
            <a:r>
              <a:rPr lang="it-IT" sz="1800" b="1" dirty="0">
                <a:solidFill>
                  <a:schemeClr val="accent4"/>
                </a:solidFill>
              </a:rPr>
              <a:t>tasso di risposta </a:t>
            </a:r>
            <a:r>
              <a:rPr lang="it-IT" sz="1800" b="1" dirty="0" smtClean="0">
                <a:solidFill>
                  <a:schemeClr val="accent4"/>
                </a:solidFill>
              </a:rPr>
              <a:t>complessivo</a:t>
            </a:r>
            <a:r>
              <a:rPr lang="it-IT" sz="1800" b="1" dirty="0">
                <a:solidFill>
                  <a:schemeClr val="accent4"/>
                </a:solidFill>
              </a:rPr>
              <a:t> </a:t>
            </a:r>
            <a:r>
              <a:rPr lang="it-IT" sz="1800" b="1" dirty="0" smtClean="0">
                <a:solidFill>
                  <a:schemeClr val="accent4"/>
                </a:solidFill>
              </a:rPr>
              <a:t>è del</a:t>
            </a:r>
            <a:r>
              <a:rPr lang="it-IT" sz="1800" b="1" dirty="0">
                <a:solidFill>
                  <a:schemeClr val="accent4"/>
                </a:solidFill>
              </a:rPr>
              <a:t> </a:t>
            </a:r>
            <a:r>
              <a:rPr lang="it-IT" sz="1800" b="1" dirty="0" smtClean="0">
                <a:solidFill>
                  <a:schemeClr val="accent4"/>
                </a:solidFill>
              </a:rPr>
              <a:t>14,3%, quello relativo alle risposte validate è del 13,3%</a:t>
            </a:r>
          </a:p>
          <a:p>
            <a:r>
              <a:rPr lang="it-IT" sz="1800" dirty="0">
                <a:cs typeface="Arial"/>
              </a:rPr>
              <a:t>l</a:t>
            </a:r>
            <a:r>
              <a:rPr lang="it-IT" sz="1800" dirty="0" smtClean="0">
                <a:cs typeface="Arial"/>
              </a:rPr>
              <a:t>'86,9</a:t>
            </a:r>
            <a:r>
              <a:rPr lang="it-IT" sz="1800" dirty="0">
                <a:cs typeface="Arial"/>
              </a:rPr>
              <a:t>% dei rispondenti sono </a:t>
            </a:r>
            <a:r>
              <a:rPr lang="it-IT" sz="1800" dirty="0" smtClean="0">
                <a:cs typeface="Arial"/>
              </a:rPr>
              <a:t>studenti, </a:t>
            </a:r>
            <a:r>
              <a:rPr lang="it-IT" sz="1800" dirty="0">
                <a:cs typeface="Arial"/>
              </a:rPr>
              <a:t>distinti tra iscritti per la prima volta </a:t>
            </a:r>
            <a:r>
              <a:rPr lang="it-IT" sz="1800" dirty="0" smtClean="0">
                <a:cs typeface="Arial"/>
              </a:rPr>
              <a:t>(2.236) e altri (8.397</a:t>
            </a:r>
            <a:r>
              <a:rPr lang="it-IT" sz="1800" dirty="0">
                <a:cs typeface="Arial"/>
              </a:rPr>
              <a:t>)</a:t>
            </a:r>
          </a:p>
          <a:p>
            <a:endParaRPr lang="it-IT" sz="2000" dirty="0">
              <a:cs typeface="Arial"/>
            </a:endParaRPr>
          </a:p>
          <a:p>
            <a:pPr marL="0" indent="0">
              <a:buNone/>
            </a:pPr>
            <a:endParaRPr lang="it-IT" sz="20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876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8998"/>
          </a:xfrm>
        </p:spPr>
        <p:txBody>
          <a:bodyPr anchor="t"/>
          <a:lstStyle/>
          <a:p>
            <a:r>
              <a:rPr lang="it-IT" sz="2400" dirty="0">
                <a:cs typeface="Arial"/>
              </a:rPr>
              <a:t> </a:t>
            </a:r>
            <a:r>
              <a:rPr lang="it-IT" sz="3200" dirty="0">
                <a:cs typeface="Arial"/>
              </a:rPr>
              <a:t>Prime risultanze</a:t>
            </a:r>
            <a:br>
              <a:rPr lang="it-IT" sz="3200" dirty="0">
                <a:cs typeface="Arial"/>
              </a:rPr>
            </a:br>
            <a:r>
              <a:rPr lang="en-US" sz="3200" dirty="0">
                <a:solidFill>
                  <a:schemeClr val="tx1"/>
                </a:solidFill>
              </a:rPr>
              <a:t/>
            </a:r>
            <a:br>
              <a:rPr lang="en-US" sz="3200" dirty="0">
                <a:solidFill>
                  <a:schemeClr val="tx1"/>
                </a:solidFill>
              </a:rPr>
            </a:br>
            <a:endParaRPr lang="it-IT" sz="3200" dirty="0">
              <a:cs typeface="Arial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 anchor="t"/>
          <a:lstStyle/>
          <a:p>
            <a:pPr marL="0" indent="0">
              <a:buNone/>
            </a:pPr>
            <a:r>
              <a:rPr lang="it-IT" sz="2000" dirty="0" smtClean="0"/>
              <a:t>Le prime elaborazioni hanno riguardato l’aspetto della soddisfazione, espressa in una scala da 1 a 5: </a:t>
            </a:r>
          </a:p>
          <a:p>
            <a:pPr>
              <a:buFont typeface="Arial"/>
              <a:buChar char="•"/>
            </a:pPr>
            <a:r>
              <a:rPr lang="it-IT" sz="1800" dirty="0">
                <a:cs typeface="Arial"/>
              </a:rPr>
              <a:t>soddisfazione media </a:t>
            </a:r>
            <a:r>
              <a:rPr lang="it-IT" sz="1800" dirty="0" smtClean="0">
                <a:cs typeface="Arial"/>
              </a:rPr>
              <a:t>complessiva: </a:t>
            </a:r>
            <a:r>
              <a:rPr lang="it-IT" sz="1800" dirty="0">
                <a:cs typeface="Arial"/>
              </a:rPr>
              <a:t>3,4 </a:t>
            </a:r>
            <a:endParaRPr lang="it-IT" sz="1800" dirty="0" smtClean="0">
              <a:cs typeface="Arial"/>
            </a:endParaRPr>
          </a:p>
          <a:p>
            <a:pPr>
              <a:buFont typeface="Arial"/>
              <a:buChar char="•"/>
            </a:pPr>
            <a:endParaRPr lang="it-IT" sz="2000" dirty="0" smtClean="0">
              <a:cs typeface="Arial"/>
            </a:endParaRPr>
          </a:p>
          <a:p>
            <a:pPr marL="0" indent="0">
              <a:buNone/>
            </a:pPr>
            <a:r>
              <a:rPr lang="it-IT" sz="2000" dirty="0" smtClean="0">
                <a:cs typeface="Arial"/>
              </a:rPr>
              <a:t>Soddisfazione suddivisa per tipologia di utenti:</a:t>
            </a:r>
          </a:p>
          <a:p>
            <a:pPr>
              <a:buFont typeface="Arial"/>
              <a:buChar char="•"/>
            </a:pPr>
            <a:r>
              <a:rPr lang="it-IT" sz="1800" dirty="0" smtClean="0">
                <a:cs typeface="Arial"/>
              </a:rPr>
              <a:t>studenti: 3,3</a:t>
            </a:r>
          </a:p>
          <a:p>
            <a:pPr>
              <a:buFont typeface="Arial"/>
              <a:buChar char="•"/>
            </a:pPr>
            <a:r>
              <a:rPr lang="it-IT" sz="1800" dirty="0">
                <a:cs typeface="Arial"/>
              </a:rPr>
              <a:t>dottorandi, assegnisti e tutor </a:t>
            </a:r>
            <a:r>
              <a:rPr lang="it-IT" sz="1800" dirty="0" smtClean="0">
                <a:cs typeface="Arial"/>
              </a:rPr>
              <a:t>didattici: </a:t>
            </a:r>
            <a:r>
              <a:rPr lang="it-IT" sz="1800" dirty="0">
                <a:cs typeface="Arial"/>
              </a:rPr>
              <a:t>3,4</a:t>
            </a:r>
          </a:p>
          <a:p>
            <a:pPr>
              <a:buFont typeface="Arial"/>
              <a:buChar char="•"/>
            </a:pPr>
            <a:r>
              <a:rPr lang="it-IT" sz="1800" dirty="0" smtClean="0">
                <a:cs typeface="Arial"/>
              </a:rPr>
              <a:t>docenti e ricercatori: 3,7</a:t>
            </a:r>
          </a:p>
          <a:p>
            <a:pPr>
              <a:buFont typeface="Arial"/>
              <a:buChar char="•"/>
            </a:pPr>
            <a:r>
              <a:rPr lang="it-IT" sz="1800" dirty="0" smtClean="0">
                <a:cs typeface="Arial"/>
              </a:rPr>
              <a:t>personale tecnico-amministrativo: 3,7</a:t>
            </a:r>
            <a:endParaRPr lang="it-IT" sz="1800" dirty="0">
              <a:cs typeface="Arial"/>
            </a:endParaRPr>
          </a:p>
          <a:p>
            <a:pPr marL="0" indent="0">
              <a:buNone/>
            </a:pPr>
            <a:endParaRPr lang="it-IT" sz="2000" dirty="0" smtClean="0"/>
          </a:p>
          <a:p>
            <a:pPr marL="0" indent="0">
              <a:buNone/>
            </a:pPr>
            <a:r>
              <a:rPr lang="it-IT" sz="2000" dirty="0" smtClean="0"/>
              <a:t>Tutti </a:t>
            </a:r>
            <a:r>
              <a:rPr lang="it-IT" sz="2000" dirty="0"/>
              <a:t>i valori analizzati </a:t>
            </a:r>
            <a:r>
              <a:rPr lang="it-IT" sz="2000" b="1" dirty="0"/>
              <a:t>superano la media del </a:t>
            </a:r>
            <a:r>
              <a:rPr lang="it-IT" sz="2000" b="1" dirty="0" smtClean="0"/>
              <a:t>3, </a:t>
            </a:r>
            <a:r>
              <a:rPr lang="it-IT" sz="2000" dirty="0"/>
              <a:t>a </a:t>
            </a:r>
            <a:r>
              <a:rPr lang="it-IT" sz="2000" dirty="0" smtClean="0"/>
              <a:t>conferma della </a:t>
            </a:r>
            <a:r>
              <a:rPr lang="it-IT" sz="2000" dirty="0"/>
              <a:t>qualità dei servizi erogati dal Sistema Bibliotecario </a:t>
            </a:r>
            <a:r>
              <a:rPr lang="it-IT" sz="2000" dirty="0" smtClean="0"/>
              <a:t>d’Ateneo.</a:t>
            </a:r>
            <a:endParaRPr lang="it-IT" sz="2000" dirty="0"/>
          </a:p>
          <a:p>
            <a:pPr marL="0" indent="0">
              <a:buNone/>
            </a:pPr>
            <a:endParaRPr lang="it-IT" b="1" dirty="0">
              <a:cs typeface="Arial"/>
            </a:endParaRPr>
          </a:p>
          <a:p>
            <a:pPr marL="0" indent="0">
              <a:buNone/>
            </a:pPr>
            <a:endParaRPr lang="it-IT" dirty="0">
              <a:cs typeface="Arial"/>
            </a:endParaRPr>
          </a:p>
          <a:p>
            <a:endParaRPr lang="it-IT" dirty="0"/>
          </a:p>
          <a:p>
            <a:endParaRPr lang="it-IT" dirty="0"/>
          </a:p>
          <a:p>
            <a:endParaRPr lang="it-IT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80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dirty="0" smtClean="0"/>
              <a:t>Risposte alle domande aperte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248472"/>
          </a:xfrm>
        </p:spPr>
        <p:txBody>
          <a:bodyPr/>
          <a:lstStyle/>
          <a:p>
            <a:pPr marL="0" indent="0">
              <a:buNone/>
            </a:pPr>
            <a:r>
              <a:rPr lang="it-IT" sz="2000" dirty="0" smtClean="0"/>
              <a:t>Nel questionario sono state inserite 2 domande a risposta aperta:</a:t>
            </a:r>
          </a:p>
          <a:p>
            <a:pPr marL="0" indent="0">
              <a:buNone/>
            </a:pPr>
            <a:endParaRPr lang="it-IT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it-IT" sz="2000" dirty="0"/>
              <a:t>u</a:t>
            </a:r>
            <a:r>
              <a:rPr lang="it-IT" sz="2000" dirty="0" smtClean="0"/>
              <a:t>na domanda sulla percezione/immagine della biblioteca, dalle cui risposte emergono i seguenti aspetti:</a:t>
            </a:r>
          </a:p>
          <a:p>
            <a:pPr marL="857250" lvl="1" indent="-457200"/>
            <a:r>
              <a:rPr lang="it-IT" sz="1800" dirty="0" smtClean="0"/>
              <a:t>un luogo dove studiare (42%)</a:t>
            </a:r>
          </a:p>
          <a:p>
            <a:pPr marL="857250" lvl="1" indent="-457200"/>
            <a:r>
              <a:rPr lang="it-IT" sz="1800" dirty="0" smtClean="0"/>
              <a:t>dove procurarsi materiale bibliografico (34%) </a:t>
            </a:r>
          </a:p>
          <a:p>
            <a:pPr marL="857250" lvl="1" indent="-457200"/>
            <a:r>
              <a:rPr lang="it-IT" sz="1800" dirty="0" smtClean="0"/>
              <a:t>dove usare il computer, incontrare persone o fare fotocopie (24%)</a:t>
            </a:r>
          </a:p>
          <a:p>
            <a:pPr marL="457200" indent="-457200">
              <a:buFont typeface="+mj-lt"/>
              <a:buAutoNum type="arabicPeriod"/>
            </a:pPr>
            <a:endParaRPr lang="it-IT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it-IT" sz="2000" dirty="0"/>
              <a:t>u</a:t>
            </a:r>
            <a:r>
              <a:rPr lang="it-IT" sz="2000" dirty="0" smtClean="0"/>
              <a:t>na domanda finalizzata a raccogliere osservazioni e suggerimenti generali sui servizi</a:t>
            </a:r>
          </a:p>
          <a:p>
            <a:pPr marL="457200" indent="-457200">
              <a:buFont typeface="+mj-lt"/>
              <a:buAutoNum type="arabicPeriod"/>
            </a:pPr>
            <a:endParaRPr lang="it-IT" sz="2000" dirty="0" smtClean="0"/>
          </a:p>
          <a:p>
            <a:pPr marL="0" indent="0">
              <a:buNone/>
            </a:pPr>
            <a:r>
              <a:rPr lang="it-IT" sz="2000" dirty="0" smtClean="0"/>
              <a:t>Le risposte alle domande aperte sono state espresse da circa il 30% dei rispondenti e per quasi 7.000 commenti.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5896709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dirty="0"/>
              <a:t>Nuvola di </a:t>
            </a:r>
            <a:r>
              <a:rPr lang="it-IT" sz="3200" dirty="0" smtClean="0"/>
              <a:t>parole</a:t>
            </a:r>
            <a:endParaRPr lang="it-IT" sz="3200" dirty="0"/>
          </a:p>
        </p:txBody>
      </p:sp>
      <p:pic>
        <p:nvPicPr>
          <p:cNvPr id="4" name="Segnaposto contenuto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268760"/>
            <a:ext cx="5040559" cy="511256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82410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dirty="0" smtClean="0"/>
              <a:t>Punti di eccellenza - Studenti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/>
          <a:lstStyle/>
          <a:p>
            <a:pPr>
              <a:buNone/>
            </a:pPr>
            <a:endParaRPr lang="it-IT" sz="2000" dirty="0" smtClean="0"/>
          </a:p>
          <a:p>
            <a:pPr marL="0" indent="0">
              <a:buNone/>
            </a:pPr>
            <a:r>
              <a:rPr lang="it-IT" sz="2000" dirty="0" smtClean="0"/>
              <a:t>Con riferimento </a:t>
            </a:r>
            <a:r>
              <a:rPr lang="it-IT" sz="2000" dirty="0"/>
              <a:t>alle</a:t>
            </a:r>
            <a:r>
              <a:rPr lang="it-IT" sz="2000" dirty="0" smtClean="0"/>
              <a:t> risposte degli </a:t>
            </a:r>
            <a:r>
              <a:rPr lang="it-IT" sz="2000" b="1" dirty="0" smtClean="0"/>
              <a:t>studenti</a:t>
            </a:r>
            <a:r>
              <a:rPr lang="it-IT" sz="2000" dirty="0" smtClean="0"/>
              <a:t>, tra i servizi che hanno ricevuto i punteggi di </a:t>
            </a:r>
            <a:r>
              <a:rPr lang="it-IT" sz="2000" b="1" dirty="0" smtClean="0"/>
              <a:t>più elevata soddisfazione</a:t>
            </a:r>
            <a:r>
              <a:rPr lang="it-IT" sz="2000" dirty="0" smtClean="0"/>
              <a:t> [*] si evidenziano: </a:t>
            </a:r>
          </a:p>
          <a:p>
            <a:pPr>
              <a:buNone/>
            </a:pPr>
            <a:endParaRPr lang="it-IT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it-IT" sz="2000" dirty="0" smtClean="0"/>
              <a:t>prestito di libri (4,1) e consultazione di materiale bibliografico (4,0)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dirty="0" smtClean="0"/>
              <a:t>materiali didattici online (4,0)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dirty="0" smtClean="0"/>
              <a:t>professionalità (competenza, disponibilità e cortesia) del personale bibliotecario (3,8)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dirty="0" smtClean="0"/>
              <a:t>adeguatezza del patrimonio bibliografico (3,8)</a:t>
            </a:r>
          </a:p>
          <a:p>
            <a:pPr marL="457200" indent="-457200">
              <a:buFont typeface="+mj-lt"/>
              <a:buAutoNum type="arabicPeriod"/>
            </a:pPr>
            <a:endParaRPr lang="it-IT" sz="2000" dirty="0"/>
          </a:p>
          <a:p>
            <a:pPr marL="457200" indent="-457200">
              <a:buFont typeface="+mj-lt"/>
              <a:buAutoNum type="arabicPeriod"/>
            </a:pPr>
            <a:endParaRPr lang="it-IT" sz="2000" dirty="0" smtClean="0"/>
          </a:p>
          <a:p>
            <a:pPr marL="457200" indent="-457200">
              <a:buFont typeface="+mj-lt"/>
              <a:buAutoNum type="arabicPeriod"/>
            </a:pPr>
            <a:endParaRPr lang="it-IT" sz="2000" dirty="0"/>
          </a:p>
          <a:p>
            <a:pPr marL="0" indent="0">
              <a:buNone/>
            </a:pPr>
            <a:r>
              <a:rPr lang="it-IT" sz="1600" dirty="0" smtClean="0"/>
              <a:t>[*] Nella selezione dei servizi a più elevata soddisfazione o maggiore criticità è stata effettuata anche una verifica dei valori relativi all’importanza.</a:t>
            </a:r>
          </a:p>
          <a:p>
            <a:pPr marL="0" indent="0">
              <a:buNone/>
            </a:pP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58967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2.5|3.1|4.6"/>
</p:tagLst>
</file>

<file path=ppt/theme/theme1.xml><?xml version="1.0" encoding="utf-8"?>
<a:theme xmlns:a="http://schemas.openxmlformats.org/drawingml/2006/main" name="1_Struttura predefinita">
  <a:themeElements>
    <a:clrScheme name="1_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Personalizza struttura">
  <a:themeElements>
    <a:clrScheme name="2_Personalizza struttur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Personalizza struttur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Personalizza struttur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ersonalizza struttur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ersonalizza struttur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ersonalizza struttur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ersonalizza struttur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ersonalizza struttur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ersonalizza struttur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ersonalizza struttur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ersonalizza struttur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ersonalizza struttur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ersonalizza struttur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ersonalizza struttur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agineDiAssegnazione xmlns="17050E7E-A2DD-4021-B821-9F40A7206F78" xsi:nil="true"/>
    <AnnoRedazione xmlns="17050E7E-A2DD-4021-B821-9F40A7206F78">2010</AnnoRedazione>
    <AbstractO xmlns="17050E7E-A2DD-4021-B821-9F40A7206F78">Layout Bologna.</AbstractO>
    <AutoreDoc xmlns="17050E7E-A2DD-4021-B821-9F40A7206F78">AAGG - Settore Comunicazione</AutoreDoc>
    <StatoDoc xmlns="17050E7E-A2DD-4021-B821-9F40A7206F78">Bozza</StatoDoc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Modulistica e Modelli" ma:contentTypeID="0x0101004F48A16EE6CB4320AF330DE4EBE8DB750055D17F50304844768B8C48A11458544900EEA682410AFD4C1993C23356160222EA000F866CA80A06624CAD3EBCA4C5E00D7C" ma:contentTypeVersion="1" ma:contentTypeDescription="" ma:contentTypeScope="" ma:versionID="6c9fe75181e76a83ea17993b18c01ee4">
  <xsd:schema xmlns:xsd="http://www.w3.org/2001/XMLSchema" xmlns:p="http://schemas.microsoft.com/office/2006/metadata/properties" xmlns:ns1="http://schemas.microsoft.com/sharepoint/v3" xmlns:ns2="17050E7E-A2DD-4021-B821-9F40A7206F78" targetNamespace="http://schemas.microsoft.com/office/2006/metadata/properties" ma:root="true" ma:fieldsID="bfeeb4410fcec1f75012fd3f45986c1b" ns1:_="" ns2:_="">
    <xsd:import namespace="http://schemas.microsoft.com/sharepoint/v3"/>
    <xsd:import namespace="17050E7E-A2DD-4021-B821-9F40A7206F78"/>
    <xsd:element name="properties">
      <xsd:complexType>
        <xsd:sequence>
          <xsd:element name="documentManagement">
            <xsd:complexType>
              <xsd:all>
                <xsd:element ref="ns1:Author" minOccurs="0"/>
                <xsd:element ref="ns1:Editor" minOccurs="0"/>
                <xsd:element ref="ns2:AutoreDoc"/>
                <xsd:element ref="ns2:AbstractO"/>
                <xsd:element ref="ns2:StatoDoc"/>
                <xsd:element ref="ns2:AnnoRedazione"/>
                <xsd:element ref="ns2:PagineDiAssegnazion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Author" ma:index="9" nillable="true" ma:displayName="Creato da" ma:list="UserInfo" ma:internalName="Auth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" ma:index="10" nillable="true" ma:displayName="Modificato da" ma:list="UserInfo" ma:internalName="Edit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dms="http://schemas.microsoft.com/office/2006/documentManagement/types" targetNamespace="17050E7E-A2DD-4021-B821-9F40A7206F78" elementFormDefault="qualified">
    <xsd:import namespace="http://schemas.microsoft.com/office/2006/documentManagement/types"/>
    <xsd:element name="AutoreDoc" ma:index="11" ma:displayName="Autore" ma:description="Inserire il nome dell'autore nella forma 'Cognome Nome'. Nel caso di più autori, separare ognuno con il ';'. Se gli autori sono più di tre, scrivere i primi tre e poi 'et al.'. Se il documento è stato genericamente redatto da una struttura (area, settore, ufficio...), inserire il nome della struttura. Per leggi, statuti e normativa in genere inserire 'Italia', 'Roma', 'UE'... Se non si conosce il nome dell'autore, inserire la fonte." ma:internalName="AutoreDoc">
      <xsd:simpleType>
        <xsd:restriction base="dms:Text">
          <xsd:maxLength value="255"/>
        </xsd:restriction>
      </xsd:simpleType>
    </xsd:element>
    <xsd:element name="AbstractO" ma:index="12" ma:displayName="Abstract" ma:description="N.B. Si consiglia di non scrivere più di 5 righe." ma:internalName="AbstractO">
      <xsd:simpleType>
        <xsd:restriction base="dms:Note"/>
      </xsd:simpleType>
    </xsd:element>
    <xsd:element name="StatoDoc" ma:index="13" ma:displayName="Stato" ma:format="Dropdown" ma:internalName="StatoDoc">
      <xsd:simpleType>
        <xsd:restriction base="dms:Choice">
          <xsd:enumeration value="Bozza"/>
          <xsd:enumeration value="Definitivo"/>
        </xsd:restriction>
      </xsd:simpleType>
    </xsd:element>
    <xsd:element name="AnnoRedazione" ma:index="14" ma:displayName="Anno di redazione" ma:internalName="AnnoRedazione">
      <xsd:simpleType>
        <xsd:union memberTypes="dms:Text">
          <xsd:simpleType>
            <xsd:restriction base="dms:Choice">
              <xsd:enumeration value="2015"/>
              <xsd:enumeration value="2014"/>
              <xsd:enumeration value="2013"/>
              <xsd:enumeration value="2012"/>
              <xsd:enumeration value="2011"/>
              <xsd:enumeration value="2010"/>
              <xsd:enumeration value="2009"/>
              <xsd:enumeration value="2008"/>
              <xsd:enumeration value="2007"/>
              <xsd:enumeration value="2006"/>
              <xsd:enumeration value="2005"/>
              <xsd:enumeration value="2004"/>
              <xsd:enumeration value="2003"/>
              <xsd:enumeration value="2002"/>
              <xsd:enumeration value="2001"/>
              <xsd:enumeration value="2000"/>
            </xsd:restriction>
          </xsd:simpleType>
        </xsd:union>
      </xsd:simpleType>
    </xsd:element>
    <xsd:element name="PagineDiAssegnazione" ma:index="15" nillable="true" ma:displayName="Pagine di assegnazione" ma:internalName="PagineDiAssegnazion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 ma:readOnly="true"/>
        <xsd:element ref="dc:title" maxOccurs="1" ma:index="7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88CE88-8A3B-4F91-9FA9-BE26C27A5C11}">
  <ds:schemaRefs>
    <ds:schemaRef ds:uri="http://purl.org/dc/elements/1.1/"/>
    <ds:schemaRef ds:uri="http://schemas.microsoft.com/office/2006/documentManagement/types"/>
    <ds:schemaRef ds:uri="http://www.w3.org/XML/1998/namespace"/>
    <ds:schemaRef ds:uri="http://purl.org/dc/terms/"/>
    <ds:schemaRef ds:uri="http://schemas.microsoft.com/sharepoint/v3"/>
    <ds:schemaRef ds:uri="http://purl.org/dc/dcmitype/"/>
    <ds:schemaRef ds:uri="http://schemas.openxmlformats.org/package/2006/metadata/core-properties"/>
    <ds:schemaRef ds:uri="17050E7E-A2DD-4021-B821-9F40A7206F78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FD45BBA-6CE0-45E6-B662-D3846BEAC0FB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4DEBAD1D-8F20-4324-98F1-0B72460472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7050E7E-A2DD-4021-B821-9F40A7206F78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55B7C77D-4F10-42E5-8BB9-BD5F3DD83D4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2712</TotalTime>
  <Words>809</Words>
  <Application>Microsoft Office PowerPoint</Application>
  <PresentationFormat>Presentazione su schermo (4:3)</PresentationFormat>
  <Paragraphs>157</Paragraphs>
  <Slides>18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18</vt:i4>
      </vt:variant>
    </vt:vector>
  </HeadingPairs>
  <TitlesOfParts>
    <vt:vector size="20" baseType="lpstr">
      <vt:lpstr>1_Struttura predefinita</vt:lpstr>
      <vt:lpstr>2_Personalizza struttura</vt:lpstr>
      <vt:lpstr>La biblioteca per te </vt:lpstr>
      <vt:lpstr>Contesto della ricerca</vt:lpstr>
      <vt:lpstr>L'indagine: fasi e collaborazioni</vt:lpstr>
      <vt:lpstr>Elementi del questionario</vt:lpstr>
      <vt:lpstr>Popolazione e tassi di risposta</vt:lpstr>
      <vt:lpstr> Prime risultanze  </vt:lpstr>
      <vt:lpstr>Risposte alle domande aperte</vt:lpstr>
      <vt:lpstr>Nuvola di parole</vt:lpstr>
      <vt:lpstr>Punti di eccellenza - Studenti</vt:lpstr>
      <vt:lpstr>Punti di criticità - Studenti</vt:lpstr>
      <vt:lpstr>Punti di eccellenza - Docenti</vt:lpstr>
      <vt:lpstr>Punti di criticità - Docenti</vt:lpstr>
      <vt:lpstr>Rappresentazione comparativa di utilizzo, importanza e soddisfazione - Studenti</vt:lpstr>
      <vt:lpstr>Rappresentazione comparativa di utilizzo, importanza e soddisfazione - Docenti</vt:lpstr>
      <vt:lpstr>Rappresentazione comparativa di utilizzo, importanza e soddisfazione - Dottorandi e assegnisti</vt:lpstr>
      <vt:lpstr>Azioni di miglioramento: 1) La biblioteca accogliente</vt:lpstr>
      <vt:lpstr>Azioni di miglioramento: 2) La biblioteca comunicativa</vt:lpstr>
      <vt:lpstr>Diapositiva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Layout Bologna</dc:title>
  <dc:creator>Antonia Ciavarella</dc:creator>
  <cp:lastModifiedBy>antoniett.ciavarella</cp:lastModifiedBy>
  <cp:revision>488</cp:revision>
  <cp:lastPrinted>2017-12-05T10:19:56Z</cp:lastPrinted>
  <dcterms:created xsi:type="dcterms:W3CDTF">2009-04-22T19:24:48Z</dcterms:created>
  <dcterms:modified xsi:type="dcterms:W3CDTF">2018-07-04T09:10:54Z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EventoCorrelato">
    <vt:lpwstr/>
  </property>
  <property fmtid="{D5CDD505-2E9C-101B-9397-08002B2CF9AE}" pid="4" name="ContentType">
    <vt:lpwstr>Modulistica e Modelli</vt:lpwstr>
  </property>
  <property fmtid="{D5CDD505-2E9C-101B-9397-08002B2CF9AE}" pid="5" name="ContentTypeId">
    <vt:lpwstr>0x0101004F48A16EE6CB4320AF330DE4EBE8DB750055D17F50304844768B8C48A11458544900EEA682410AFD4C1993C23356160222EA00FD410E8749EC3C4AB46035E8CA496042</vt:lpwstr>
  </property>
</Properties>
</file>