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31"/>
  </p:notesMasterIdLst>
  <p:sldIdLst>
    <p:sldId id="262" r:id="rId2"/>
    <p:sldId id="286" r:id="rId3"/>
    <p:sldId id="287" r:id="rId4"/>
    <p:sldId id="256" r:id="rId5"/>
    <p:sldId id="278" r:id="rId6"/>
    <p:sldId id="279" r:id="rId7"/>
    <p:sldId id="280" r:id="rId8"/>
    <p:sldId id="288" r:id="rId9"/>
    <p:sldId id="281" r:id="rId10"/>
    <p:sldId id="282" r:id="rId11"/>
    <p:sldId id="292" r:id="rId12"/>
    <p:sldId id="277" r:id="rId13"/>
    <p:sldId id="257" r:id="rId14"/>
    <p:sldId id="258" r:id="rId15"/>
    <p:sldId id="259" r:id="rId16"/>
    <p:sldId id="260" r:id="rId17"/>
    <p:sldId id="261" r:id="rId18"/>
    <p:sldId id="263" r:id="rId19"/>
    <p:sldId id="283" r:id="rId20"/>
    <p:sldId id="264" r:id="rId21"/>
    <p:sldId id="265" r:id="rId22"/>
    <p:sldId id="266" r:id="rId23"/>
    <p:sldId id="267" r:id="rId24"/>
    <p:sldId id="290" r:id="rId25"/>
    <p:sldId id="268" r:id="rId26"/>
    <p:sldId id="284" r:id="rId27"/>
    <p:sldId id="289" r:id="rId28"/>
    <p:sldId id="291" r:id="rId29"/>
    <p:sldId id="269" r:id="rId3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Tecchio" initials="S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78" y="-540"/>
      </p:cViewPr>
      <p:guideLst>
        <p:guide orient="horz" pos="30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E529E-E333-4F92-B765-A132AC9AE952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3FD3-B73E-452E-9741-49D1BFC18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77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questo caso A link non dà l’accesso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3FD3-B73E-452E-9741-49D1BFC1840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75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3FD3-B73E-452E-9741-49D1BFC1840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90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3FD3-B73E-452E-9741-49D1BFC1840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97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3FD3-B73E-452E-9741-49D1BFC1840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69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9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98320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50947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47122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82152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23448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888895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1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0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00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7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45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4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7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2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8313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2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4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3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ip.mirabileweb.it/author-rom/beno%C3%AEt-de-sainte-maure-sec-xii-seconda-met%C3%A0-author/MAFRA_231265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ip.mirabileweb.it/search-scholars/mathilde-van-dijk-scholars/1/92971" TargetMode="External"/><Relationship Id="rId2" Type="http://schemas.openxmlformats.org/officeDocument/2006/relationships/hyperlink" Target="http://sip.mirabileweb.it/search-scholars/kate-cooper-scholars/1/4981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ip.mirabileweb.it/search-scholars/ren%C3%A9e-i-a-nip-scholars/1/4981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brepolis.net/lexiema/test/Default2.aspx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pps.brepolis.net/bmb/search.cfm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p.mirabileweb.it/index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75925" y="1061739"/>
            <a:ext cx="102452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Lambertini, Roberto. Il filosofo, il principe e la virtù. Note sulla ricezione e l'uso dell'«Etica </a:t>
            </a:r>
            <a:r>
              <a:rPr lang="it-IT" sz="2800" dirty="0" err="1"/>
              <a:t>Nicomachea</a:t>
            </a:r>
            <a:r>
              <a:rPr lang="it-IT" sz="2800" dirty="0"/>
              <a:t>» nel «De </a:t>
            </a:r>
            <a:r>
              <a:rPr lang="it-IT" sz="2800" dirty="0" err="1"/>
              <a:t>regimine</a:t>
            </a:r>
            <a:r>
              <a:rPr lang="it-IT" sz="2800" dirty="0"/>
              <a:t> </a:t>
            </a:r>
            <a:r>
              <a:rPr lang="it-IT" sz="2800" dirty="0" err="1"/>
              <a:t>principum</a:t>
            </a:r>
            <a:r>
              <a:rPr lang="it-IT" sz="2800" dirty="0"/>
              <a:t>» di Egidio Romano</a:t>
            </a:r>
            <a:r>
              <a:rPr lang="it-IT" sz="2800" i="1" dirty="0"/>
              <a:t> in </a:t>
            </a:r>
            <a:r>
              <a:rPr lang="it-IT" sz="2800" dirty="0"/>
              <a:t>Documenti e studi sulla tradizione filosofica medievale. An International Journal on the </a:t>
            </a:r>
            <a:r>
              <a:rPr lang="it-IT" sz="2800" dirty="0" err="1"/>
              <a:t>Philosophical</a:t>
            </a:r>
            <a:r>
              <a:rPr lang="it-IT" sz="2800" dirty="0"/>
              <a:t> </a:t>
            </a:r>
            <a:r>
              <a:rPr lang="it-IT" sz="2800" dirty="0" err="1"/>
              <a:t>Tradition</a:t>
            </a:r>
            <a:r>
              <a:rPr lang="it-IT" sz="2800" dirty="0"/>
              <a:t> from Late </a:t>
            </a:r>
            <a:r>
              <a:rPr lang="it-IT" sz="2800" dirty="0" err="1"/>
              <a:t>Antiquity</a:t>
            </a:r>
            <a:r>
              <a:rPr lang="it-IT" sz="2800" dirty="0"/>
              <a:t> to the Late Middle </a:t>
            </a:r>
            <a:r>
              <a:rPr lang="it-IT" sz="2800" dirty="0" err="1"/>
              <a:t>Ages</a:t>
            </a:r>
            <a:r>
              <a:rPr lang="it-IT" sz="2800" dirty="0"/>
              <a:t> of the «Società Internazionale per lo Studio del Medioevo Latino» and of the «Società per l'Edizione dei Testi Antichi e Medievali» 2, 1 (1991)</a:t>
            </a:r>
          </a:p>
        </p:txBody>
      </p:sp>
    </p:spTree>
    <p:extLst>
      <p:ext uri="{BB962C8B-B14F-4D97-AF65-F5344CB8AC3E}">
        <p14:creationId xmlns:p14="http://schemas.microsoft.com/office/powerpoint/2010/main" val="19088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3057" t="6008" r="2961" b="15883"/>
          <a:stretch/>
        </p:blipFill>
        <p:spPr bwMode="auto">
          <a:xfrm>
            <a:off x="605928" y="627961"/>
            <a:ext cx="10950765" cy="5233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e 4"/>
          <p:cNvSpPr/>
          <p:nvPr/>
        </p:nvSpPr>
        <p:spPr>
          <a:xfrm>
            <a:off x="2743200" y="3525398"/>
            <a:ext cx="1178805" cy="49575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718304" y="3651825"/>
            <a:ext cx="395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Francesca </a:t>
            </a:r>
            <a:r>
              <a:rPr lang="it-IT" dirty="0"/>
              <a:t>L</a:t>
            </a:r>
            <a:r>
              <a:rPr lang="it-IT" dirty="0" smtClean="0"/>
              <a:t>omastro </a:t>
            </a:r>
            <a:r>
              <a:rPr lang="it-IT" dirty="0" err="1"/>
              <a:t>T</a:t>
            </a:r>
            <a:r>
              <a:rPr lang="it-IT" dirty="0" err="1" smtClean="0"/>
              <a:t>ognato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41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Attenzione!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dirty="0" smtClean="0"/>
              <a:t>Mirabile non permette, </a:t>
            </a:r>
          </a:p>
          <a:p>
            <a:pPr marL="0" indent="0" algn="ctr">
              <a:buNone/>
            </a:pPr>
            <a:r>
              <a:rPr lang="it-IT" sz="5400" dirty="0" smtClean="0"/>
              <a:t>una volta lanciata la ricerca, </a:t>
            </a:r>
          </a:p>
          <a:p>
            <a:pPr marL="0" indent="0" algn="ctr">
              <a:buNone/>
            </a:pPr>
            <a:r>
              <a:rPr lang="it-IT" sz="5400" dirty="0" smtClean="0"/>
              <a:t>di raffinare i risultati (sic!)</a:t>
            </a:r>
            <a:endParaRPr lang="it-IT" sz="5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MIRABILE </a:t>
            </a:r>
            <a:br>
              <a:rPr lang="it-IT" dirty="0" smtClean="0"/>
            </a:br>
            <a:r>
              <a:rPr lang="it-IT" sz="2400" cap="none" dirty="0" smtClean="0">
                <a:latin typeface="Century Schoolbook" panose="02040604050505020304" pitchFamily="18" charset="0"/>
              </a:rPr>
              <a:t>archivio digitale della cultura medievale</a:t>
            </a:r>
            <a:endParaRPr lang="it-IT" sz="2400" cap="none" dirty="0">
              <a:latin typeface="Century Schoolbook" panose="020406040505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ESEMPI ED ESERCIZI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4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31674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b="1" i="1" dirty="0"/>
              <a:t/>
            </a:r>
            <a:br>
              <a:rPr lang="it-IT" b="1" i="1" dirty="0"/>
            </a:br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b="1" i="1" dirty="0" smtClean="0"/>
              <a:t>Roman </a:t>
            </a:r>
            <a:r>
              <a:rPr lang="it-IT" b="1" i="1" dirty="0"/>
              <a:t>de </a:t>
            </a:r>
            <a:r>
              <a:rPr lang="it-IT" b="1" i="1" dirty="0" smtClean="0"/>
              <a:t>Troie</a:t>
            </a:r>
            <a:br>
              <a:rPr lang="it-IT" b="1" i="1" dirty="0" smtClean="0"/>
            </a:br>
            <a:r>
              <a:rPr lang="it-IT" b="1" dirty="0" err="1" smtClean="0">
                <a:hlinkClick r:id="rId2" tooltip="Benoît de Sainte-Maure sec. XII seconda metà"/>
              </a:rPr>
              <a:t>Benoît</a:t>
            </a:r>
            <a:r>
              <a:rPr lang="it-IT" b="1" dirty="0" smtClean="0">
                <a:hlinkClick r:id="rId2" tooltip="Benoît de Sainte-Maure sec. XII seconda metà"/>
              </a:rPr>
              <a:t> </a:t>
            </a:r>
            <a:r>
              <a:rPr lang="it-IT" b="1" dirty="0">
                <a:hlinkClick r:id="rId2" tooltip="Benoît de Sainte-Maure sec. XII seconda metà"/>
              </a:rPr>
              <a:t>de </a:t>
            </a:r>
            <a:r>
              <a:rPr lang="it-IT" b="1" dirty="0" err="1">
                <a:hlinkClick r:id="rId2" tooltip="Benoît de Sainte-Maure sec. XII seconda metà"/>
              </a:rPr>
              <a:t>Sainte</a:t>
            </a:r>
            <a:r>
              <a:rPr lang="it-IT" b="1" dirty="0">
                <a:hlinkClick r:id="rId2" tooltip="Benoît de Sainte-Maure sec. XII seconda metà"/>
              </a:rPr>
              <a:t>-Maure</a:t>
            </a:r>
            <a:r>
              <a:rPr lang="it-IT" b="1" dirty="0"/>
              <a:t>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in «Romanzo»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4911307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9600" b="1" dirty="0" smtClean="0"/>
              <a:t>Eugenia (santa)</a:t>
            </a:r>
            <a:br>
              <a:rPr lang="it-IT" sz="9600" b="1" dirty="0" smtClean="0"/>
            </a:br>
            <a:r>
              <a:rPr lang="it-IT" sz="9600" b="1" dirty="0" smtClean="0"/>
              <a:t>in «agiografico»</a:t>
            </a:r>
            <a:endParaRPr lang="it-IT" sz="9600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/>
          <p:cNvSpPr txBox="1">
            <a:spLocks/>
          </p:cNvSpPr>
          <p:nvPr/>
        </p:nvSpPr>
        <p:spPr>
          <a:xfrm>
            <a:off x="913775" y="859316"/>
            <a:ext cx="10364452" cy="49318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b="1" dirty="0" smtClean="0">
                <a:hlinkClick r:id="rId2" tooltip="Kate Cooper"/>
              </a:rPr>
              <a:t>Kate Cooper</a:t>
            </a:r>
            <a:r>
              <a:rPr lang="it-IT" sz="3600" b="1" dirty="0" smtClean="0"/>
              <a:t> </a:t>
            </a:r>
            <a:r>
              <a:rPr lang="it-IT" sz="3600" b="1" i="1" dirty="0" smtClean="0"/>
              <a:t>The Virgin </a:t>
            </a:r>
            <a:r>
              <a:rPr lang="it-IT" sz="3600" b="1" i="1" dirty="0" err="1" smtClean="0"/>
              <a:t>as</a:t>
            </a:r>
            <a:r>
              <a:rPr lang="it-IT" sz="3600" b="1" i="1" dirty="0" smtClean="0"/>
              <a:t> Social </a:t>
            </a:r>
            <a:r>
              <a:rPr lang="it-IT" sz="3600" b="1" i="1" dirty="0" err="1" smtClean="0"/>
              <a:t>Icon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Perspectives</a:t>
            </a:r>
            <a:r>
              <a:rPr lang="it-IT" sz="3600" b="1" i="1" dirty="0" smtClean="0"/>
              <a:t> from Late </a:t>
            </a:r>
            <a:r>
              <a:rPr lang="it-IT" sz="3600" b="1" i="1" dirty="0" err="1" smtClean="0"/>
              <a:t>Antiquity</a:t>
            </a:r>
            <a:r>
              <a:rPr lang="it-IT" sz="3600" b="1" dirty="0"/>
              <a:t> </a:t>
            </a:r>
            <a:r>
              <a:rPr lang="it-IT" sz="3600" b="1" dirty="0" smtClean="0"/>
              <a:t>in </a:t>
            </a:r>
            <a:br>
              <a:rPr lang="it-IT" sz="3600" b="1" dirty="0" smtClean="0"/>
            </a:br>
            <a:r>
              <a:rPr lang="it-IT" sz="3600" b="1" i="1" dirty="0" err="1" smtClean="0"/>
              <a:t>Saints</a:t>
            </a:r>
            <a:r>
              <a:rPr lang="it-IT" sz="3600" b="1" i="1" dirty="0" smtClean="0"/>
              <a:t>, </a:t>
            </a:r>
            <a:r>
              <a:rPr lang="it-IT" sz="3600" b="1" i="1" dirty="0" err="1" smtClean="0"/>
              <a:t>Scholars</a:t>
            </a:r>
            <a:r>
              <a:rPr lang="it-IT" sz="3600" b="1" i="1" dirty="0" smtClean="0"/>
              <a:t>, and </a:t>
            </a:r>
            <a:r>
              <a:rPr lang="it-IT" sz="3600" b="1" i="1" dirty="0" err="1" smtClean="0"/>
              <a:t>Politicians</a:t>
            </a:r>
            <a:r>
              <a:rPr lang="it-IT" sz="3600" b="1" i="1" dirty="0" smtClean="0"/>
              <a:t>. Gender </a:t>
            </a:r>
            <a:r>
              <a:rPr lang="it-IT" sz="3600" b="1" i="1" dirty="0" err="1" smtClean="0"/>
              <a:t>as</a:t>
            </a:r>
            <a:r>
              <a:rPr lang="it-IT" sz="3600" b="1" i="1" dirty="0" smtClean="0"/>
              <a:t> a </a:t>
            </a:r>
            <a:r>
              <a:rPr lang="it-IT" sz="3600" b="1" i="1" dirty="0" err="1" smtClean="0"/>
              <a:t>Tool</a:t>
            </a:r>
            <a:r>
              <a:rPr lang="it-IT" sz="3600" b="1" i="1" dirty="0" smtClean="0"/>
              <a:t> in </a:t>
            </a:r>
            <a:r>
              <a:rPr lang="it-IT" sz="3600" b="1" i="1" dirty="0" err="1" smtClean="0"/>
              <a:t>Medieval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Studies</a:t>
            </a:r>
            <a:r>
              <a:rPr lang="it-IT" sz="3600" b="1" dirty="0" smtClean="0"/>
              <a:t>. </a:t>
            </a:r>
            <a:r>
              <a:rPr lang="it-IT" sz="3600" b="1" i="1" dirty="0" err="1" smtClean="0"/>
              <a:t>Festschrift</a:t>
            </a:r>
            <a:r>
              <a:rPr lang="it-IT" sz="3600" b="1" i="1" dirty="0" smtClean="0"/>
              <a:t> in </a:t>
            </a:r>
            <a:r>
              <a:rPr lang="it-IT" sz="3600" b="1" i="1" dirty="0" err="1" smtClean="0"/>
              <a:t>Honour</a:t>
            </a:r>
            <a:r>
              <a:rPr lang="it-IT" sz="3600" b="1" i="1" dirty="0" smtClean="0"/>
              <a:t> of </a:t>
            </a:r>
            <a:r>
              <a:rPr lang="it-IT" sz="3600" b="1" i="1" dirty="0" err="1" smtClean="0"/>
              <a:t>Anneke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Mulder</a:t>
            </a:r>
            <a:r>
              <a:rPr lang="it-IT" sz="3600" b="1" i="1" dirty="0" smtClean="0"/>
              <a:t>-Bakker on the </a:t>
            </a:r>
            <a:r>
              <a:rPr lang="it-IT" sz="3600" b="1" i="1" dirty="0" err="1" smtClean="0"/>
              <a:t>Occasion</a:t>
            </a:r>
            <a:r>
              <a:rPr lang="it-IT" sz="3600" b="1" i="1" dirty="0" smtClean="0"/>
              <a:t> of </a:t>
            </a:r>
            <a:r>
              <a:rPr lang="it-IT" sz="3600" b="1" i="1" dirty="0" err="1" smtClean="0"/>
              <a:t>her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Sixty-Fifth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Birthday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cur</a:t>
            </a:r>
            <a:r>
              <a:rPr lang="it-IT" sz="3600" b="1" dirty="0" smtClean="0"/>
              <a:t>. </a:t>
            </a:r>
            <a:r>
              <a:rPr lang="it-IT" sz="3600" b="1" dirty="0" err="1" smtClean="0">
                <a:hlinkClick r:id="rId3" tooltip="Mathilde van Dijk"/>
              </a:rPr>
              <a:t>Mathilde</a:t>
            </a:r>
            <a:r>
              <a:rPr lang="it-IT" sz="3600" b="1" dirty="0" smtClean="0">
                <a:hlinkClick r:id="rId3" tooltip="Mathilde van Dijk"/>
              </a:rPr>
              <a:t> van </a:t>
            </a:r>
            <a:r>
              <a:rPr lang="it-IT" sz="3600" b="1" dirty="0" err="1" smtClean="0">
                <a:hlinkClick r:id="rId3" tooltip="Mathilde van Dijk"/>
              </a:rPr>
              <a:t>Dijk</a:t>
            </a:r>
            <a:r>
              <a:rPr lang="it-IT" sz="3600" b="1" dirty="0" smtClean="0"/>
              <a:t> - </a:t>
            </a:r>
            <a:r>
              <a:rPr lang="it-IT" sz="3600" b="1" dirty="0" err="1" smtClean="0">
                <a:hlinkClick r:id="rId4" tooltip="Renée I.A. Nip"/>
              </a:rPr>
              <a:t>Renée</a:t>
            </a:r>
            <a:r>
              <a:rPr lang="it-IT" sz="3600" b="1" dirty="0" smtClean="0">
                <a:hlinkClick r:id="rId4" tooltip="Renée I.A. Nip"/>
              </a:rPr>
              <a:t> I.A. </a:t>
            </a:r>
            <a:r>
              <a:rPr lang="it-IT" sz="3600" b="1" dirty="0" err="1" smtClean="0">
                <a:hlinkClick r:id="rId4" tooltip="Renée I.A. Nip"/>
              </a:rPr>
              <a:t>Nip</a:t>
            </a:r>
            <a:r>
              <a:rPr lang="it-IT" sz="3600" b="1" dirty="0" smtClean="0"/>
              <a:t>, </a:t>
            </a:r>
            <a:r>
              <a:rPr lang="it-IT" sz="3600" b="1" dirty="0" err="1" smtClean="0"/>
              <a:t>Turnhout</a:t>
            </a:r>
            <a:r>
              <a:rPr lang="it-IT" sz="3600" b="1" dirty="0" smtClean="0"/>
              <a:t>, </a:t>
            </a:r>
            <a:r>
              <a:rPr lang="it-IT" sz="3600" b="1" dirty="0" err="1" smtClean="0"/>
              <a:t>Brepols</a:t>
            </a:r>
            <a:r>
              <a:rPr lang="it-IT" sz="3600" b="1" dirty="0" smtClean="0"/>
              <a:t> 2005 (</a:t>
            </a:r>
            <a:r>
              <a:rPr lang="it-IT" sz="3600" b="1" dirty="0" err="1" smtClean="0"/>
              <a:t>Medieval</a:t>
            </a:r>
            <a:r>
              <a:rPr lang="it-IT" sz="3600" b="1" dirty="0" smtClean="0"/>
              <a:t> Church </a:t>
            </a:r>
            <a:r>
              <a:rPr lang="it-IT" sz="3600" b="1" dirty="0" err="1" smtClean="0"/>
              <a:t>Studies</a:t>
            </a:r>
            <a:r>
              <a:rPr lang="it-IT" sz="3600" b="1" dirty="0" smtClean="0"/>
              <a:t> 15) pp. VIII-261, 9-24</a:t>
            </a:r>
            <a:endParaRPr lang="it-IT" sz="3600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3552" y="609599"/>
            <a:ext cx="10157552" cy="5152223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8000" dirty="0" smtClean="0"/>
              <a:t>Agostino De </a:t>
            </a:r>
            <a:r>
              <a:rPr lang="it-IT" sz="8000" dirty="0" err="1" smtClean="0"/>
              <a:t>civitate</a:t>
            </a:r>
            <a:r>
              <a:rPr lang="it-IT" sz="8000" dirty="0"/>
              <a:t> dei</a:t>
            </a:r>
            <a:br>
              <a:rPr lang="it-IT" sz="8000" dirty="0"/>
            </a:br>
            <a:r>
              <a:rPr lang="it-IT" sz="8000" dirty="0"/>
              <a:t>Augustinus </a:t>
            </a:r>
            <a:r>
              <a:rPr lang="it-IT" sz="8000" dirty="0" err="1"/>
              <a:t>Aurelius</a:t>
            </a:r>
            <a:endParaRPr lang="it-IT" sz="8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0416652" cy="4945811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sz="8800" dirty="0" smtClean="0"/>
              <a:t>Ricerca per autore</a:t>
            </a:r>
            <a:br>
              <a:rPr lang="it-IT" sz="8800" dirty="0" smtClean="0"/>
            </a:br>
            <a:r>
              <a:rPr lang="it-IT" sz="8800" dirty="0" smtClean="0"/>
              <a:t>P.es. Giorgio </a:t>
            </a:r>
            <a:r>
              <a:rPr lang="it-IT" sz="8800" dirty="0" err="1"/>
              <a:t>C</a:t>
            </a:r>
            <a:r>
              <a:rPr lang="it-IT" sz="8800" dirty="0" err="1" smtClean="0"/>
              <a:t>racco</a:t>
            </a:r>
            <a:endParaRPr lang="it-IT" sz="8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err="1">
                <a:hlinkClick r:id="rId2"/>
              </a:rPr>
              <a:t>BREPOLiS</a:t>
            </a:r>
            <a:r>
              <a:rPr lang="it-IT" b="1" dirty="0">
                <a:hlinkClick r:id="rId2"/>
              </a:rPr>
              <a:t> </a:t>
            </a:r>
            <a:r>
              <a:rPr lang="it-IT" b="1" dirty="0" err="1">
                <a:hlinkClick r:id="rId2"/>
              </a:rPr>
              <a:t>Medieval</a:t>
            </a:r>
            <a:r>
              <a:rPr lang="it-IT" b="1" dirty="0">
                <a:hlinkClick r:id="rId2"/>
              </a:rPr>
              <a:t> </a:t>
            </a:r>
            <a:r>
              <a:rPr lang="it-IT" b="1" dirty="0" err="1">
                <a:hlinkClick r:id="rId2"/>
              </a:rPr>
              <a:t>Encyclopaedias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0867" t="10681" r="11523" b="4574"/>
          <a:stretch/>
        </p:blipFill>
        <p:spPr>
          <a:xfrm>
            <a:off x="1295401" y="633834"/>
            <a:ext cx="9353320" cy="57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t="6641" b="17543"/>
          <a:stretch/>
        </p:blipFill>
        <p:spPr bwMode="auto">
          <a:xfrm>
            <a:off x="1197864" y="694944"/>
            <a:ext cx="10131552" cy="5274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ccia in su 4"/>
          <p:cNvSpPr/>
          <p:nvPr/>
        </p:nvSpPr>
        <p:spPr>
          <a:xfrm>
            <a:off x="6096000" y="1901952"/>
            <a:ext cx="249936" cy="923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t="6918" b="48533"/>
          <a:stretch/>
        </p:blipFill>
        <p:spPr bwMode="auto">
          <a:xfrm>
            <a:off x="1359409" y="2177605"/>
            <a:ext cx="7860664" cy="2879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ccia in su 6"/>
          <p:cNvSpPr/>
          <p:nvPr/>
        </p:nvSpPr>
        <p:spPr>
          <a:xfrm>
            <a:off x="4572000" y="4480560"/>
            <a:ext cx="502920" cy="923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/>
          <p:nvPr/>
        </p:nvPicPr>
        <p:blipFill rotWithShape="1">
          <a:blip r:embed="rId4"/>
          <a:srcRect l="4357" t="49807" r="35567" b="28888"/>
          <a:stretch/>
        </p:blipFill>
        <p:spPr bwMode="auto">
          <a:xfrm>
            <a:off x="2368296" y="2075689"/>
            <a:ext cx="5566029" cy="1720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e 8"/>
          <p:cNvSpPr/>
          <p:nvPr/>
        </p:nvSpPr>
        <p:spPr>
          <a:xfrm>
            <a:off x="2871216" y="2670048"/>
            <a:ext cx="2615184" cy="61264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6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4" y="2682814"/>
            <a:ext cx="8911687" cy="327803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b="1" dirty="0" smtClean="0"/>
              <a:t>FALCONRY</a:t>
            </a:r>
            <a:r>
              <a:rPr lang="it-IT" sz="4800" b="1" dirty="0"/>
              <a:t/>
            </a:r>
            <a:br>
              <a:rPr lang="it-IT" sz="4800" b="1" dirty="0"/>
            </a:br>
            <a:r>
              <a:rPr lang="it-IT" sz="4800" b="1" dirty="0" smtClean="0"/>
              <a:t/>
            </a:r>
            <a:br>
              <a:rPr lang="it-IT" sz="4800" b="1" dirty="0" smtClean="0"/>
            </a:br>
            <a:r>
              <a:rPr lang="it-IT" sz="4800" b="1" dirty="0" smtClean="0"/>
              <a:t>MILLS</a:t>
            </a:r>
            <a:br>
              <a:rPr lang="it-IT" sz="4800" b="1" dirty="0" smtClean="0"/>
            </a:br>
            <a:r>
              <a:rPr lang="it-IT" sz="4800" b="1" dirty="0"/>
              <a:t/>
            </a:r>
            <a:br>
              <a:rPr lang="it-IT" sz="4800" b="1" dirty="0"/>
            </a:br>
            <a:r>
              <a:rPr lang="it-IT" sz="4800" b="1" dirty="0" smtClean="0"/>
              <a:t>UNICORNS</a:t>
            </a:r>
            <a:br>
              <a:rPr lang="it-IT" sz="4800" b="1" dirty="0" smtClean="0"/>
            </a:br>
            <a:endParaRPr lang="it-IT" sz="4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114136" y="1268083"/>
            <a:ext cx="350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Lemma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26419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PEROTIN</a:t>
            </a:r>
            <a:r>
              <a:rPr lang="it-IT" dirty="0" smtClean="0"/>
              <a:t>, </a:t>
            </a:r>
            <a:r>
              <a:rPr lang="it-IT" i="1" dirty="0" err="1" smtClean="0"/>
              <a:t>composer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b="1" dirty="0" smtClean="0"/>
              <a:t>CRACCO, G.</a:t>
            </a:r>
            <a:endParaRPr lang="it-IT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589213" y="2438400"/>
            <a:ext cx="8915400" cy="729622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Autore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0141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5502" y="1765540"/>
            <a:ext cx="9969111" cy="2724845"/>
          </a:xfrm>
        </p:spPr>
        <p:txBody>
          <a:bodyPr>
            <a:normAutofit fontScale="90000"/>
          </a:bodyPr>
          <a:lstStyle/>
          <a:p>
            <a:r>
              <a:rPr lang="it-IT" b="1" cap="all" dirty="0" err="1" smtClean="0"/>
              <a:t>Dynasties</a:t>
            </a:r>
            <a:r>
              <a:rPr lang="it-IT" b="1" cap="all" dirty="0" smtClean="0"/>
              <a:t/>
            </a:r>
            <a:br>
              <a:rPr lang="it-IT" b="1" cap="all" dirty="0" smtClean="0"/>
            </a:br>
            <a:r>
              <a:rPr lang="it-IT" b="1" cap="all" dirty="0" smtClean="0"/>
              <a:t/>
            </a:r>
            <a:br>
              <a:rPr lang="it-IT" b="1" cap="all" dirty="0" smtClean="0"/>
            </a:br>
            <a:r>
              <a:rPr lang="en-US" b="1" cap="all" dirty="0"/>
              <a:t>Literary genres, and Literary </a:t>
            </a:r>
            <a:r>
              <a:rPr lang="en-US" b="1" cap="all" dirty="0" smtClean="0"/>
              <a:t>topics</a:t>
            </a:r>
            <a:endParaRPr lang="it-IT" b="1" cap="all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589213" y="721743"/>
            <a:ext cx="8915400" cy="729622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Categoria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1940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err="1">
                <a:hlinkClick r:id="rId2"/>
              </a:rPr>
              <a:t>BREPOLiS</a:t>
            </a:r>
            <a:r>
              <a:rPr lang="it-IT" b="1" dirty="0">
                <a:hlinkClick r:id="rId2"/>
              </a:rPr>
              <a:t> </a:t>
            </a:r>
            <a:r>
              <a:rPr lang="it-IT" b="1" dirty="0" err="1">
                <a:hlinkClick r:id="rId2"/>
              </a:rPr>
              <a:t>Medieval</a:t>
            </a:r>
            <a:r>
              <a:rPr lang="it-IT" b="1" dirty="0">
                <a:hlinkClick r:id="rId2"/>
              </a:rPr>
              <a:t> </a:t>
            </a:r>
            <a:r>
              <a:rPr lang="it-IT" b="1" dirty="0" err="1">
                <a:hlinkClick r:id="rId2"/>
              </a:rPr>
              <a:t>Bibliographies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02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23968" t="5534" r="23584" b="38019"/>
          <a:stretch/>
        </p:blipFill>
        <p:spPr bwMode="auto">
          <a:xfrm>
            <a:off x="649224" y="576072"/>
            <a:ext cx="10835639" cy="529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ccia in su 5"/>
          <p:cNvSpPr/>
          <p:nvPr/>
        </p:nvSpPr>
        <p:spPr>
          <a:xfrm>
            <a:off x="10451592" y="996696"/>
            <a:ext cx="265176" cy="8321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700016" y="1581912"/>
            <a:ext cx="1234440" cy="384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/>
          <p:nvPr/>
        </p:nvPicPr>
        <p:blipFill rotWithShape="1">
          <a:blip r:embed="rId3"/>
          <a:srcRect l="23967" t="6641" r="23428" b="10348"/>
          <a:stretch/>
        </p:blipFill>
        <p:spPr bwMode="auto">
          <a:xfrm>
            <a:off x="2798064" y="649224"/>
            <a:ext cx="6510527" cy="5599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96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52754" y="2286000"/>
            <a:ext cx="9601200" cy="250597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sz="8000" b="1" dirty="0" smtClean="0"/>
              <a:t>Architettura religiosa a Vicenza</a:t>
            </a:r>
            <a:endParaRPr lang="it-IT" sz="8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63638" y="914400"/>
            <a:ext cx="860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Ricerca per argomento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4703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10739" t="10239" r="10978" b="11455"/>
          <a:stretch/>
        </p:blipFill>
        <p:spPr bwMode="auto">
          <a:xfrm>
            <a:off x="627961" y="638978"/>
            <a:ext cx="10884666" cy="5330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e 5"/>
          <p:cNvSpPr/>
          <p:nvPr/>
        </p:nvSpPr>
        <p:spPr>
          <a:xfrm>
            <a:off x="768096" y="3547872"/>
            <a:ext cx="896112" cy="301752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/>
          <p:nvPr/>
        </p:nvPicPr>
        <p:blipFill rotWithShape="1">
          <a:blip r:embed="rId3"/>
          <a:srcRect l="23812" t="8024" r="22961" b="21694"/>
          <a:stretch/>
        </p:blipFill>
        <p:spPr bwMode="auto">
          <a:xfrm>
            <a:off x="1804342" y="923544"/>
            <a:ext cx="6727009" cy="466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5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23967" t="8854" r="24051" b="37742"/>
          <a:stretch/>
        </p:blipFill>
        <p:spPr bwMode="auto">
          <a:xfrm>
            <a:off x="640080" y="603504"/>
            <a:ext cx="10744200" cy="5365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ccia in su 4"/>
          <p:cNvSpPr/>
          <p:nvPr/>
        </p:nvSpPr>
        <p:spPr>
          <a:xfrm>
            <a:off x="7141464" y="5175504"/>
            <a:ext cx="228600" cy="603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755648" y="3621024"/>
            <a:ext cx="694944" cy="155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786384" y="3904488"/>
            <a:ext cx="5779008" cy="29260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/>
          <p:nvPr/>
        </p:nvPicPr>
        <p:blipFill rotWithShape="1">
          <a:blip r:embed="rId3"/>
          <a:srcRect l="16653" t="8024" r="17670" b="14499"/>
          <a:stretch/>
        </p:blipFill>
        <p:spPr bwMode="auto">
          <a:xfrm>
            <a:off x="1956816" y="438913"/>
            <a:ext cx="7218299" cy="503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/>
          <p:cNvPicPr/>
          <p:nvPr/>
        </p:nvPicPr>
        <p:blipFill rotWithShape="1">
          <a:blip r:embed="rId4"/>
          <a:srcRect l="23345" t="8577" r="24051" b="37466"/>
          <a:stretch/>
        </p:blipFill>
        <p:spPr bwMode="auto">
          <a:xfrm>
            <a:off x="4206240" y="2011680"/>
            <a:ext cx="6285611" cy="4041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29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23656" t="8854" r="23272" b="42170"/>
          <a:stretch/>
        </p:blipFill>
        <p:spPr bwMode="auto">
          <a:xfrm>
            <a:off x="1947672" y="576072"/>
            <a:ext cx="8147303" cy="5532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ccia in su 4"/>
          <p:cNvSpPr/>
          <p:nvPr/>
        </p:nvSpPr>
        <p:spPr>
          <a:xfrm>
            <a:off x="7936992" y="2523744"/>
            <a:ext cx="164592" cy="34747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su 5"/>
          <p:cNvSpPr/>
          <p:nvPr/>
        </p:nvSpPr>
        <p:spPr>
          <a:xfrm>
            <a:off x="8601302" y="2523744"/>
            <a:ext cx="207418" cy="53949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su 6"/>
          <p:cNvSpPr/>
          <p:nvPr/>
        </p:nvSpPr>
        <p:spPr>
          <a:xfrm>
            <a:off x="9235285" y="2523744"/>
            <a:ext cx="484632" cy="97840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4069080" y="4279392"/>
            <a:ext cx="3694176" cy="2926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/>
          <p:nvPr/>
        </p:nvPicPr>
        <p:blipFill rotWithShape="1">
          <a:blip r:embed="rId3"/>
          <a:srcRect l="23812" t="8024" r="22961" b="19480"/>
          <a:stretch/>
        </p:blipFill>
        <p:spPr bwMode="auto">
          <a:xfrm>
            <a:off x="1947672" y="649224"/>
            <a:ext cx="7534656" cy="5522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53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/>
              <a:t>Ricerca per autore</a:t>
            </a:r>
            <a:endParaRPr lang="it-IT" sz="5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85900" y="2544792"/>
            <a:ext cx="9288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/>
              <a:t>Trombetti </a:t>
            </a:r>
            <a:r>
              <a:rPr lang="it-IT" sz="8000" b="1" dirty="0" err="1"/>
              <a:t>Budriesi</a:t>
            </a:r>
            <a:r>
              <a:rPr lang="it-IT" sz="8000" b="1" dirty="0"/>
              <a:t>, Anna </a:t>
            </a:r>
            <a:r>
              <a:rPr lang="it-IT" sz="8000" b="1" dirty="0" smtClean="0"/>
              <a:t>Laura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21270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26458" t="7471" r="26541" b="18926"/>
          <a:stretch/>
        </p:blipFill>
        <p:spPr bwMode="auto">
          <a:xfrm>
            <a:off x="2569464" y="630936"/>
            <a:ext cx="6711696" cy="5617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4270248" y="4434840"/>
            <a:ext cx="1527048" cy="2377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l="26302" t="7194" r="26541" b="50470"/>
          <a:stretch/>
        </p:blipFill>
        <p:spPr bwMode="auto">
          <a:xfrm>
            <a:off x="603504" y="630937"/>
            <a:ext cx="6935533" cy="3526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ccia in su 6"/>
          <p:cNvSpPr/>
          <p:nvPr/>
        </p:nvSpPr>
        <p:spPr>
          <a:xfrm>
            <a:off x="6263640" y="3410712"/>
            <a:ext cx="109728" cy="356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7194" r="26697" b="4815"/>
          <a:stretch/>
        </p:blipFill>
        <p:spPr bwMode="auto">
          <a:xfrm>
            <a:off x="2167128" y="630934"/>
            <a:ext cx="7114032" cy="5257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tangolo arrotondato 8"/>
          <p:cNvSpPr/>
          <p:nvPr/>
        </p:nvSpPr>
        <p:spPr>
          <a:xfrm>
            <a:off x="2322576" y="4983480"/>
            <a:ext cx="5216461" cy="1371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/>
          <p:nvPr/>
        </p:nvPicPr>
        <p:blipFill rotWithShape="1">
          <a:blip r:embed="rId5"/>
          <a:srcRect l="26458" t="6918" r="26385" b="26674"/>
          <a:stretch/>
        </p:blipFill>
        <p:spPr bwMode="auto">
          <a:xfrm>
            <a:off x="1993237" y="621790"/>
            <a:ext cx="6483096" cy="5418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Esplosione 2 10"/>
          <p:cNvSpPr/>
          <p:nvPr/>
        </p:nvSpPr>
        <p:spPr>
          <a:xfrm>
            <a:off x="2458022" y="4512564"/>
            <a:ext cx="1024128" cy="539496"/>
          </a:xfrm>
          <a:prstGeom prst="irregularSeal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mile 11"/>
          <p:cNvSpPr/>
          <p:nvPr/>
        </p:nvSpPr>
        <p:spPr>
          <a:xfrm>
            <a:off x="2238566" y="1901952"/>
            <a:ext cx="1243584" cy="826104"/>
          </a:xfrm>
          <a:prstGeom prst="smileyFac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/>
          <p:nvPr/>
        </p:nvPicPr>
        <p:blipFill rotWithShape="1">
          <a:blip r:embed="rId6"/>
          <a:srcRect l="24745" t="4427" r="26385" b="25567"/>
          <a:stretch/>
        </p:blipFill>
        <p:spPr bwMode="auto">
          <a:xfrm>
            <a:off x="3553588" y="621789"/>
            <a:ext cx="6303799" cy="5498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156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hlinkClick r:id="rId3"/>
              </a:rPr>
              <a:t>MIRABILE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2400" cap="none" dirty="0" smtClean="0">
                <a:latin typeface="Century Schoolbook" panose="02040604050505020304" pitchFamily="18" charset="0"/>
              </a:rPr>
              <a:t>archivio digitale della cultura medievale</a:t>
            </a:r>
            <a:endParaRPr lang="it-IT" sz="2400" cap="none" dirty="0">
              <a:latin typeface="Century Schoolbook" panose="020406040505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06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5" name="Immagine 4"/>
          <p:cNvPicPr/>
          <p:nvPr/>
        </p:nvPicPr>
        <p:blipFill rotWithShape="1">
          <a:blip r:embed="rId3"/>
          <a:srcRect l="2958" t="6918" r="3662" b="17566"/>
          <a:stretch/>
        </p:blipFill>
        <p:spPr bwMode="auto">
          <a:xfrm>
            <a:off x="809625" y="695324"/>
            <a:ext cx="10506075" cy="5273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1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733426"/>
            <a:ext cx="10363826" cy="5057774"/>
          </a:xfrm>
        </p:spPr>
        <p:txBody>
          <a:bodyPr>
            <a:normAutofit fontScale="25000" lnSpcReduction="20000"/>
          </a:bodyPr>
          <a:lstStyle/>
          <a:p>
            <a:endParaRPr lang="it-IT" sz="4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 La più importante banca dati italiana, in continua evoluzione, per lo studio e la ricerca sugli autori medievali, i testi e la loro tradizione. In essa sono integrati i database e i periodici della Società Internazionale per lo Studio del Medioevo Latino e della Fondazione Ezio Franceschini. I database attualmente presenti in Mirabile sono: </a:t>
            </a:r>
          </a:p>
          <a:p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- MEL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(Medioevo latino. Bollettino bibliografico della cultura europea da Boezio a Erasmo)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BISLAM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Bibliotheca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Scriptorum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Latinorum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Medii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Recentiorisque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Aevi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) </a:t>
            </a:r>
          </a:p>
          <a:p>
            <a:r>
              <a:rPr lang="pt-BR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CALMA </a:t>
            </a:r>
            <a:r>
              <a:rPr lang="pt-BR" sz="4000" dirty="0">
                <a:solidFill>
                  <a:srgbClr val="000000"/>
                </a:solidFill>
                <a:latin typeface="Verdana" panose="020B0604030504040204" pitchFamily="34" charset="0"/>
              </a:rPr>
              <a:t>(Compendium Auctorum Latinorum Medii Aevi)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RICaBIM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(Repertorio di Inventari e Cataloghi delle Biblioteche Medievali, di area latina, dall'Alto Medioevo sino al 1520)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Canticum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(Repertorio dei codici che tramandano commenti al Cantico dei Cantici)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MEM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(Medioevo musicale. Bollettino bibliografico della musica medievale)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ABC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(Antica biblioteca camaldolese)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ROME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(Repertorio degli omeliari del medioevo)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Te.Tra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(La trasmissione dei testi latini del Medioevo)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TRAMP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(La tradizione medievale dei Padri)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LIO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(Lirica italiana delle origini)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BAI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(Biblioteca agiografica italiana)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MAFRA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(Repertorio dei manoscritti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gallo-romanzi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 copiati in Italia)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TECOLM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(Testi e codici della Lombardia medievale)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TRALIRO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(Repertorio ipertestuale della tradizione lirica romanza delle Origini)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 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MATER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(Manoscritti agiografici di Trento e Rovereto)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it-IT" sz="4000" b="1" dirty="0">
                <a:solidFill>
                  <a:srgbClr val="000000"/>
                </a:solidFill>
                <a:latin typeface="Verdana" panose="020B0604030504040204" pitchFamily="34" charset="0"/>
              </a:rPr>
              <a:t>MAGIS 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(Manoscritti agiografici dell'Italia del Sud). I periodici attualmente presenti a testo pieno in Mirabile sono: Documenti e studi sulla Tradizione filosofica medievale - Filologia Mediolatina -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Hagiographica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 -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Iconographica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 - Itineraria -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Micrologus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-Stilistica e Metrica Italiana. </a:t>
            </a:r>
          </a:p>
          <a:p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Dal 2014 è presente anche una nuova sezione dedicata ai volumi miscellanei: la sezione è suddivisa nelle due sottosezioni ''Medioevo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latino'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' e ''Medioevo italiano e </a:t>
            </a:r>
            <a:r>
              <a:rPr lang="it-IT" sz="4000" dirty="0" err="1">
                <a:solidFill>
                  <a:srgbClr val="000000"/>
                </a:solidFill>
                <a:latin typeface="Verdana" panose="020B0604030504040204" pitchFamily="34" charset="0"/>
              </a:rPr>
              <a:t>romanzo'</a:t>
            </a:r>
            <a:r>
              <a:rPr lang="it-IT" sz="4000" dirty="0">
                <a:solidFill>
                  <a:srgbClr val="000000"/>
                </a:solidFill>
                <a:latin typeface="Verdana" panose="020B0604030504040204" pitchFamily="34" charset="0"/>
              </a:rPr>
              <a:t>'.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3268" t="6918" r="2418" b="3984"/>
          <a:stretch/>
        </p:blipFill>
        <p:spPr bwMode="auto">
          <a:xfrm>
            <a:off x="581025" y="603250"/>
            <a:ext cx="11029950" cy="5505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e 4"/>
          <p:cNvSpPr/>
          <p:nvPr/>
        </p:nvSpPr>
        <p:spPr>
          <a:xfrm>
            <a:off x="4076700" y="1495425"/>
            <a:ext cx="1238250" cy="63817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l="3112" t="7194" r="2573" b="3985"/>
          <a:stretch/>
        </p:blipFill>
        <p:spPr bwMode="auto">
          <a:xfrm>
            <a:off x="581025" y="589880"/>
            <a:ext cx="11029950" cy="5505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e 6"/>
          <p:cNvSpPr/>
          <p:nvPr/>
        </p:nvSpPr>
        <p:spPr>
          <a:xfrm>
            <a:off x="5926727" y="1598994"/>
            <a:ext cx="1168136" cy="3509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/>
          <p:nvPr/>
        </p:nvPicPr>
        <p:blipFill rotWithShape="1">
          <a:blip r:embed="rId4"/>
          <a:srcRect l="3424" t="7471" r="2572" b="4261"/>
          <a:stretch/>
        </p:blipFill>
        <p:spPr bwMode="auto">
          <a:xfrm>
            <a:off x="581025" y="589880"/>
            <a:ext cx="11029950" cy="5629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e 8"/>
          <p:cNvSpPr/>
          <p:nvPr/>
        </p:nvSpPr>
        <p:spPr>
          <a:xfrm>
            <a:off x="7843837" y="1537121"/>
            <a:ext cx="1238250" cy="4191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7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11361" t="7194" r="10978" b="4262"/>
          <a:stretch/>
        </p:blipFill>
        <p:spPr bwMode="auto">
          <a:xfrm>
            <a:off x="658368" y="649224"/>
            <a:ext cx="10222992" cy="5319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umetto 4 4"/>
          <p:cNvSpPr/>
          <p:nvPr/>
        </p:nvSpPr>
        <p:spPr>
          <a:xfrm>
            <a:off x="1664208" y="539496"/>
            <a:ext cx="1051560" cy="539496"/>
          </a:xfrm>
          <a:prstGeom prst="cloudCallout">
            <a:avLst>
              <a:gd name="adj1" fmla="val -42110"/>
              <a:gd name="adj2" fmla="val 94703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/>
          <p:nvPr/>
        </p:nvPicPr>
        <p:blipFill rotWithShape="1">
          <a:blip r:embed="rId3"/>
          <a:srcRect t="7194" r="4441" b="10349"/>
          <a:stretch/>
        </p:blipFill>
        <p:spPr bwMode="auto">
          <a:xfrm>
            <a:off x="2295144" y="1078992"/>
            <a:ext cx="7744968" cy="4999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/>
          <p:nvPr/>
        </p:nvPicPr>
        <p:blipFill rotWithShape="1">
          <a:blip r:embed="rId4"/>
          <a:srcRect l="27703" t="7748" r="24984" b="4537"/>
          <a:stretch/>
        </p:blipFill>
        <p:spPr bwMode="auto">
          <a:xfrm>
            <a:off x="4864608" y="1719072"/>
            <a:ext cx="4612993" cy="4389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reccia a destra 7"/>
          <p:cNvSpPr/>
          <p:nvPr/>
        </p:nvSpPr>
        <p:spPr>
          <a:xfrm>
            <a:off x="2189988" y="4701412"/>
            <a:ext cx="964692" cy="1951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958584" y="2898648"/>
            <a:ext cx="621792" cy="256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167628" y="3374136"/>
            <a:ext cx="717804" cy="204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8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13/12/2017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silvia tecchio</a:t>
            </a:r>
            <a:endParaRPr lang="en-US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3268" t="6917" r="3663" b="26121"/>
          <a:stretch/>
        </p:blipFill>
        <p:spPr bwMode="auto">
          <a:xfrm>
            <a:off x="638978" y="616944"/>
            <a:ext cx="10928733" cy="5530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ccia a destra con strisce 4"/>
          <p:cNvSpPr/>
          <p:nvPr/>
        </p:nvSpPr>
        <p:spPr>
          <a:xfrm>
            <a:off x="1850834" y="4428781"/>
            <a:ext cx="1200838" cy="2093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48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478</TotalTime>
  <Words>535</Words>
  <Application>Microsoft Office PowerPoint</Application>
  <PresentationFormat>Personalizzato</PresentationFormat>
  <Paragraphs>91</Paragraphs>
  <Slides>29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Organico</vt:lpstr>
      <vt:lpstr>Presentazione standard di PowerPoint</vt:lpstr>
      <vt:lpstr>Presentazione standard di PowerPoint</vt:lpstr>
      <vt:lpstr>Presentazione standard di PowerPoint</vt:lpstr>
      <vt:lpstr>MIRABILE  archivio digitale della cultura medievale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Attenzione!</vt:lpstr>
      <vt:lpstr>MIRABILE  archivio digitale della cultura medievale</vt:lpstr>
      <vt:lpstr>    Roman de Troie Benoît de Sainte-Maure  in «Romanzo» </vt:lpstr>
      <vt:lpstr>  Eugenia (santa) in «agiografico»</vt:lpstr>
      <vt:lpstr>Presentazione standard di PowerPoint</vt:lpstr>
      <vt:lpstr>   Agostino De civitate dei Augustinus Aurelius</vt:lpstr>
      <vt:lpstr> Ricerca per autore P.es. Giorgio Cracco</vt:lpstr>
      <vt:lpstr>BREPOLiS Medieval Encyclopaedias</vt:lpstr>
      <vt:lpstr>Presentazione standard di PowerPoint</vt:lpstr>
      <vt:lpstr>FALCONRY  MILLS  UNICORNS </vt:lpstr>
      <vt:lpstr>PEROTIN, composer CRACCO, G.</vt:lpstr>
      <vt:lpstr>Dynasties  Literary genres, and Literary topics</vt:lpstr>
      <vt:lpstr>BREPOLiS Medieval Bibliographies</vt:lpstr>
      <vt:lpstr>Presentazione standard di PowerPoint</vt:lpstr>
      <vt:lpstr> Architettura religiosa a Vicenza</vt:lpstr>
      <vt:lpstr>Presentazione standard di PowerPoint</vt:lpstr>
      <vt:lpstr>Presentazione standard di PowerPoint</vt:lpstr>
      <vt:lpstr>Presentazione standard di PowerPoint</vt:lpstr>
      <vt:lpstr>Ricerca per autore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MIRABILE  archivio digitale della cultura medievale</dc:title>
  <dc:creator>Silvia Tecchio</dc:creator>
  <cp:lastModifiedBy>UTENTE</cp:lastModifiedBy>
  <cp:revision>40</cp:revision>
  <cp:lastPrinted>2017-12-13T08:17:42Z</cp:lastPrinted>
  <dcterms:created xsi:type="dcterms:W3CDTF">2017-12-05T07:12:10Z</dcterms:created>
  <dcterms:modified xsi:type="dcterms:W3CDTF">2017-12-14T09:14:16Z</dcterms:modified>
</cp:coreProperties>
</file>