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03" r:id="rId2"/>
    <p:sldId id="304" r:id="rId3"/>
    <p:sldId id="305" r:id="rId4"/>
    <p:sldId id="306" r:id="rId5"/>
    <p:sldId id="308" r:id="rId6"/>
    <p:sldId id="309" r:id="rId7"/>
    <p:sldId id="299" r:id="rId8"/>
    <p:sldId id="300" r:id="rId9"/>
    <p:sldId id="287" r:id="rId10"/>
    <p:sldId id="288" r:id="rId11"/>
    <p:sldId id="296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310" r:id="rId22"/>
  </p:sldIdLst>
  <p:sldSz cx="9144000" cy="6858000" type="screen4x3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>
      <a:defRPr>
        <a:latin typeface="Arial"/>
        <a:ea typeface="Arial"/>
        <a:cs typeface="Arial"/>
        <a:sym typeface="Arial"/>
      </a:defRPr>
    </a:lvl6pPr>
    <a:lvl7pPr>
      <a:defRPr>
        <a:latin typeface="Arial"/>
        <a:ea typeface="Arial"/>
        <a:cs typeface="Arial"/>
        <a:sym typeface="Arial"/>
      </a:defRPr>
    </a:lvl7pPr>
    <a:lvl8pPr>
      <a:defRPr>
        <a:latin typeface="Arial"/>
        <a:ea typeface="Arial"/>
        <a:cs typeface="Arial"/>
        <a:sym typeface="Arial"/>
      </a:defRPr>
    </a:lvl8pPr>
    <a:lvl9pPr>
      <a:defRPr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E536-FF2A-47FB-BE8E-62F203C913EF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919D5-8A0C-4BE0-974B-7668145507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274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7" name="Shape 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7333886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C70BD40-9A66-4D2C-B64E-B8C6D90AEDCD}" type="slidenum">
              <a:rPr lang="it-IT" smtClean="0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21</a:t>
            </a:fld>
            <a:endParaRPr lang="it-IT" smtClean="0">
              <a:latin typeface="Tahoma" panose="020B060403050404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E chiudo con una indicazione di P. Freire</a:t>
            </a:r>
          </a:p>
          <a:p>
            <a:pPr eaLnBrk="1" hangingPunct="1"/>
            <a:r>
              <a:rPr lang="it-IT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Questa configurazione  della didattica universitaria nei corsi di Pedagogia Speciale risponde alle dimensioni teoriche di cui abbiamo detto e intende attribuire una responsabilità anche a chi gestisce l’aula universitaria , che va a ridefinire la committenza (innanzitutto gli studenti, la propria Facoltà – i colleghi) ma anche i disabili di cui tante volte parliamo: una ridefinizione della committenza che intende dare voce anche e soprattutto a chi non ha voce</a:t>
            </a:r>
          </a:p>
        </p:txBody>
      </p:sp>
    </p:spTree>
    <p:extLst>
      <p:ext uri="{BB962C8B-B14F-4D97-AF65-F5344CB8AC3E}">
        <p14:creationId xmlns:p14="http://schemas.microsoft.com/office/powerpoint/2010/main" val="2324495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Testo titolo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Corpo livello cinque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/>
            </a:pPr>
            <a:r>
              <a:rPr sz="4400"/>
              <a:t>Testo titolo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Corpo livello cinque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 e punti elenco">
    <p:bg>
      <p:bgPr>
        <a:blipFill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312539" y="107156"/>
            <a:ext cx="8518922" cy="955477"/>
          </a:xfrm>
          <a:prstGeom prst="rect">
            <a:avLst/>
          </a:prstGeom>
        </p:spPr>
        <p:txBody>
          <a:bodyPr lIns="35718" tIns="35718" rIns="35718" bIns="35718" anchor="ctr">
            <a:normAutofit/>
          </a:bodyPr>
          <a:lstStyle>
            <a:lvl1pPr defTabSz="584200">
              <a:defRPr sz="5400">
                <a:solidFill>
                  <a:srgbClr val="404040"/>
                </a:solidFill>
                <a:latin typeface="Herculanum"/>
                <a:ea typeface="Herculanum"/>
                <a:cs typeface="Herculanum"/>
                <a:sym typeface="Herculan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404040"/>
                </a:solidFill>
              </a:rPr>
              <a:t>Testo titolo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312539" y="1669851"/>
            <a:ext cx="8518922" cy="4572001"/>
          </a:xfrm>
          <a:prstGeom prst="rect">
            <a:avLst/>
          </a:prstGeom>
        </p:spPr>
        <p:txBody>
          <a:bodyPr lIns="35718" tIns="35718" rIns="35718" bIns="35718" anchor="ctr">
            <a:normAutofit/>
          </a:bodyPr>
          <a:lstStyle>
            <a:lvl1pPr marL="745968" indent="-263368" defTabSz="457200">
              <a:spcBef>
                <a:spcPts val="3000"/>
              </a:spcBef>
              <a:buSzPct val="34000"/>
              <a:buBlip>
                <a:blip r:embed="rId3"/>
              </a:buBlip>
              <a:tabLst>
                <a:tab pos="1524000" algn="l"/>
              </a:tabLst>
              <a:defRPr sz="2800">
                <a:solidFill>
                  <a:srgbClr val="5F7BAE"/>
                </a:solidFill>
                <a:latin typeface="Palatino"/>
                <a:ea typeface="Palatino"/>
                <a:cs typeface="Palatino"/>
                <a:sym typeface="Palatino"/>
              </a:defRPr>
            </a:lvl1pPr>
            <a:lvl2pPr marL="1203168" indent="-263368" defTabSz="457200">
              <a:spcBef>
                <a:spcPts val="3000"/>
              </a:spcBef>
              <a:buSzPct val="34000"/>
              <a:buBlip>
                <a:blip r:embed="rId3"/>
              </a:buBlip>
              <a:tabLst>
                <a:tab pos="1981200" algn="l"/>
              </a:tabLst>
              <a:defRPr sz="2800">
                <a:solidFill>
                  <a:srgbClr val="5F7BAE"/>
                </a:solidFill>
                <a:latin typeface="Palatino"/>
                <a:ea typeface="Palatino"/>
                <a:cs typeface="Palatino"/>
                <a:sym typeface="Palatino"/>
              </a:defRPr>
            </a:lvl2pPr>
            <a:lvl3pPr marL="1647668" indent="-263368" defTabSz="457200">
              <a:spcBef>
                <a:spcPts val="3000"/>
              </a:spcBef>
              <a:buSzPct val="34000"/>
              <a:buBlip>
                <a:blip r:embed="rId3"/>
              </a:buBlip>
              <a:tabLst>
                <a:tab pos="2425700" algn="l"/>
              </a:tabLst>
              <a:defRPr sz="2800">
                <a:solidFill>
                  <a:srgbClr val="5F7BAE"/>
                </a:solidFill>
                <a:latin typeface="Palatino"/>
                <a:ea typeface="Palatino"/>
                <a:cs typeface="Palatino"/>
                <a:sym typeface="Palatino"/>
              </a:defRPr>
            </a:lvl3pPr>
            <a:lvl4pPr marL="2104868" indent="-263368" defTabSz="457200">
              <a:spcBef>
                <a:spcPts val="3000"/>
              </a:spcBef>
              <a:buSzPct val="34000"/>
              <a:buBlip>
                <a:blip r:embed="rId3"/>
              </a:buBlip>
              <a:tabLst>
                <a:tab pos="2882900" algn="l"/>
              </a:tabLst>
              <a:defRPr sz="2800">
                <a:solidFill>
                  <a:srgbClr val="5F7BAE"/>
                </a:solidFill>
                <a:latin typeface="Palatino"/>
                <a:ea typeface="Palatino"/>
                <a:cs typeface="Palatino"/>
                <a:sym typeface="Palatino"/>
              </a:defRPr>
            </a:lvl4pPr>
            <a:lvl5pPr marL="2562068" indent="-263368" defTabSz="457200">
              <a:spcBef>
                <a:spcPts val="3000"/>
              </a:spcBef>
              <a:buSzPct val="34000"/>
              <a:buBlip>
                <a:blip r:embed="rId3"/>
              </a:buBlip>
              <a:tabLst>
                <a:tab pos="3340100" algn="l"/>
              </a:tabLst>
              <a:defRPr sz="2800">
                <a:solidFill>
                  <a:srgbClr val="5F7BAE"/>
                </a:solidFill>
                <a:latin typeface="Palatino"/>
                <a:ea typeface="Palatino"/>
                <a:cs typeface="Palatino"/>
                <a:sym typeface="Palatino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F7BAE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F7BAE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F7BAE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F7BAE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F7BAE"/>
                </a:solidFill>
              </a:rPr>
              <a:t>Corpo livello cinque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DDA63-2E04-4F4B-BE08-3B72B9B797A8}" type="datetime1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SIREF Summer School - Roma, 11-13 settembre 2014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B7F7F-8E53-4CB9-BBF0-96F5273502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637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84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A ROSSA 2 OPT BOLOGNA RAST.jpg"/>
          <p:cNvPicPr/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0" y="6454775"/>
            <a:ext cx="9144000" cy="401638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Alma-Mater TAGLIATO.jpg"/>
          <p:cNvPicPr/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71437" y="103187"/>
            <a:ext cx="846138" cy="108743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82549" y="-1"/>
            <a:ext cx="1589" cy="1184277"/>
          </a:xfrm>
          <a:prstGeom prst="line">
            <a:avLst/>
          </a:prstGeom>
          <a:ln w="171450">
            <a:solidFill>
              <a:srgbClr val="CC0000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0" y="1182686"/>
            <a:ext cx="8266113" cy="1590"/>
          </a:xfrm>
          <a:prstGeom prst="line">
            <a:avLst/>
          </a:prstGeom>
          <a:ln w="19050">
            <a:solidFill>
              <a:srgbClr val="5F5F5F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6" name="Shape 6"/>
          <p:cNvSpPr/>
          <p:nvPr/>
        </p:nvSpPr>
        <p:spPr>
          <a:xfrm>
            <a:off x="8316912" y="6424612"/>
            <a:ext cx="1" cy="352426"/>
          </a:xfrm>
          <a:prstGeom prst="line">
            <a:avLst/>
          </a:prstGeom>
          <a:ln w="38100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8316912" y="6092825"/>
            <a:ext cx="1" cy="360363"/>
          </a:xfrm>
          <a:prstGeom prst="line">
            <a:avLst/>
          </a:prstGeom>
          <a:ln w="38100">
            <a:solidFill>
              <a:srgbClr val="5F5F5F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4400"/>
              <a:t>Testo titolo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Corpo livello cinque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6" r:id="rId4"/>
    <p:sldLayoutId id="2147483657" r:id="rId5"/>
  </p:sldLayoutIdLst>
  <p:transition spd="med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4pPr>
      <a:lvl5pPr marL="2235200" indent="-4064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if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if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if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806524" y="116632"/>
            <a:ext cx="7581900" cy="990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400" dirty="0" smtClean="0"/>
              <a:t>Osservatorio Nazionale sulla condizione </a:t>
            </a:r>
            <a:br>
              <a:rPr lang="it-IT" sz="2400" dirty="0" smtClean="0"/>
            </a:br>
            <a:r>
              <a:rPr lang="it-IT" sz="2400" dirty="0" smtClean="0"/>
              <a:t>delle Persone con Disabilità </a:t>
            </a:r>
          </a:p>
        </p:txBody>
      </p:sp>
      <p:sp>
        <p:nvSpPr>
          <p:cNvPr id="12291" name="Segnaposto contenuto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7800"/>
          </a:xfrm>
        </p:spPr>
        <p:txBody>
          <a:bodyPr/>
          <a:lstStyle/>
          <a:p>
            <a:pPr marL="0" indent="0" eaLnBrk="1" hangingPunct="1">
              <a:buNone/>
            </a:pPr>
            <a:endParaRPr lang="it-IT" dirty="0" smtClean="0"/>
          </a:p>
          <a:p>
            <a:pPr eaLnBrk="1" hangingPunct="1"/>
            <a:endParaRPr lang="it-IT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dirty="0" smtClean="0"/>
              <a:t>Legge 3 marzo 2009  n. 18</a:t>
            </a:r>
            <a:endParaRPr lang="it-IT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it-IT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dirty="0" smtClean="0"/>
              <a:t>Convenzione sui Diritti delle persone con disabilità delle Nazioni Unite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it-IT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dirty="0" smtClean="0"/>
              <a:t>L’OND ha una valenza sia conoscitiva che programmatica  </a:t>
            </a:r>
          </a:p>
        </p:txBody>
      </p:sp>
    </p:spTree>
    <p:extLst>
      <p:ext uri="{BB962C8B-B14F-4D97-AF65-F5344CB8AC3E}">
        <p14:creationId xmlns:p14="http://schemas.microsoft.com/office/powerpoint/2010/main" val="309127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>
          <a:xfrm>
            <a:off x="950540" y="116632"/>
            <a:ext cx="75819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Alcune «tensioni pedagogiche» 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/>
              <a:t>nell’inclusive </a:t>
            </a:r>
            <a:r>
              <a:rPr lang="it-IT" sz="3600" dirty="0" err="1"/>
              <a:t>education</a:t>
            </a:r>
            <a:r>
              <a:rPr lang="it-IT" dirty="0"/>
              <a:t/>
            </a:r>
            <a:br>
              <a:rPr lang="it-IT" dirty="0"/>
            </a:br>
            <a:endParaRPr lang="it-IT" dirty="0" smtClean="0"/>
          </a:p>
        </p:txBody>
      </p:sp>
      <p:sp>
        <p:nvSpPr>
          <p:cNvPr id="8195" name="Segnaposto contenuto 1"/>
          <p:cNvSpPr>
            <a:spLocks noGrp="1"/>
          </p:cNvSpPr>
          <p:nvPr>
            <p:ph idx="1"/>
          </p:nvPr>
        </p:nvSpPr>
        <p:spPr>
          <a:xfrm>
            <a:off x="457200" y="1195536"/>
            <a:ext cx="8229600" cy="5257800"/>
          </a:xfrm>
        </p:spPr>
        <p:txBody>
          <a:bodyPr/>
          <a:lstStyle/>
          <a:p>
            <a:pPr marL="0" indent="0" eaLnBrk="1" hangingPunct="1">
              <a:buNone/>
            </a:pPr>
            <a:endParaRPr lang="it-IT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it-IT" dirty="0" smtClean="0"/>
              <a:t>L’educabilità è intesa come «possibilità»</a:t>
            </a: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r>
              <a:rPr lang="it-IT" dirty="0" smtClean="0"/>
              <a:t>E’ fondamentale la capacità di cogliere i problemi</a:t>
            </a:r>
            <a:r>
              <a:rPr lang="it-IT" dirty="0"/>
              <a:t> </a:t>
            </a:r>
            <a:r>
              <a:rPr lang="it-IT" dirty="0" smtClean="0"/>
              <a:t>e la competenza nell’affrontarli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 smtClean="0"/>
              <a:t>Serve una padronanza nell’ipotizzare opzioni nelle risposte educative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 smtClean="0"/>
              <a:t>Va riconosciuta la realtà, nel senso di «prendere atto» e di «agire» per cambiarla (decisione)</a:t>
            </a:r>
          </a:p>
        </p:txBody>
      </p:sp>
    </p:spTree>
    <p:extLst>
      <p:ext uri="{BB962C8B-B14F-4D97-AF65-F5344CB8AC3E}">
        <p14:creationId xmlns:p14="http://schemas.microsoft.com/office/powerpoint/2010/main" val="139429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>
          <a:xfrm>
            <a:off x="950540" y="116632"/>
            <a:ext cx="75819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Alcune «tensioni pedagogiche» 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/>
              <a:t>nell’inclusive </a:t>
            </a:r>
            <a:r>
              <a:rPr lang="it-IT" sz="3600" dirty="0" err="1"/>
              <a:t>education</a:t>
            </a:r>
            <a:r>
              <a:rPr lang="it-IT" dirty="0"/>
              <a:t/>
            </a:r>
            <a:br>
              <a:rPr lang="it-IT" dirty="0"/>
            </a:br>
            <a:endParaRPr lang="it-IT" dirty="0" smtClean="0"/>
          </a:p>
        </p:txBody>
      </p:sp>
      <p:sp>
        <p:nvSpPr>
          <p:cNvPr id="8195" name="Segnaposto contenuto 1"/>
          <p:cNvSpPr>
            <a:spLocks noGrp="1"/>
          </p:cNvSpPr>
          <p:nvPr>
            <p:ph idx="1"/>
          </p:nvPr>
        </p:nvSpPr>
        <p:spPr>
          <a:xfrm>
            <a:off x="457200" y="1195536"/>
            <a:ext cx="8229600" cy="5257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/>
              <a:t>Il distacco dai compiti </a:t>
            </a:r>
            <a:r>
              <a:rPr lang="it-IT" sz="2800" dirty="0" err="1"/>
              <a:t>piu’</a:t>
            </a:r>
            <a:r>
              <a:rPr lang="it-IT" sz="2800" dirty="0"/>
              <a:t> attuali, superare l’empiria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/>
              <a:t>Il contenimento degli elementi di implicazione nell’accompagnamento («dominanza» nella relazione)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/>
              <a:t>Il riconoscimento dell’identità come senso di appartenenza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/>
              <a:t>La responsabilità come «appartenenza»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b="1" dirty="0"/>
              <a:t>L’aggiunta di «qualità» (e innovatività) alle  necessità delle persone di cui ci occupiamo</a:t>
            </a: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99855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4166505" y="1239848"/>
            <a:ext cx="2206828" cy="3773502"/>
          </a:xfrm>
          <a:prstGeom prst="rect">
            <a:avLst/>
          </a:prstGeom>
          <a:solidFill>
            <a:srgbClr val="FFFFFF"/>
          </a:solidFill>
          <a:ln w="25400">
            <a:solidFill>
              <a:srgbClr val="BBE0E3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55" name="Shape 55"/>
          <p:cNvSpPr/>
          <p:nvPr/>
        </p:nvSpPr>
        <p:spPr>
          <a:xfrm>
            <a:off x="2234213" y="1286764"/>
            <a:ext cx="1847708" cy="3773502"/>
          </a:xfrm>
          <a:prstGeom prst="rect">
            <a:avLst/>
          </a:prstGeom>
          <a:solidFill>
            <a:srgbClr val="FFFFFF"/>
          </a:solidFill>
          <a:ln w="25400">
            <a:solidFill>
              <a:srgbClr val="BBE0E3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56" name="Shape 56"/>
          <p:cNvSpPr/>
          <p:nvPr/>
        </p:nvSpPr>
        <p:spPr>
          <a:xfrm>
            <a:off x="222738" y="1260470"/>
            <a:ext cx="1847708" cy="3773502"/>
          </a:xfrm>
          <a:prstGeom prst="rect">
            <a:avLst/>
          </a:prstGeom>
          <a:solidFill>
            <a:srgbClr val="FFFFFF"/>
          </a:solidFill>
          <a:ln w="25400">
            <a:solidFill>
              <a:srgbClr val="BBE0E3"/>
            </a:solidFill>
          </a:ln>
        </p:spPr>
        <p:txBody>
          <a:bodyPr lIns="45719" rIns="45719"/>
          <a:lstStyle/>
          <a:p>
            <a:pPr lvl="0"/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457200" y="77547"/>
            <a:ext cx="8229600" cy="1325563"/>
          </a:xfrm>
          <a:prstGeom prst="rect">
            <a:avLst/>
          </a:prstGeom>
        </p:spPr>
        <p:txBody>
          <a:bodyPr/>
          <a:lstStyle>
            <a:lvl1pPr defTabSz="449580"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>
              <a:defRPr sz="1800"/>
            </a:pPr>
            <a:r>
              <a:rPr sz="4400"/>
              <a:t>GRUPPI DI RIFERIMENTO</a:t>
            </a:r>
          </a:p>
        </p:txBody>
      </p:sp>
      <p:sp>
        <p:nvSpPr>
          <p:cNvPr id="58" name="Shape 58"/>
          <p:cNvSpPr/>
          <p:nvPr/>
        </p:nvSpPr>
        <p:spPr>
          <a:xfrm>
            <a:off x="318932" y="1321055"/>
            <a:ext cx="1655321" cy="626888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/>
          </a:gradFill>
          <a:ln>
            <a:solid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 lvl="0"/>
            <a:r>
              <a:t>SCUOLA SEC. I° GRADO</a:t>
            </a:r>
          </a:p>
        </p:txBody>
      </p:sp>
      <p:sp>
        <p:nvSpPr>
          <p:cNvPr id="59" name="Shape 59"/>
          <p:cNvSpPr/>
          <p:nvPr/>
        </p:nvSpPr>
        <p:spPr>
          <a:xfrm>
            <a:off x="2330406" y="1412343"/>
            <a:ext cx="1708323" cy="626887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/>
          </a:gradFill>
          <a:ln>
            <a:solid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 lvl="0"/>
            <a:r>
              <a:t>SCUOLA SEC. II° GRADO</a:t>
            </a:r>
          </a:p>
        </p:txBody>
      </p:sp>
      <p:sp>
        <p:nvSpPr>
          <p:cNvPr id="60" name="Shape 60"/>
          <p:cNvSpPr/>
          <p:nvPr/>
        </p:nvSpPr>
        <p:spPr>
          <a:xfrm>
            <a:off x="4501854" y="1438396"/>
            <a:ext cx="1485489" cy="360187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/>
          </a:gradFill>
          <a:ln>
            <a:solid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UNIVERSITÀ</a:t>
            </a:r>
          </a:p>
        </p:txBody>
      </p:sp>
      <p:sp>
        <p:nvSpPr>
          <p:cNvPr id="61" name="Shape 61"/>
          <p:cNvSpPr/>
          <p:nvPr/>
        </p:nvSpPr>
        <p:spPr>
          <a:xfrm>
            <a:off x="497460" y="2189712"/>
            <a:ext cx="1098266" cy="456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/>
            <a:r>
              <a:t>Classi terze</a:t>
            </a:r>
          </a:p>
        </p:txBody>
      </p:sp>
      <p:sp>
        <p:nvSpPr>
          <p:cNvPr id="62" name="Shape 62"/>
          <p:cNvSpPr/>
          <p:nvPr/>
        </p:nvSpPr>
        <p:spPr>
          <a:xfrm>
            <a:off x="2435913" y="2175709"/>
            <a:ext cx="1444308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 algn="ctr">
              <a:lnSpc>
                <a:spcPct val="5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Classi seconde</a:t>
            </a:r>
          </a:p>
          <a:p>
            <a:pPr lvl="0" algn="ctr">
              <a:lnSpc>
                <a:spcPct val="5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 e </a:t>
            </a:r>
          </a:p>
          <a:p>
            <a:pPr lvl="0" algn="ctr">
              <a:lnSpc>
                <a:spcPct val="5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quinte</a:t>
            </a:r>
          </a:p>
        </p:txBody>
      </p:sp>
      <p:sp>
        <p:nvSpPr>
          <p:cNvPr id="63" name="Shape 63"/>
          <p:cNvSpPr/>
          <p:nvPr/>
        </p:nvSpPr>
        <p:spPr>
          <a:xfrm>
            <a:off x="4197840" y="2259195"/>
            <a:ext cx="2144158" cy="901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 defTabSz="449580">
              <a:lnSpc>
                <a:spcPct val="60000"/>
              </a:lnSpc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/>
            <a:r>
              <a:t>Studenti con disabilità iscritti all’Università</a:t>
            </a:r>
          </a:p>
        </p:txBody>
      </p:sp>
      <p:sp>
        <p:nvSpPr>
          <p:cNvPr id="64" name="Shape 64"/>
          <p:cNvSpPr/>
          <p:nvPr/>
        </p:nvSpPr>
        <p:spPr>
          <a:xfrm>
            <a:off x="505176" y="3432626"/>
            <a:ext cx="1082834" cy="67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Insegnanti</a:t>
            </a:r>
          </a:p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di sostegno</a:t>
            </a:r>
          </a:p>
        </p:txBody>
      </p:sp>
      <p:sp>
        <p:nvSpPr>
          <p:cNvPr id="65" name="Shape 65"/>
          <p:cNvSpPr/>
          <p:nvPr/>
        </p:nvSpPr>
        <p:spPr>
          <a:xfrm>
            <a:off x="662481" y="4322243"/>
            <a:ext cx="768224" cy="456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/>
            <a:r>
              <a:t>Genitori</a:t>
            </a:r>
          </a:p>
        </p:txBody>
      </p:sp>
      <p:sp>
        <p:nvSpPr>
          <p:cNvPr id="66" name="Shape 66"/>
          <p:cNvSpPr/>
          <p:nvPr/>
        </p:nvSpPr>
        <p:spPr>
          <a:xfrm>
            <a:off x="2577058" y="3810094"/>
            <a:ext cx="1082835" cy="678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Insegnanti</a:t>
            </a:r>
          </a:p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di sostegno</a:t>
            </a:r>
          </a:p>
        </p:txBody>
      </p:sp>
      <p:sp>
        <p:nvSpPr>
          <p:cNvPr id="67" name="Shape 67"/>
          <p:cNvSpPr/>
          <p:nvPr/>
        </p:nvSpPr>
        <p:spPr>
          <a:xfrm>
            <a:off x="2674190" y="4569738"/>
            <a:ext cx="768224" cy="456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/>
            <a:r>
              <a:t>Genitori</a:t>
            </a:r>
          </a:p>
        </p:txBody>
      </p:sp>
      <p:sp>
        <p:nvSpPr>
          <p:cNvPr id="68" name="Shape 68"/>
          <p:cNvSpPr/>
          <p:nvPr/>
        </p:nvSpPr>
        <p:spPr>
          <a:xfrm>
            <a:off x="522749" y="2699994"/>
            <a:ext cx="1047688" cy="678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Insegnanti</a:t>
            </a:r>
          </a:p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curricolari</a:t>
            </a:r>
          </a:p>
        </p:txBody>
      </p:sp>
      <p:sp>
        <p:nvSpPr>
          <p:cNvPr id="69" name="Shape 69"/>
          <p:cNvSpPr/>
          <p:nvPr/>
        </p:nvSpPr>
        <p:spPr>
          <a:xfrm>
            <a:off x="2612206" y="3029402"/>
            <a:ext cx="1047687" cy="67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Insegnanti</a:t>
            </a:r>
          </a:p>
          <a:p>
            <a:pPr lvl="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curricolari</a:t>
            </a:r>
          </a:p>
        </p:txBody>
      </p:sp>
      <p:graphicFrame>
        <p:nvGraphicFramePr>
          <p:cNvPr id="70" name="Table 70"/>
          <p:cNvGraphicFramePr/>
          <p:nvPr/>
        </p:nvGraphicFramePr>
        <p:xfrm>
          <a:off x="967974" y="5102229"/>
          <a:ext cx="7202527" cy="1259840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7202527"/>
              </a:tblGrid>
              <a:tr h="279400">
                <a:tc>
                  <a:txBody>
                    <a:bodyPr/>
                    <a:lstStyle/>
                    <a:p>
                      <a:pPr lvl="0" algn="ctr" defTabSz="457200">
                        <a:defRPr sz="1800" b="0" i="0"/>
                      </a:pPr>
                      <a:r>
                        <a:rPr sz="14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SERVIZI/CENTRI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 defTabSz="457200">
                        <a:defRPr sz="1800" b="0" i="0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Servizio per gli studenti disabili - Università di Bologna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just" defTabSz="457200"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CSAPSA (Centro Studi Analisi di Psicologia e sociologia Applicate) di Bologna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just" defTabSz="457200"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  <a:defRPr sz="1800" b="0" i="0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Centro Integrato Servizi Scuola/Territorio di Imola (Nuovo Circondario Imolese/CISS-T 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1" name="Shape 71"/>
          <p:cNvSpPr/>
          <p:nvPr/>
        </p:nvSpPr>
        <p:spPr>
          <a:xfrm>
            <a:off x="6509047" y="1233459"/>
            <a:ext cx="2206828" cy="3773502"/>
          </a:xfrm>
          <a:prstGeom prst="rect">
            <a:avLst/>
          </a:prstGeom>
          <a:solidFill>
            <a:srgbClr val="FFFFFF"/>
          </a:solidFill>
          <a:ln w="25400">
            <a:solidFill>
              <a:srgbClr val="BBE0E3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72" name="Shape 72"/>
          <p:cNvSpPr/>
          <p:nvPr/>
        </p:nvSpPr>
        <p:spPr>
          <a:xfrm>
            <a:off x="6732240" y="1412343"/>
            <a:ext cx="1744067" cy="276999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/>
          </a:gradFill>
          <a:ln>
            <a:solid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/>
            <a:r>
              <a:rPr lang="it-IT" dirty="0" smtClean="0"/>
              <a:t>POSTLAUREAM</a:t>
            </a:r>
            <a:endParaRPr dirty="0"/>
          </a:p>
        </p:txBody>
      </p:sp>
      <p:sp>
        <p:nvSpPr>
          <p:cNvPr id="73" name="Shape 73"/>
          <p:cNvSpPr/>
          <p:nvPr/>
        </p:nvSpPr>
        <p:spPr>
          <a:xfrm>
            <a:off x="6540382" y="2252805"/>
            <a:ext cx="2144158" cy="1491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 algn="just" defTabSz="449580"/>
            <a:endParaRPr>
              <a:latin typeface="Noteworthy Light"/>
              <a:ea typeface="Noteworthy Light"/>
              <a:cs typeface="Noteworthy Light"/>
              <a:sym typeface="Noteworthy Light"/>
            </a:endParaRPr>
          </a:p>
          <a:p>
            <a:pPr lvl="0" algn="just" defTabSz="44958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Laureati - da almeno tre anni - con disabilità</a:t>
            </a:r>
          </a:p>
          <a:p>
            <a:pPr lvl="0" algn="just" defTabSz="449580">
              <a:lnSpc>
                <a:spcPct val="60000"/>
              </a:lnSpc>
            </a:pPr>
            <a:endParaRPr>
              <a:latin typeface="Noteworthy Light"/>
              <a:ea typeface="Noteworthy Light"/>
              <a:cs typeface="Noteworthy Light"/>
              <a:sym typeface="Noteworthy Light"/>
            </a:endParaRPr>
          </a:p>
          <a:p>
            <a:pPr lvl="0" algn="just" defTabSz="449580">
              <a:lnSpc>
                <a:spcPct val="60000"/>
              </a:lnSpc>
            </a:pP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Lavoratori con disabilità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Table 75"/>
          <p:cNvGraphicFramePr/>
          <p:nvPr/>
        </p:nvGraphicFramePr>
        <p:xfrm>
          <a:off x="2627784" y="3140968"/>
          <a:ext cx="4228182" cy="3098800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3479800"/>
                <a:gridCol w="748382"/>
              </a:tblGrid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 dirty="0" err="1"/>
                        <a:t>Istituzioni</a:t>
                      </a:r>
                      <a:r>
                        <a:rPr sz="1000" b="1" i="1" dirty="0"/>
                        <a:t> </a:t>
                      </a:r>
                      <a:r>
                        <a:rPr sz="1000" b="1" i="1" dirty="0" err="1"/>
                        <a:t>Scolastiche</a:t>
                      </a:r>
                      <a:r>
                        <a:rPr sz="1000" b="1" i="1" dirty="0"/>
                        <a:t> (sec. I° </a:t>
                      </a:r>
                      <a:r>
                        <a:rPr sz="1000" b="1" i="1" dirty="0" err="1"/>
                        <a:t>grado</a:t>
                      </a:r>
                      <a:r>
                        <a:rPr sz="1000" b="1" i="1" dirty="0"/>
                        <a:t>) </a:t>
                      </a:r>
                      <a:r>
                        <a:rPr sz="1000" b="1" i="1" dirty="0" err="1"/>
                        <a:t>coinvolte</a:t>
                      </a:r>
                      <a:endParaRPr sz="1000" b="1" i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/>
                        <a:t>5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/>
                        <a:t>Istituzioni Scolastiche (sec. II° grado) coinvolte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/>
                        <a:t>6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lang="it-IT" sz="1000" b="1" i="1" dirty="0" smtClean="0"/>
                        <a:t>Focus </a:t>
                      </a:r>
                      <a:r>
                        <a:rPr lang="it-IT" sz="1000" b="1" i="1" dirty="0" err="1" smtClean="0"/>
                        <a:t>group</a:t>
                      </a:r>
                      <a:r>
                        <a:rPr lang="it-IT" sz="1000" b="1" i="1" dirty="0" smtClean="0"/>
                        <a:t>  insegnanti specializzati</a:t>
                      </a:r>
                      <a:endParaRPr sz="1000" b="1" i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lang="it-IT" sz="1000" b="1" dirty="0" smtClean="0"/>
                        <a:t>7</a:t>
                      </a:r>
                      <a:endParaRPr sz="1000" b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 dirty="0" err="1"/>
                        <a:t>Interviste</a:t>
                      </a:r>
                      <a:r>
                        <a:rPr sz="1000" b="1" i="1" dirty="0"/>
                        <a:t> </a:t>
                      </a:r>
                      <a:r>
                        <a:rPr sz="1000" b="1" i="1" dirty="0" err="1"/>
                        <a:t>ai</a:t>
                      </a:r>
                      <a:r>
                        <a:rPr sz="1000" b="1" i="1" dirty="0"/>
                        <a:t> </a:t>
                      </a:r>
                      <a:r>
                        <a:rPr sz="1000" b="1" i="1" dirty="0" err="1"/>
                        <a:t>genitori</a:t>
                      </a:r>
                      <a:endParaRPr sz="1000" b="1" i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/>
                        <a:t>15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 dirty="0" err="1"/>
                        <a:t>questionario</a:t>
                      </a:r>
                      <a:r>
                        <a:rPr sz="1000" b="1" i="1" dirty="0"/>
                        <a:t> online </a:t>
                      </a:r>
                      <a:r>
                        <a:rPr sz="1000" b="1" i="1" dirty="0" err="1"/>
                        <a:t>docenti</a:t>
                      </a:r>
                      <a:r>
                        <a:rPr sz="1000" b="1" i="1" dirty="0"/>
                        <a:t> (</a:t>
                      </a:r>
                      <a:r>
                        <a:rPr sz="1000" b="1" i="1" dirty="0" err="1"/>
                        <a:t>ancora</a:t>
                      </a:r>
                      <a:r>
                        <a:rPr sz="1000" b="1" i="1" dirty="0"/>
                        <a:t> </a:t>
                      </a:r>
                      <a:r>
                        <a:rPr sz="1000" b="1" i="1" dirty="0" err="1"/>
                        <a:t>attivo</a:t>
                      </a:r>
                      <a:r>
                        <a:rPr sz="1000" b="1" i="1" dirty="0"/>
                        <a:t>)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dirty="0" smtClean="0"/>
                        <a:t>52</a:t>
                      </a:r>
                      <a:r>
                        <a:rPr lang="it-IT" sz="1000" b="1" dirty="0" smtClean="0"/>
                        <a:t>5</a:t>
                      </a:r>
                      <a:endParaRPr sz="1000" b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000"/>
                      </a:pPr>
                      <a:endParaRPr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000" i="0"/>
                      </a:pPr>
                      <a:endParaRPr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/>
                        <a:t>questionario online studenti universitari (ancora attivo)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lang="it-IT" sz="1000" b="1" smtClean="0"/>
                        <a:t>263</a:t>
                      </a:r>
                      <a:endParaRPr sz="1000" b="1" dirty="0"/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/>
                        <a:t>analisi fascicoli studenti con disabilità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/>
                        <a:t>400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5245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/>
                        <a:t>interviste agli studenti con disabilità UNIBO 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/>
                        <a:t>luglio 2014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275245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i="1"/>
                        <a:t>interviste a lavoratori con disabilità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500"/>
                        </a:spcBef>
                        <a:defRPr sz="1800" b="0" i="0"/>
                      </a:pPr>
                      <a:r>
                        <a:rPr sz="1000" b="1" dirty="0" err="1"/>
                        <a:t>luglio</a:t>
                      </a:r>
                      <a:r>
                        <a:rPr sz="1000" b="1" dirty="0"/>
                        <a:t> 2014</a:t>
                      </a:r>
                    </a:p>
                  </a:txBody>
                  <a:tcPr marL="63500" marR="63500" marT="63500" marB="635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76" name="Shape 76"/>
          <p:cNvSpPr/>
          <p:nvPr/>
        </p:nvSpPr>
        <p:spPr>
          <a:xfrm>
            <a:off x="256300" y="1230693"/>
            <a:ext cx="8143719" cy="23239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2" indent="457200" algn="just" defTabSz="449580"/>
            <a:r>
              <a:rPr sz="1400">
                <a:latin typeface="Noteworthy Bold"/>
                <a:ea typeface="Noteworthy Bold"/>
                <a:cs typeface="Noteworthy Bold"/>
                <a:sym typeface="Noteworthy Bold"/>
              </a:rPr>
              <a:t>FASE ESPLORATIVA</a:t>
            </a:r>
            <a:r>
              <a:rPr sz="1400">
                <a:latin typeface="Noteworthy Light"/>
                <a:ea typeface="Noteworthy Light"/>
                <a:cs typeface="Noteworthy Light"/>
                <a:sym typeface="Noteworthy Light"/>
              </a:rPr>
              <a:t> (gennaio 2013 - giugno 2013)</a:t>
            </a:r>
          </a:p>
          <a:p>
            <a:pPr lvl="2" indent="457200" defTabSz="449580"/>
            <a:endParaRPr sz="1400">
              <a:latin typeface="Noteworthy Light"/>
              <a:ea typeface="Noteworthy Light"/>
              <a:cs typeface="Noteworthy Light"/>
              <a:sym typeface="Noteworthy Light"/>
            </a:endParaRPr>
          </a:p>
          <a:p>
            <a:pPr lvl="0" defTabSz="457200"/>
            <a:r>
              <a:rPr sz="1400">
                <a:solidFill>
                  <a:srgbClr val="FF2600"/>
                </a:solidFill>
                <a:latin typeface="Noteworthy Bold"/>
                <a:ea typeface="Noteworthy Bold"/>
                <a:cs typeface="Noteworthy Bold"/>
                <a:sym typeface="Noteworthy Bold"/>
              </a:rPr>
              <a:t>FASE INIZIALE (settembre 2013 - giugno 2014):</a:t>
            </a:r>
          </a:p>
          <a:p>
            <a:pPr marL="140368" lvl="0" indent="-140368" defTabSz="457200">
              <a:buSzPct val="100000"/>
              <a:buChar char="•"/>
            </a:pPr>
            <a:r>
              <a:rPr sz="1400">
                <a:solidFill>
                  <a:srgbClr val="FF2600"/>
                </a:solidFill>
                <a:latin typeface="Noteworthy Bold"/>
                <a:ea typeface="Noteworthy Bold"/>
                <a:cs typeface="Noteworthy Bold"/>
                <a:sym typeface="Noteworthy Bold"/>
              </a:rPr>
              <a:t>Messa a punto degli aspetti metodologici e degli strumenti della ricerca</a:t>
            </a:r>
          </a:p>
          <a:p>
            <a:pPr marL="140368" lvl="0" indent="-140368" defTabSz="457200">
              <a:buSzPct val="100000"/>
              <a:buChar char="•"/>
            </a:pPr>
            <a:r>
              <a:rPr sz="1400">
                <a:solidFill>
                  <a:srgbClr val="FF2600"/>
                </a:solidFill>
                <a:latin typeface="Noteworthy Bold"/>
                <a:ea typeface="Noteworthy Bold"/>
                <a:cs typeface="Noteworthy Bold"/>
                <a:sym typeface="Noteworthy Bold"/>
              </a:rPr>
              <a:t>Implementazione e somministrazione dei Questionari online </a:t>
            </a:r>
          </a:p>
          <a:p>
            <a:pPr marL="140368" lvl="0" indent="-140368" defTabSz="457200">
              <a:buSzPct val="100000"/>
              <a:buChar char="•"/>
            </a:pPr>
            <a:r>
              <a:rPr sz="1400">
                <a:solidFill>
                  <a:srgbClr val="FF2600"/>
                </a:solidFill>
                <a:latin typeface="Noteworthy Bold"/>
                <a:ea typeface="Noteworthy Bold"/>
                <a:cs typeface="Noteworthy Bold"/>
                <a:sym typeface="Noteworthy Bold"/>
              </a:rPr>
              <a:t>Avvio delle interviste a testimoni privilegiati e dei focus group</a:t>
            </a:r>
          </a:p>
          <a:p>
            <a:pPr marL="140368" lvl="0" indent="-140368" defTabSz="457200">
              <a:buSzPct val="100000"/>
              <a:buChar char="•"/>
            </a:pPr>
            <a:r>
              <a:rPr sz="1400">
                <a:solidFill>
                  <a:srgbClr val="FF2600"/>
                </a:solidFill>
                <a:latin typeface="Noteworthy Bold"/>
                <a:ea typeface="Noteworthy Bold"/>
                <a:cs typeface="Noteworthy Bold"/>
                <a:sym typeface="Noteworthy Bold"/>
              </a:rPr>
              <a:t>Presa di contatto con i soggetti istituzionali - e non - da coinvolgere operativamente nella rilevazione dei dati</a:t>
            </a:r>
          </a:p>
        </p:txBody>
      </p:sp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pPr lvl="0">
              <a:defRPr sz="1800"/>
            </a:pPr>
            <a:r>
              <a:rPr sz="4400"/>
              <a:t>Fase iniziale della ricerca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787400" y="274637"/>
            <a:ext cx="8229600" cy="1325563"/>
          </a:xfrm>
          <a:prstGeom prst="rect">
            <a:avLst/>
          </a:prstGeom>
        </p:spPr>
        <p:txBody>
          <a:bodyPr/>
          <a:lstStyle>
            <a:lvl1pPr defTabSz="449580">
              <a:defRPr sz="2800">
                <a:latin typeface="Big Caslon"/>
                <a:ea typeface="Big Caslon"/>
                <a:cs typeface="Big Caslon"/>
                <a:sym typeface="Big Caslon"/>
              </a:defRPr>
            </a:lvl1pPr>
          </a:lstStyle>
          <a:p>
            <a:pPr lvl="0">
              <a:defRPr sz="1800"/>
            </a:pPr>
            <a:r>
              <a:rPr sz="2800"/>
              <a:t> Questionario online</a:t>
            </a:r>
          </a:p>
        </p:txBody>
      </p:sp>
      <p:grpSp>
        <p:nvGrpSpPr>
          <p:cNvPr id="82" name="Group 82"/>
          <p:cNvGrpSpPr/>
          <p:nvPr/>
        </p:nvGrpSpPr>
        <p:grpSpPr>
          <a:xfrm>
            <a:off x="1215397" y="1544788"/>
            <a:ext cx="2276551" cy="2489129"/>
            <a:chOff x="291759" y="0"/>
            <a:chExt cx="2276550" cy="2489128"/>
          </a:xfrm>
        </p:grpSpPr>
        <p:sp>
          <p:nvSpPr>
            <p:cNvPr id="80" name="Shape 80"/>
            <p:cNvSpPr/>
            <p:nvPr/>
          </p:nvSpPr>
          <p:spPr>
            <a:xfrm>
              <a:off x="291759" y="0"/>
              <a:ext cx="2276551" cy="7270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1300" b="1"/>
                <a:t>QUESTIONARIO</a:t>
              </a:r>
            </a:p>
            <a:p>
              <a:pPr lvl="0" algn="ctr"/>
              <a:r>
                <a:rPr sz="1300" b="1"/>
                <a:t>INSEGNANTI</a:t>
              </a:r>
            </a:p>
          </p:txBody>
        </p:sp>
        <p:pic>
          <p:nvPicPr>
            <p:cNvPr id="81" name="pasted-image.tif"/>
            <p:cNvPicPr/>
            <p:nvPr/>
          </p:nvPicPr>
          <p:blipFill>
            <a:blip r:embed="rId2" cstate="print">
              <a:extLst/>
            </a:blip>
            <a:stretch>
              <a:fillRect/>
            </a:stretch>
          </p:blipFill>
          <p:spPr>
            <a:xfrm>
              <a:off x="697449" y="392689"/>
              <a:ext cx="1465170" cy="20964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aphicFrame>
        <p:nvGraphicFramePr>
          <p:cNvPr id="83" name="Table 83"/>
          <p:cNvGraphicFramePr/>
          <p:nvPr/>
        </p:nvGraphicFramePr>
        <p:xfrm>
          <a:off x="1362080" y="4660265"/>
          <a:ext cx="1983184" cy="11049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0000"/>
                <a:gridCol w="713184"/>
              </a:tblGrid>
              <a:tr h="1104900"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2200" b="1"/>
                        <a:t>TOTALI</a:t>
                      </a:r>
                    </a:p>
                  </a:txBody>
                  <a:tcPr marL="63500" marR="63500" marT="63500" marB="635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500"/>
                        </a:spcBef>
                        <a:defRPr sz="1800" b="0" i="0"/>
                      </a:pPr>
                      <a:r>
                        <a:rPr sz="2200" b="1"/>
                        <a:t>459</a:t>
                      </a:r>
                    </a:p>
                  </a:txBody>
                  <a:tcPr marL="63500" marR="63500" marT="63500" marB="635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84" name="Shape 84"/>
          <p:cNvSpPr/>
          <p:nvPr/>
        </p:nvSpPr>
        <p:spPr>
          <a:xfrm>
            <a:off x="3473293" y="5016500"/>
            <a:ext cx="3430957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latin typeface="Snell Roundhand"/>
                <a:ea typeface="Snell Roundhand"/>
                <a:cs typeface="Snell Roundhand"/>
                <a:sym typeface="Snell Roundhand"/>
              </a:defRPr>
            </a:lvl1pPr>
          </a:lstStyle>
          <a:p>
            <a:pPr lvl="0"/>
            <a:r>
              <a:t>da febbraio 2014 … a maggio 2014</a:t>
            </a:r>
          </a:p>
        </p:txBody>
      </p:sp>
      <p:sp>
        <p:nvSpPr>
          <p:cNvPr id="85" name="Shape 85"/>
          <p:cNvSpPr/>
          <p:nvPr/>
        </p:nvSpPr>
        <p:spPr>
          <a:xfrm>
            <a:off x="3618087" y="2066219"/>
            <a:ext cx="4380308" cy="2484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40631" lvl="0" indent="-240631" algn="just">
              <a:buSzPct val="100000"/>
              <a:buAutoNum type="arabicPeriod"/>
            </a:pPr>
            <a:r>
              <a:rPr>
                <a:solidFill>
                  <a:srgbClr val="FF2600"/>
                </a:solidFill>
              </a:rPr>
              <a:t>Informazioni</a:t>
            </a:r>
            <a:r>
              <a:t> personali e professionali.</a:t>
            </a:r>
          </a:p>
          <a:p>
            <a:pPr marL="240631" lvl="0" indent="-240631" algn="just">
              <a:buSzPct val="100000"/>
              <a:buAutoNum type="arabicPeriod"/>
            </a:pPr>
            <a:r>
              <a:t>Idee sul </a:t>
            </a:r>
            <a:r>
              <a:rPr>
                <a:solidFill>
                  <a:srgbClr val="FF2600"/>
                </a:solidFill>
              </a:rPr>
              <a:t>futuro</a:t>
            </a:r>
            <a:r>
              <a:t> scolastico-professionale dell’alunno con disabilità.</a:t>
            </a:r>
          </a:p>
          <a:p>
            <a:pPr marL="240631" lvl="0" indent="-240631" algn="just">
              <a:buSzPct val="100000"/>
              <a:buAutoNum type="arabicPeriod"/>
            </a:pPr>
            <a:r>
              <a:t>I </a:t>
            </a:r>
            <a:r>
              <a:rPr>
                <a:solidFill>
                  <a:srgbClr val="FF2600"/>
                </a:solidFill>
              </a:rPr>
              <a:t>tempi</a:t>
            </a:r>
            <a:r>
              <a:t> per l’orientamento per l’alunno con disabilità.</a:t>
            </a:r>
          </a:p>
          <a:p>
            <a:pPr marL="240631" lvl="0" indent="-240631" algn="just">
              <a:buSzPct val="100000"/>
              <a:buAutoNum type="arabicPeriod"/>
            </a:pPr>
            <a:r>
              <a:t>Le </a:t>
            </a:r>
            <a:r>
              <a:rPr>
                <a:solidFill>
                  <a:srgbClr val="FF2600"/>
                </a:solidFill>
              </a:rPr>
              <a:t>pratiche</a:t>
            </a:r>
            <a:r>
              <a:t> per l’orientamento per l’alunno con disabilità.</a:t>
            </a:r>
          </a:p>
          <a:p>
            <a:pPr marL="240631" lvl="0" indent="-240631" algn="just">
              <a:buSzPct val="100000"/>
              <a:buAutoNum type="arabicPeriod"/>
            </a:pPr>
            <a:r>
              <a:t>Le </a:t>
            </a:r>
            <a:r>
              <a:rPr>
                <a:solidFill>
                  <a:srgbClr val="FF2600"/>
                </a:solidFill>
              </a:rPr>
              <a:t>esperienze</a:t>
            </a:r>
            <a:r>
              <a:t> di stage, tirocinio ed alternanza scuola lavoro.</a:t>
            </a:r>
          </a:p>
        </p:txBody>
      </p:sp>
      <p:sp>
        <p:nvSpPr>
          <p:cNvPr id="86" name="Shape 86"/>
          <p:cNvSpPr/>
          <p:nvPr/>
        </p:nvSpPr>
        <p:spPr>
          <a:xfrm>
            <a:off x="1289060" y="1397000"/>
            <a:ext cx="1970486" cy="2784705"/>
          </a:xfrm>
          <a:prstGeom prst="rect">
            <a:avLst/>
          </a:prstGeom>
          <a:ln w="25400">
            <a:solidFill>
              <a:srgbClr val="BBE0E3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asted-image.pdf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82444" y="2181443"/>
            <a:ext cx="8101224" cy="249511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1" name="Group 91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89" name="Shape 89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90" name="pasted-image.tif"/>
            <p:cNvPicPr/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asted-image.pdf"/>
          <p:cNvPicPr/>
          <p:nvPr/>
        </p:nvPicPr>
        <p:blipFill>
          <a:blip r:embed="rId2" cstate="print">
            <a:extLst/>
          </a:blip>
          <a:srcRect b="28716"/>
          <a:stretch>
            <a:fillRect/>
          </a:stretch>
        </p:blipFill>
        <p:spPr>
          <a:xfrm>
            <a:off x="889555" y="1248751"/>
            <a:ext cx="6327842" cy="2606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94" name="pasted-image.pdf"/>
          <p:cNvPicPr/>
          <p:nvPr/>
        </p:nvPicPr>
        <p:blipFill>
          <a:blip r:embed="rId3" cstate="print">
            <a:extLst/>
          </a:blip>
          <a:srcRect b="28891"/>
          <a:stretch>
            <a:fillRect/>
          </a:stretch>
        </p:blipFill>
        <p:spPr>
          <a:xfrm>
            <a:off x="850637" y="4089128"/>
            <a:ext cx="6565005" cy="236341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7" name="Group 97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95" name="Shape 95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96" name="pasted-image.tif"/>
            <p:cNvPicPr/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8" name="Shape 98"/>
          <p:cNvSpPr/>
          <p:nvPr/>
        </p:nvSpPr>
        <p:spPr>
          <a:xfrm>
            <a:off x="6202679" y="2371931"/>
            <a:ext cx="821850" cy="1247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99" name="Shape 99"/>
          <p:cNvSpPr/>
          <p:nvPr/>
        </p:nvSpPr>
        <p:spPr>
          <a:xfrm>
            <a:off x="6314440" y="48241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6314440" y="5719990"/>
            <a:ext cx="821849" cy="215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asted-image.pdf"/>
          <p:cNvPicPr/>
          <p:nvPr/>
        </p:nvPicPr>
        <p:blipFill>
          <a:blip r:embed="rId2" cstate="print">
            <a:extLst/>
          </a:blip>
          <a:srcRect b="30624"/>
          <a:stretch>
            <a:fillRect/>
          </a:stretch>
        </p:blipFill>
        <p:spPr>
          <a:xfrm>
            <a:off x="823198" y="1478703"/>
            <a:ext cx="6377945" cy="209570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pasted-image.pdf"/>
          <p:cNvPicPr/>
          <p:nvPr/>
        </p:nvPicPr>
        <p:blipFill>
          <a:blip r:embed="rId3" cstate="print">
            <a:extLst/>
          </a:blip>
          <a:srcRect b="28356"/>
          <a:stretch>
            <a:fillRect/>
          </a:stretch>
        </p:blipFill>
        <p:spPr>
          <a:xfrm>
            <a:off x="944165" y="3831973"/>
            <a:ext cx="6377605" cy="231137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6" name="Group 106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104" name="Shape 104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105" name="pasted-image.tif"/>
            <p:cNvPicPr/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7" name="Shape 107"/>
          <p:cNvSpPr/>
          <p:nvPr/>
        </p:nvSpPr>
        <p:spPr>
          <a:xfrm>
            <a:off x="6233160" y="202000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6339840" y="54083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6339840" y="458032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asted-image.pdf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595692" y="3829141"/>
            <a:ext cx="6691367" cy="24425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asted-image.pdf"/>
          <p:cNvPicPr/>
          <p:nvPr/>
        </p:nvPicPr>
        <p:blipFill>
          <a:blip r:embed="rId3" cstate="print">
            <a:extLst/>
          </a:blip>
          <a:srcRect b="29166"/>
          <a:stretch>
            <a:fillRect/>
          </a:stretch>
        </p:blipFill>
        <p:spPr>
          <a:xfrm>
            <a:off x="753222" y="1248751"/>
            <a:ext cx="6543839" cy="239768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5" name="Group 115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113" name="Shape 113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114" name="pasted-image.tif"/>
            <p:cNvPicPr/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6" name="Shape 116"/>
          <p:cNvSpPr/>
          <p:nvPr/>
        </p:nvSpPr>
        <p:spPr>
          <a:xfrm>
            <a:off x="6299200" y="20555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5709920" y="513404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asted-image.pdf"/>
          <p:cNvPicPr/>
          <p:nvPr/>
        </p:nvPicPr>
        <p:blipFill>
          <a:blip r:embed="rId2" cstate="print">
            <a:extLst/>
          </a:blip>
          <a:srcRect b="29068"/>
          <a:stretch>
            <a:fillRect/>
          </a:stretch>
        </p:blipFill>
        <p:spPr>
          <a:xfrm>
            <a:off x="519772" y="1394564"/>
            <a:ext cx="6830134" cy="23868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pasted-image.pdf"/>
          <p:cNvPicPr/>
          <p:nvPr/>
        </p:nvPicPr>
        <p:blipFill>
          <a:blip r:embed="rId3" cstate="print">
            <a:extLst/>
          </a:blip>
          <a:srcRect b="28519"/>
          <a:stretch>
            <a:fillRect/>
          </a:stretch>
        </p:blipFill>
        <p:spPr>
          <a:xfrm>
            <a:off x="622752" y="3982134"/>
            <a:ext cx="6472419" cy="234626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3" name="Group 123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121" name="Shape 121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122" name="pasted-image.tif"/>
            <p:cNvPicPr/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4" name="Shape 124"/>
          <p:cNvSpPr/>
          <p:nvPr/>
        </p:nvSpPr>
        <p:spPr>
          <a:xfrm>
            <a:off x="6167120" y="21571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6167120" y="29953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6090920" y="559632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571500" y="44624"/>
            <a:ext cx="75819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3100" dirty="0" smtClean="0"/>
              <a:t>Osservatorio Nazionale sulla condizione </a:t>
            </a:r>
            <a:br>
              <a:rPr lang="it-IT" sz="3100" dirty="0" smtClean="0"/>
            </a:br>
            <a:r>
              <a:rPr lang="it-IT" sz="3100" dirty="0" smtClean="0"/>
              <a:t>delle Persone con Disabilità</a:t>
            </a:r>
            <a:r>
              <a:rPr lang="it-IT" dirty="0" smtClean="0"/>
              <a:t> </a:t>
            </a:r>
          </a:p>
        </p:txBody>
      </p:sp>
      <p:sp>
        <p:nvSpPr>
          <p:cNvPr id="12291" name="Segnaposto contenuto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sz="2400" dirty="0" smtClean="0"/>
              <a:t>Definizione di persona con disabilità - art.1 della Convenzione</a:t>
            </a:r>
          </a:p>
          <a:p>
            <a:pPr marL="0" indent="0" eaLnBrk="1" hangingPunct="1">
              <a:buNone/>
            </a:pPr>
            <a:endParaRPr lang="it-IT" sz="2400" dirty="0" smtClean="0"/>
          </a:p>
          <a:p>
            <a:pPr marL="0" indent="0" algn="ctr" eaLnBrk="1" hangingPunct="1">
              <a:buNone/>
            </a:pPr>
            <a:r>
              <a:rPr lang="it-IT" sz="2400" b="1" i="1" dirty="0" smtClean="0"/>
              <a:t>Per persone con disabilità si intendono coloro che presentano durature menomazioni fisiche, mentali, intellettuali o sensoriali che, </a:t>
            </a:r>
          </a:p>
          <a:p>
            <a:pPr marL="0" indent="0" algn="ctr" eaLnBrk="1" hangingPunct="1">
              <a:buNone/>
            </a:pPr>
            <a:r>
              <a:rPr lang="it-IT" sz="2400" b="1" i="1" dirty="0" smtClean="0"/>
              <a:t>in interazione con barriere di diversa natura, </a:t>
            </a:r>
          </a:p>
          <a:p>
            <a:pPr marL="0" indent="0" algn="ctr" eaLnBrk="1" hangingPunct="1">
              <a:buNone/>
            </a:pPr>
            <a:r>
              <a:rPr lang="it-IT" sz="2400" b="1" i="1" dirty="0" smtClean="0"/>
              <a:t>possono ostacolare la loro piena ed effettiva partecipazione nella società </a:t>
            </a:r>
          </a:p>
          <a:p>
            <a:pPr marL="0" indent="0" algn="ctr" eaLnBrk="1" hangingPunct="1">
              <a:buNone/>
            </a:pPr>
            <a:r>
              <a:rPr lang="it-IT" sz="2400" b="1" i="1" dirty="0" smtClean="0"/>
              <a:t>su base di uguaglianza di altri</a:t>
            </a:r>
            <a:r>
              <a:rPr lang="it-IT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40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asted-image.pdf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338535" y="2209204"/>
            <a:ext cx="6466930" cy="243959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1" name="Group 131"/>
          <p:cNvGrpSpPr/>
          <p:nvPr/>
        </p:nvGrpSpPr>
        <p:grpSpPr>
          <a:xfrm>
            <a:off x="7324097" y="66063"/>
            <a:ext cx="1145531" cy="1052149"/>
            <a:chOff x="0" y="0"/>
            <a:chExt cx="1145530" cy="1052147"/>
          </a:xfrm>
        </p:grpSpPr>
        <p:sp>
          <p:nvSpPr>
            <p:cNvPr id="129" name="Shape 129"/>
            <p:cNvSpPr/>
            <p:nvPr/>
          </p:nvSpPr>
          <p:spPr>
            <a:xfrm>
              <a:off x="0" y="0"/>
              <a:ext cx="1145531" cy="3524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algn="ctr"/>
              <a:r>
                <a:rPr sz="800" b="1"/>
                <a:t>QUESTIONARIO</a:t>
              </a:r>
            </a:p>
            <a:p>
              <a:pPr lvl="0" algn="ctr"/>
              <a:r>
                <a:rPr sz="800" b="1"/>
                <a:t>INSEGNANTI</a:t>
              </a:r>
            </a:p>
          </p:txBody>
        </p:sp>
        <p:pic>
          <p:nvPicPr>
            <p:cNvPr id="130" name="pasted-image.tif"/>
            <p:cNvPicPr/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>
            <a:xfrm>
              <a:off x="392112" y="272952"/>
              <a:ext cx="544568" cy="7791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2" name="Shape 132"/>
          <p:cNvSpPr/>
          <p:nvPr/>
        </p:nvSpPr>
        <p:spPr>
          <a:xfrm>
            <a:off x="5852160" y="3833560"/>
            <a:ext cx="821849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FF2600"/>
            </a:solidFill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258888" y="44450"/>
            <a:ext cx="6629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it-IT" sz="3600" b="1" u="none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Il protagonismo </a:t>
            </a:r>
          </a:p>
          <a:p>
            <a:pPr algn="ctr"/>
            <a:r>
              <a:rPr lang="it-IT" sz="3600" b="1" u="none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della persona con disabilità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3400" y="1773238"/>
            <a:ext cx="8001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</a:pPr>
            <a:endParaRPr kumimoji="1" lang="it-IT" sz="10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kumimoji="1" lang="it-IT" sz="3200" b="1" i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riconoscimento</a:t>
            </a: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 della storia dell’altro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ci induce ad ampliare lo spazio della forza dell’altro e a sollecitare le sue potenzialità che, troppo spesso, sembrano non esistere perché </a:t>
            </a:r>
            <a:r>
              <a:rPr kumimoji="1" lang="it-IT" sz="3200" b="1" i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le crediamo interamente consumate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it-IT" sz="3200" u="none">
                <a:latin typeface="Times New Roman" panose="02020603050405020304" pitchFamily="18" charset="0"/>
                <a:cs typeface="Times New Roman" panose="02020603050405020304" pitchFamily="18" charset="0"/>
              </a:rPr>
              <a:t>dalla debolezza, dalla disabilità o dalla povertà.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kumimoji="1" 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it-IT" sz="1800" u="none">
                <a:latin typeface="Times New Roman" panose="02020603050405020304" pitchFamily="18" charset="0"/>
                <a:cs typeface="Times New Roman" panose="02020603050405020304" pitchFamily="18" charset="0"/>
              </a:rPr>
              <a:t>P. Freire, </a:t>
            </a:r>
            <a:r>
              <a:rPr kumimoji="1" lang="it-IT" sz="1800" i="1" u="none">
                <a:latin typeface="Times New Roman" panose="02020603050405020304" pitchFamily="18" charset="0"/>
                <a:cs typeface="Times New Roman" panose="02020603050405020304" pitchFamily="18" charset="0"/>
              </a:rPr>
              <a:t>L’educazione come pratica della libertà</a:t>
            </a:r>
            <a:r>
              <a:rPr kumimoji="1" lang="it-IT" sz="1800" u="none">
                <a:latin typeface="Times New Roman" panose="02020603050405020304" pitchFamily="18" charset="0"/>
                <a:cs typeface="Times New Roman" panose="02020603050405020304" pitchFamily="18" charset="0"/>
              </a:rPr>
              <a:t>, Mondadori, Milano 1973</a:t>
            </a:r>
          </a:p>
        </p:txBody>
      </p:sp>
    </p:spTree>
    <p:extLst>
      <p:ext uri="{BB962C8B-B14F-4D97-AF65-F5344CB8AC3E}">
        <p14:creationId xmlns:p14="http://schemas.microsoft.com/office/powerpoint/2010/main" val="301834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1094556" y="44624"/>
            <a:ext cx="75819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3100" dirty="0" smtClean="0"/>
              <a:t>Osservatorio Nazionale sulla condizione </a:t>
            </a:r>
            <a:br>
              <a:rPr lang="it-IT" sz="3100" dirty="0" smtClean="0"/>
            </a:br>
            <a:r>
              <a:rPr lang="it-IT" sz="3100" dirty="0" smtClean="0"/>
              <a:t>delle Persone con Disabilità</a:t>
            </a:r>
            <a:r>
              <a:rPr lang="it-IT" dirty="0" smtClean="0"/>
              <a:t> </a:t>
            </a:r>
          </a:p>
        </p:txBody>
      </p:sp>
      <p:sp>
        <p:nvSpPr>
          <p:cNvPr id="12291" name="Segnaposto contenuto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7800"/>
          </a:xfrm>
        </p:spPr>
        <p:txBody>
          <a:bodyPr/>
          <a:lstStyle/>
          <a:p>
            <a:pPr eaLnBrk="1" hangingPunct="1"/>
            <a:endParaRPr lang="it-IT" sz="28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 smtClean="0"/>
              <a:t>In base alla definizione dell’art.1 (Convenzione) noi dobbiamo ripensare al target dell’intero sistema statistico nazionale sulla disabilità e del sistema di welfare socio-sanitario </a:t>
            </a:r>
            <a:r>
              <a:rPr lang="it-IT" sz="2800" b="1" i="1" dirty="0" smtClean="0"/>
              <a:t>partendo dal superamento del welfare risarcitorio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it-IT" sz="2800" b="1" i="1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800" dirty="0" smtClean="0"/>
              <a:t>Nella definizione è indicata chiaramente una visione della </a:t>
            </a:r>
            <a:r>
              <a:rPr lang="it-IT" sz="2800" b="1" i="1" dirty="0" smtClean="0"/>
              <a:t>disabilità come interazione tra persona e contesto</a:t>
            </a:r>
            <a:r>
              <a:rPr lang="it-IT" sz="2800" dirty="0" smtClean="0"/>
              <a:t> (multidimensionalità)</a:t>
            </a:r>
          </a:p>
        </p:txBody>
      </p:sp>
    </p:spTree>
    <p:extLst>
      <p:ext uri="{BB962C8B-B14F-4D97-AF65-F5344CB8AC3E}">
        <p14:creationId xmlns:p14="http://schemas.microsoft.com/office/powerpoint/2010/main" val="263351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950540" y="44624"/>
            <a:ext cx="75819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3100" dirty="0" smtClean="0"/>
              <a:t>Osservatorio Nazionale sulla condizione </a:t>
            </a:r>
            <a:br>
              <a:rPr lang="it-IT" sz="3100" dirty="0" smtClean="0"/>
            </a:br>
            <a:r>
              <a:rPr lang="it-IT" sz="3100" dirty="0" smtClean="0"/>
              <a:t>delle Persone con Disabilità</a:t>
            </a:r>
            <a:r>
              <a:rPr lang="it-IT" dirty="0" smtClean="0"/>
              <a:t> </a:t>
            </a:r>
          </a:p>
        </p:txBody>
      </p:sp>
      <p:sp>
        <p:nvSpPr>
          <p:cNvPr id="12291" name="Segnaposto contenuto 1"/>
          <p:cNvSpPr>
            <a:spLocks noGrp="1"/>
          </p:cNvSpPr>
          <p:nvPr>
            <p:ph idx="1"/>
          </p:nvPr>
        </p:nvSpPr>
        <p:spPr>
          <a:xfrm>
            <a:off x="662880" y="1196752"/>
            <a:ext cx="8229600" cy="5257800"/>
          </a:xfrm>
        </p:spPr>
        <p:txBody>
          <a:bodyPr/>
          <a:lstStyle/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 smtClean="0"/>
              <a:t>L’ICF (WHO, 2001) diventa l’integratore semantico della Convenzione</a:t>
            </a:r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 smtClean="0"/>
              <a:t>Disabilità e funzionamento si intrecciano e si definiscono nella duplice dimensione dell’esistenza umana di </a:t>
            </a:r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 smtClean="0"/>
              <a:t>Essere un corpo (funzione corporea, struttura corporea)</a:t>
            </a:r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 smtClean="0"/>
              <a:t>Avere  un corpo (attività e partecipazione) </a:t>
            </a:r>
          </a:p>
          <a:p>
            <a:pPr marL="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0" algn="ctr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b="1" i="1" dirty="0" smtClean="0"/>
              <a:t>Il funzionamento si coglie solo nel contesto</a:t>
            </a:r>
          </a:p>
        </p:txBody>
      </p:sp>
    </p:spTree>
    <p:extLst>
      <p:ext uri="{BB962C8B-B14F-4D97-AF65-F5344CB8AC3E}">
        <p14:creationId xmlns:p14="http://schemas.microsoft.com/office/powerpoint/2010/main" val="15937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t-IT" sz="3600" smtClean="0"/>
              <a:t>E se abbassiamo la staccionata?</a:t>
            </a:r>
          </a:p>
        </p:txBody>
      </p:sp>
      <p:pic>
        <p:nvPicPr>
          <p:cNvPr id="9219" name="Picture 2" descr="C:\Documents and Settings\AUPI\Desktop\equita_giustizia-scaled5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989138"/>
            <a:ext cx="51308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51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>
          <a:xfrm>
            <a:off x="1238572" y="188640"/>
            <a:ext cx="7581900" cy="9906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t-IT" sz="2800" dirty="0" smtClean="0"/>
              <a:t>Il futuro dell’inclusione e della partecipazione</a:t>
            </a:r>
          </a:p>
        </p:txBody>
      </p:sp>
      <p:sp>
        <p:nvSpPr>
          <p:cNvPr id="11267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it-IT" sz="2800" dirty="0" smtClean="0"/>
              <a:t>Vi è una carenza di cultura </a:t>
            </a:r>
          </a:p>
          <a:p>
            <a:pPr marL="0" indent="0" algn="ctr" eaLnBrk="1" hangingPunct="1">
              <a:buNone/>
            </a:pPr>
            <a:r>
              <a:rPr lang="it-IT" sz="2800" dirty="0" smtClean="0"/>
              <a:t>nelle politiche educative e formative</a:t>
            </a:r>
            <a:endParaRPr lang="it-IT" sz="2800" dirty="0"/>
          </a:p>
          <a:p>
            <a:pPr marL="0" indent="0" algn="ctr" eaLnBrk="1" hangingPunct="1">
              <a:buNone/>
            </a:pPr>
            <a:endParaRPr lang="it-IT" sz="2800" dirty="0"/>
          </a:p>
          <a:p>
            <a:pPr marL="0" indent="0" algn="ctr" eaLnBrk="1" hangingPunct="1">
              <a:buNone/>
            </a:pPr>
            <a:r>
              <a:rPr lang="it-IT" sz="2800" dirty="0" smtClean="0"/>
              <a:t>Le politiche sociali che derivano dalla prospettiva inclusiva dovrebbero situarsi </a:t>
            </a:r>
            <a:r>
              <a:rPr lang="it-IT" sz="2800" b="1" u="sng" dirty="0" smtClean="0"/>
              <a:t>oltre</a:t>
            </a:r>
            <a:r>
              <a:rPr lang="it-IT" sz="2800" dirty="0" smtClean="0"/>
              <a:t> la compensazione degli svantaggi (offerta di beni e servizi), </a:t>
            </a:r>
          </a:p>
          <a:p>
            <a:pPr marL="0" indent="0" algn="ctr" eaLnBrk="1" hangingPunct="1">
              <a:buNone/>
            </a:pPr>
            <a:r>
              <a:rPr lang="it-IT" sz="2800" dirty="0" smtClean="0"/>
              <a:t>garantendo, invece, </a:t>
            </a:r>
            <a:r>
              <a:rPr lang="it-IT" sz="2800" b="1" dirty="0" smtClean="0"/>
              <a:t>le capacità/facoltà di scelte individuali e collettive (</a:t>
            </a:r>
            <a:r>
              <a:rPr lang="it-IT" sz="2800" b="1" dirty="0" err="1" smtClean="0"/>
              <a:t>capabilities</a:t>
            </a:r>
            <a:r>
              <a:rPr lang="it-IT" sz="2800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6705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1022350" y="44450"/>
            <a:ext cx="75819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100" dirty="0" smtClean="0"/>
              <a:t>Osservatorio Nazionale sulla condizione </a:t>
            </a:r>
            <a:br>
              <a:rPr lang="it-IT" sz="3100" dirty="0" smtClean="0"/>
            </a:br>
            <a:r>
              <a:rPr lang="it-IT" sz="3100" dirty="0" smtClean="0"/>
              <a:t>delle Persone con Disabilità</a:t>
            </a:r>
            <a:r>
              <a:rPr lang="it-IT" dirty="0" smtClean="0"/>
              <a:t> </a:t>
            </a:r>
          </a:p>
        </p:txBody>
      </p:sp>
      <p:sp>
        <p:nvSpPr>
          <p:cNvPr id="12291" name="Segnaposto contenuto 1"/>
          <p:cNvSpPr>
            <a:spLocks noGrp="1"/>
          </p:cNvSpPr>
          <p:nvPr>
            <p:ph idx="1"/>
          </p:nvPr>
        </p:nvSpPr>
        <p:spPr>
          <a:xfrm>
            <a:off x="735013" y="1196975"/>
            <a:ext cx="8229600" cy="4876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it-IT" sz="2400" dirty="0" smtClean="0"/>
              <a:t>Garantire la partecipazione, l’innovazione, la mobilitazione, l’eguaglianza di partecipazione, indagando:</a:t>
            </a:r>
          </a:p>
          <a:p>
            <a:pPr marL="0" indent="0" eaLnBrk="1" hangingPunct="1">
              <a:buFontTx/>
              <a:buNone/>
              <a:defRPr/>
            </a:pPr>
            <a:endParaRPr lang="it-IT" sz="2400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it-IT" sz="2400" dirty="0" smtClean="0"/>
              <a:t>i funzionamenti (mete, acquisizioni, attività) tra popolazione con disabilità e generale (indicatori di esito/risultato)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it-IT" sz="2400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it-IT" sz="2400" dirty="0" smtClean="0"/>
              <a:t>le modalità di acquisizioni dei funzionamenti (indicatori di processo)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it-IT" sz="2400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it-IT" sz="2400" dirty="0" smtClean="0"/>
              <a:t>il livello di libertà/capacità di acquisire determinati funzionamenti: possibilità di scelta, controllo della propria vita  (indicatori di indipendenza)</a:t>
            </a:r>
            <a:endParaRPr lang="it-IT" sz="2400" dirty="0"/>
          </a:p>
          <a:p>
            <a:pPr eaLnBrk="1" hangingPunct="1"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52769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contenuto 2"/>
          <p:cNvSpPr>
            <a:spLocks noGrp="1"/>
          </p:cNvSpPr>
          <p:nvPr>
            <p:ph idx="1"/>
          </p:nvPr>
        </p:nvSpPr>
        <p:spPr bwMode="auto">
          <a:xfrm>
            <a:off x="457200" y="31115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it-IT" sz="2000" dirty="0" smtClean="0"/>
              <a:t>Attività dell’OND triennio 2014-2016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Gruppi tematici che sintetizzano i principali contenuti della  Convenzione Onu per i Diritti delle Persone con Disabilità: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1. Riconoscimento/accertamento della condizione di persona con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disabilità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2. Vita indipendente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3. Salute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4. Scuola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5. Lavoro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6. Accessibilità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7. Cooperazione internazionale</a:t>
            </a:r>
          </a:p>
          <a:p>
            <a:pPr marL="0" indent="0">
              <a:buFontTx/>
              <a:buNone/>
            </a:pPr>
            <a:r>
              <a:rPr lang="it-IT" sz="2000" dirty="0" smtClean="0"/>
              <a:t>8. Reporting e statistiche di monitoraggio</a:t>
            </a:r>
          </a:p>
          <a:p>
            <a:pPr marL="0" indent="0">
              <a:buFontTx/>
              <a:buNone/>
            </a:pPr>
            <a:endParaRPr lang="it-IT" sz="2000" dirty="0" smtClean="0"/>
          </a:p>
          <a:p>
            <a:pPr marL="0" indent="0">
              <a:buFontTx/>
              <a:buNone/>
            </a:pPr>
            <a:r>
              <a:rPr lang="it-IT" sz="2000" dirty="0" smtClean="0"/>
              <a:t>I piani dei gruppi indicano obiettivi, azioni, tempi e risultati attesi e sono il frutto di un intenso lavoro che ha visto impegnati con grande generosità, energia e competenza tutti i componenti dell’OND e del suo Comitato Tecnico Scientifico (CTS).</a:t>
            </a:r>
          </a:p>
          <a:p>
            <a:pPr marL="0" indent="0">
              <a:buFontTx/>
              <a:buNone/>
            </a:pPr>
            <a:endParaRPr lang="it-IT" sz="2000" dirty="0" smtClean="0"/>
          </a:p>
          <a:p>
            <a:pPr marL="0" indent="0">
              <a:buFontTx/>
              <a:buNone/>
            </a:pPr>
            <a:endParaRPr lang="it-IT" sz="2000" dirty="0" smtClean="0"/>
          </a:p>
          <a:p>
            <a:pPr marL="0" indent="0">
              <a:buFontTx/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160409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>
          <a:xfrm>
            <a:off x="571500" y="494184"/>
            <a:ext cx="75819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err="1" smtClean="0"/>
              <a:t>L’inclusive</a:t>
            </a:r>
            <a:r>
              <a:rPr lang="it-IT" sz="3600" dirty="0" smtClean="0"/>
              <a:t> </a:t>
            </a:r>
            <a:r>
              <a:rPr lang="it-IT" sz="3600" dirty="0" err="1" smtClean="0"/>
              <a:t>education</a:t>
            </a:r>
            <a:r>
              <a:rPr lang="it-IT" sz="3600" dirty="0" smtClean="0"/>
              <a:t>, oggi, in Italia</a:t>
            </a:r>
            <a:r>
              <a:rPr lang="it-IT" dirty="0" smtClean="0"/>
              <a:t> </a:t>
            </a:r>
          </a:p>
        </p:txBody>
      </p:sp>
      <p:sp>
        <p:nvSpPr>
          <p:cNvPr id="7171" name="Segnaposto contenuto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876800"/>
          </a:xfrm>
        </p:spPr>
        <p:txBody>
          <a:bodyPr/>
          <a:lstStyle/>
          <a:p>
            <a:pPr marL="0" indent="0" eaLnBrk="1" hangingPunct="1">
              <a:buNone/>
            </a:pPr>
            <a:endParaRPr lang="it-IT" dirty="0"/>
          </a:p>
          <a:p>
            <a:pPr marL="0" indent="0" algn="ctr" eaLnBrk="1" hangingPunct="1">
              <a:buNone/>
            </a:pPr>
            <a:r>
              <a:rPr lang="it-IT" sz="2400" dirty="0" smtClean="0"/>
              <a:t>scenari </a:t>
            </a:r>
            <a:r>
              <a:rPr lang="it-IT" sz="2400" dirty="0"/>
              <a:t>internazionali </a:t>
            </a:r>
            <a:r>
              <a:rPr lang="it-IT" sz="2400" dirty="0" smtClean="0"/>
              <a:t>e nuovi </a:t>
            </a:r>
            <a:r>
              <a:rPr lang="it-IT" sz="2400" dirty="0"/>
              <a:t>percorsi di </a:t>
            </a:r>
            <a:r>
              <a:rPr lang="it-IT" sz="2400" dirty="0" smtClean="0"/>
              <a:t>ricerca</a:t>
            </a:r>
          </a:p>
          <a:p>
            <a:pPr marL="0" indent="0" algn="ctr" eaLnBrk="1" hangingPunct="1">
              <a:buNone/>
            </a:pPr>
            <a:endParaRPr lang="it-IT" sz="2400" dirty="0" smtClean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it-IT" sz="2000" dirty="0" smtClean="0"/>
              <a:t>Learning (</a:t>
            </a:r>
            <a:r>
              <a:rPr lang="it-IT" sz="2000" dirty="0" err="1" smtClean="0"/>
              <a:t>school</a:t>
            </a:r>
            <a:r>
              <a:rPr lang="it-IT" sz="2000" dirty="0" smtClean="0"/>
              <a:t>, </a:t>
            </a:r>
            <a:r>
              <a:rPr lang="it-IT" sz="2000" dirty="0" err="1" smtClean="0"/>
              <a:t>education</a:t>
            </a:r>
            <a:r>
              <a:rPr lang="it-IT" sz="2000" dirty="0" smtClean="0"/>
              <a:t>) descolarizzazione tra i 16-19 anni: 37% (disabilità  complessa); 25% (disabilità parziale)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it-IT" sz="2000" dirty="0" smtClean="0"/>
              <a:t>Migration and </a:t>
            </a:r>
            <a:r>
              <a:rPr lang="it-IT" sz="2000" dirty="0" err="1" smtClean="0"/>
              <a:t>disability</a:t>
            </a:r>
            <a:endParaRPr lang="it-IT" sz="2000" dirty="0" smtClean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it-IT" sz="2000" dirty="0" err="1" smtClean="0"/>
              <a:t>EmergencyEmployement</a:t>
            </a:r>
            <a:r>
              <a:rPr lang="it-IT" sz="2000" dirty="0"/>
              <a:t>: 50% persone disabili occupate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it-IT" sz="2000" dirty="0" err="1" smtClean="0"/>
              <a:t>Multidisability</a:t>
            </a:r>
            <a:endParaRPr lang="it-IT" sz="2000" dirty="0" smtClean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it-IT" sz="2000" dirty="0" smtClean="0"/>
              <a:t>Traumas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000" dirty="0" err="1" smtClean="0"/>
              <a:t>Poverty-Need</a:t>
            </a:r>
            <a:r>
              <a:rPr lang="it-IT" sz="2000" dirty="0" smtClean="0"/>
              <a:t> (70% superiore alla media)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sz="2000" b="1" dirty="0" smtClean="0"/>
              <a:t>La disabilità come </a:t>
            </a:r>
            <a:r>
              <a:rPr lang="it-IT" sz="2000" b="1" dirty="0" err="1"/>
              <a:t>capability</a:t>
            </a:r>
            <a:r>
              <a:rPr lang="it-IT" sz="2000" b="1" dirty="0"/>
              <a:t> </a:t>
            </a:r>
            <a:r>
              <a:rPr lang="it-IT" sz="2000" b="1" dirty="0" err="1"/>
              <a:t>deprivation</a:t>
            </a:r>
            <a:r>
              <a:rPr lang="it-IT" sz="2000" b="1" dirty="0"/>
              <a:t> (Sen, </a:t>
            </a:r>
            <a:r>
              <a:rPr lang="it-IT" sz="2000" b="1" dirty="0" smtClean="0"/>
              <a:t>Terzi): mancato </a:t>
            </a:r>
            <a:r>
              <a:rPr lang="it-IT" sz="2000" b="1" dirty="0"/>
              <a:t>avvio dei processi di </a:t>
            </a:r>
            <a:r>
              <a:rPr lang="it-IT" sz="2000" b="1" dirty="0" err="1"/>
              <a:t>empowerment</a:t>
            </a:r>
            <a:endParaRPr lang="it-IT" sz="2000" b="1" dirty="0"/>
          </a:p>
          <a:p>
            <a:pPr marL="0" indent="0" algn="just" eaLnBrk="1" hangingPunct="1">
              <a:buNone/>
            </a:pPr>
            <a:r>
              <a:rPr lang="it-IT" dirty="0" smtClean="0"/>
              <a:t> </a:t>
            </a:r>
          </a:p>
          <a:p>
            <a:pPr algn="just" eaLnBrk="1" hangingPunct="1">
              <a:buFontTx/>
              <a:buChar char="-"/>
            </a:pPr>
            <a:endParaRPr lang="it-IT" dirty="0" smtClean="0"/>
          </a:p>
          <a:p>
            <a:pPr marL="0" indent="0" algn="just" eaLnBrk="1" hangingPunct="1">
              <a:buNone/>
            </a:pPr>
            <a:r>
              <a:rPr lang="it-IT" dirty="0" smtClean="0"/>
              <a:t> </a:t>
            </a:r>
          </a:p>
          <a:p>
            <a:pPr eaLnBrk="1" hangingPunct="1"/>
            <a:endParaRPr lang="it-IT" dirty="0"/>
          </a:p>
          <a:p>
            <a:pPr eaLnBrk="1" hangingPunct="1"/>
            <a:endParaRPr lang="it-IT" dirty="0" smtClean="0"/>
          </a:p>
        </p:txBody>
      </p:sp>
      <p:sp>
        <p:nvSpPr>
          <p:cNvPr id="7172" name="Segnaposto piè di pagina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FFFFFF"/>
                </a:solidFill>
              </a:rPr>
              <a:t>SIREF Summer School - Roma, 11-13 </a:t>
            </a:r>
            <a:r>
              <a:rPr lang="en-US" dirty="0" err="1" smtClean="0">
                <a:solidFill>
                  <a:srgbClr val="FFFFFF"/>
                </a:solidFill>
              </a:rPr>
              <a:t>settembre</a:t>
            </a:r>
            <a:r>
              <a:rPr lang="en-US" dirty="0" smtClean="0">
                <a:solidFill>
                  <a:srgbClr val="FFFFFF"/>
                </a:solidFill>
              </a:rPr>
              <a:t> 2014</a:t>
            </a: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6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Book"/>
        <a:ea typeface="Avenir Book"/>
        <a:cs typeface="Avenir Book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Book"/>
        <a:ea typeface="Avenir Book"/>
        <a:cs typeface="Avenir Book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1064</Words>
  <Application>Microsoft Office PowerPoint</Application>
  <PresentationFormat>Presentazione su schermo (4:3)</PresentationFormat>
  <Paragraphs>176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Default</vt:lpstr>
      <vt:lpstr>Osservatorio Nazionale sulla condizione  delle Persone con Disabilità </vt:lpstr>
      <vt:lpstr>Osservatorio Nazionale sulla condizione  delle Persone con Disabilità </vt:lpstr>
      <vt:lpstr>Osservatorio Nazionale sulla condizione  delle Persone con Disabilità </vt:lpstr>
      <vt:lpstr>Osservatorio Nazionale sulla condizione  delle Persone con Disabilità </vt:lpstr>
      <vt:lpstr>E se abbassiamo la staccionata?</vt:lpstr>
      <vt:lpstr>Il futuro dell’inclusione e della partecipazione</vt:lpstr>
      <vt:lpstr>Osservatorio Nazionale sulla condizione  delle Persone con Disabilità </vt:lpstr>
      <vt:lpstr>Presentazione standard di PowerPoint</vt:lpstr>
      <vt:lpstr>L’inclusive education, oggi, in Italia </vt:lpstr>
      <vt:lpstr>Alcune «tensioni pedagogiche»  nell’inclusive education </vt:lpstr>
      <vt:lpstr>Alcune «tensioni pedagogiche»  nell’inclusive education </vt:lpstr>
      <vt:lpstr>GRUPPI DI RIFERIMENTO</vt:lpstr>
      <vt:lpstr>Fase iniziale della ricerca</vt:lpstr>
      <vt:lpstr> Questionario online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Alina Renditiso</dc:creator>
  <cp:lastModifiedBy>UTENTE</cp:lastModifiedBy>
  <cp:revision>50</cp:revision>
  <dcterms:modified xsi:type="dcterms:W3CDTF">2017-05-29T07:33:01Z</dcterms:modified>
</cp:coreProperties>
</file>