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4.jpg" ContentType="image/jpg"/>
  <Override PartName="/ppt/media/image39.jpg" ContentType="image/jpg"/>
  <Override PartName="/ppt/media/image41.jpg" ContentType="image/jpg"/>
  <Override PartName="/ppt/media/image44.jpg" ContentType="image/jpg"/>
  <Override PartName="/ppt/media/image46.jpg" ContentType="image/jpg"/>
  <Override PartName="/ppt/media/image48.jpg" ContentType="image/jpg"/>
  <Override PartName="/ppt/media/image49.jpg" ContentType="image/jpg"/>
  <Override PartName="/ppt/media/image51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4.jpg" ContentType="image/jpg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5"/>
  </p:notesMasterIdLst>
  <p:sldIdLst>
    <p:sldId id="275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82" r:id="rId12"/>
    <p:sldId id="276" r:id="rId13"/>
    <p:sldId id="278" r:id="rId14"/>
    <p:sldId id="279" r:id="rId15"/>
    <p:sldId id="280" r:id="rId16"/>
    <p:sldId id="267" r:id="rId17"/>
    <p:sldId id="283" r:id="rId18"/>
    <p:sldId id="273" r:id="rId19"/>
    <p:sldId id="270" r:id="rId20"/>
    <p:sldId id="268" r:id="rId21"/>
    <p:sldId id="274" r:id="rId22"/>
    <p:sldId id="281" r:id="rId23"/>
    <p:sldId id="262" r:id="rId24"/>
  </p:sldIdLst>
  <p:sldSz cx="6858000" cy="9906000" type="A4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E83ECB-39E7-05C3-4A08-3B797338514C}" name="Elena Collina" initials="EC" userId="S::elena.collina@unibo.it::d7524fee-c356-413b-b70c-b31588718f97" providerId="AD"/>
  <p188:author id="{DF2714F9-0E77-DEA6-BAB0-B4DBAF66DB1A}" name="Carla Iacono Isidoro" initials="CI" userId="S::carla.iaconoisidoro@unibo.it::f2123e51-e0dc-47ed-81e9-39a1655134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60"/>
  </p:normalViewPr>
  <p:slideViewPr>
    <p:cSldViewPr>
      <p:cViewPr varScale="1">
        <p:scale>
          <a:sx n="54" d="100"/>
          <a:sy n="54" d="100"/>
        </p:scale>
        <p:origin x="2486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7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6CF0F-2063-4349-86D7-E4D45AE98E14}" type="datetimeFigureOut">
              <a:rPr lang="it-IT" smtClean="0"/>
              <a:t>02/02/2026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224"/>
            <a:ext cx="2945659" cy="4980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224"/>
            <a:ext cx="2945659" cy="4980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A82F8-5ACB-4E6A-8C59-B1C695C19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36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A82F8-5ACB-4E6A-8C59-B1C695C1919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00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A82F8-5ACB-4E6A-8C59-B1C695C1919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24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A82F8-5ACB-4E6A-8C59-B1C695C1919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36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26590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0" cy="1770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53083" y="521208"/>
            <a:ext cx="4752340" cy="687705"/>
          </a:xfrm>
          <a:custGeom>
            <a:avLst/>
            <a:gdLst/>
            <a:ahLst/>
            <a:cxnLst/>
            <a:rect l="l" t="t" r="r" b="b"/>
            <a:pathLst>
              <a:path w="4752340" h="687705">
                <a:moveTo>
                  <a:pt x="0" y="687324"/>
                </a:moveTo>
                <a:lnTo>
                  <a:pt x="4751832" y="687324"/>
                </a:lnTo>
                <a:lnTo>
                  <a:pt x="4751832" y="0"/>
                </a:lnTo>
                <a:lnTo>
                  <a:pt x="0" y="0"/>
                </a:lnTo>
                <a:lnTo>
                  <a:pt x="0" y="687324"/>
                </a:lnTo>
                <a:close/>
              </a:path>
            </a:pathLst>
          </a:custGeom>
          <a:solidFill>
            <a:srgbClr val="E10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16482" y="591566"/>
            <a:ext cx="2171954" cy="158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89629" y="591566"/>
            <a:ext cx="2244725" cy="158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348483" y="783285"/>
            <a:ext cx="2252980" cy="15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185416" y="977519"/>
            <a:ext cx="2579878" cy="158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63320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177088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53083" y="521208"/>
            <a:ext cx="4752340" cy="687705"/>
          </a:xfrm>
          <a:custGeom>
            <a:avLst/>
            <a:gdLst/>
            <a:ahLst/>
            <a:cxnLst/>
            <a:rect l="l" t="t" r="r" b="b"/>
            <a:pathLst>
              <a:path w="4752340" h="687705">
                <a:moveTo>
                  <a:pt x="4751832" y="0"/>
                </a:moveTo>
                <a:lnTo>
                  <a:pt x="0" y="0"/>
                </a:lnTo>
                <a:lnTo>
                  <a:pt x="0" y="687324"/>
                </a:lnTo>
                <a:lnTo>
                  <a:pt x="4751832" y="687324"/>
                </a:lnTo>
                <a:lnTo>
                  <a:pt x="4751832" y="0"/>
                </a:lnTo>
                <a:close/>
              </a:path>
            </a:pathLst>
          </a:custGeom>
          <a:solidFill>
            <a:srgbClr val="E10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6482" y="591566"/>
            <a:ext cx="2171954" cy="1584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9629" y="591566"/>
            <a:ext cx="2244725" cy="1584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8483" y="783285"/>
            <a:ext cx="2253361" cy="1588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85416" y="977519"/>
            <a:ext cx="2579878" cy="1584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89666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72872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70317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383" y="2307793"/>
            <a:ext cx="2713990" cy="119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783" y="3492245"/>
            <a:ext cx="5431790" cy="2763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230111" y="9371786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783" y="2317242"/>
            <a:ext cx="193103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230111" y="9371786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‹N›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52013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arpac.information-literacy@unibo.i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zotero.org/" TargetMode="Externa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slide" Target="slide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deed.it" TargetMode="External"/><Relationship Id="rId3" Type="http://schemas.openxmlformats.org/officeDocument/2006/relationships/image" Target="../media/image57.png"/><Relationship Id="rId7" Type="http://schemas.openxmlformats.org/officeDocument/2006/relationships/hyperlink" Target="https://creativecommons.it/chapterIT/index.php/license-your-work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15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slide" Target="slide2.xml"/><Relationship Id="rId4" Type="http://schemas.openxmlformats.org/officeDocument/2006/relationships/image" Target="../media/image15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8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3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15.png"/><Relationship Id="rId10" Type="http://schemas.openxmlformats.org/officeDocument/2006/relationships/slide" Target="slide2.xml"/><Relationship Id="rId4" Type="http://schemas.openxmlformats.org/officeDocument/2006/relationships/image" Target="../media/image71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80.png"/><Relationship Id="rId5" Type="http://schemas.openxmlformats.org/officeDocument/2006/relationships/image" Target="../media/image77.png"/><Relationship Id="rId10" Type="http://schemas.openxmlformats.org/officeDocument/2006/relationships/image" Target="../media/image15.png"/><Relationship Id="rId4" Type="http://schemas.openxmlformats.org/officeDocument/2006/relationships/image" Target="../media/image76.png"/><Relationship Id="rId9" Type="http://schemas.openxmlformats.org/officeDocument/2006/relationships/image" Target="../media/image32.png"/><Relationship Id="rId14" Type="http://schemas.openxmlformats.org/officeDocument/2006/relationships/hyperlink" Target="https://retractionwatch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93.png"/><Relationship Id="rId7" Type="http://schemas.openxmlformats.org/officeDocument/2006/relationships/image" Target="../media/image6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94.jpg"/><Relationship Id="rId4" Type="http://schemas.openxmlformats.org/officeDocument/2006/relationships/hyperlink" Target="https://citationstyles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1.xml"/><Relationship Id="rId11" Type="http://schemas.openxmlformats.org/officeDocument/2006/relationships/slide" Target="slide17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2.png"/><Relationship Id="rId7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4.png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61.png"/><Relationship Id="rId4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slide" Target="slide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842DA72-E8D9-C05C-AE56-29AB65BB94CE}"/>
              </a:ext>
            </a:extLst>
          </p:cNvPr>
          <p:cNvSpPr/>
          <p:nvPr/>
        </p:nvSpPr>
        <p:spPr>
          <a:xfrm>
            <a:off x="0" y="0"/>
            <a:ext cx="6858000" cy="152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Università di Bologna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Bibliotecario di Ateneo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Servizio Information Literacy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arpac.information-literacy@unibo.it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96D4E47-8D1F-C2D8-7B75-822FCE4498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27" y="6927"/>
            <a:ext cx="1517073" cy="1517073"/>
          </a:xfrm>
          <a:prstGeom prst="rect">
            <a:avLst/>
          </a:prstGeom>
        </p:spPr>
      </p:pic>
      <p:pic>
        <p:nvPicPr>
          <p:cNvPr id="10" name="Immagine 9" descr="Immagine che contiene testo, simbolo, logo, design&#10;&#10;Il contenuto generato dall'IA potrebbe non essere corretto.">
            <a:extLst>
              <a:ext uri="{FF2B5EF4-FFF2-40B4-BE49-F238E27FC236}">
                <a16:creationId xmlns:a16="http://schemas.microsoft.com/office/drawing/2014/main" id="{2D34C3ED-AA2B-15CB-1704-6FE8B9941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7200"/>
            <a:ext cx="755650" cy="6096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FC52DB7D-ABCA-B2E7-5102-1F94E4AC9A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383" y="2307793"/>
            <a:ext cx="2713990" cy="11944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pc="-5" dirty="0"/>
              <a:t>otero</a:t>
            </a:r>
            <a:r>
              <a:rPr spc="-65" dirty="0"/>
              <a:t> </a:t>
            </a:r>
            <a:r>
              <a:rPr sz="11475" b="1" spc="15" baseline="-835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1475" baseline="-8351" dirty="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0BEF50F-C275-038A-3A93-1055669022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1383" y="3603584"/>
            <a:ext cx="5431790" cy="10547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/>
              <a:t>Account, </a:t>
            </a:r>
            <a:r>
              <a:rPr sz="1400" b="1" i="1" dirty="0"/>
              <a:t>gruppi e qualche</a:t>
            </a:r>
            <a:r>
              <a:rPr sz="1400" b="1" i="1" spc="-105" dirty="0"/>
              <a:t> </a:t>
            </a:r>
            <a:r>
              <a:rPr sz="1400" b="1" i="1" spc="-5" dirty="0"/>
              <a:t>dritta</a:t>
            </a: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200" b="0" i="0" spc="-5" dirty="0">
                <a:latin typeface="Calibri"/>
                <a:cs typeface="Calibri"/>
              </a:rPr>
              <a:t>Claudio</a:t>
            </a:r>
            <a:r>
              <a:rPr sz="1200" b="0" i="0" spc="-25" dirty="0">
                <a:latin typeface="Calibri"/>
                <a:cs typeface="Calibri"/>
              </a:rPr>
              <a:t> </a:t>
            </a:r>
            <a:r>
              <a:rPr sz="1200" b="0" i="0" spc="-10" dirty="0">
                <a:latin typeface="Calibri"/>
                <a:cs typeface="Calibri"/>
              </a:rPr>
              <a:t>Fabbri</a:t>
            </a:r>
            <a:r>
              <a:rPr lang="it-IT" sz="1200" b="0" i="0" spc="-10" dirty="0">
                <a:latin typeface="Calibri"/>
                <a:cs typeface="Calibri"/>
              </a:rPr>
              <a:t> (2018)</a:t>
            </a:r>
            <a:endParaRPr lang="it-IT" sz="1200" spc="-10" dirty="0">
              <a:latin typeface="Calibri"/>
              <a:cs typeface="Calibri"/>
            </a:endParaRPr>
          </a:p>
          <a:p>
            <a:pPr marL="12700">
              <a:spcBef>
                <a:spcPts val="965"/>
              </a:spcBef>
            </a:pPr>
            <a:r>
              <a:rPr lang="it-IT" sz="1200" spc="-10" dirty="0">
                <a:cs typeface="Calibri"/>
              </a:rPr>
              <a:t>Elena Collina, Carla Iacono Isidoro, </a:t>
            </a:r>
            <a:r>
              <a:rPr lang="it-IT" sz="1200" spc="-10" dirty="0" err="1">
                <a:cs typeface="Calibri"/>
              </a:rPr>
              <a:t>eds</a:t>
            </a:r>
            <a:r>
              <a:rPr lang="it-IT" sz="1200" spc="-10" dirty="0">
                <a:cs typeface="Calibri"/>
              </a:rPr>
              <a:t>. (2025)</a:t>
            </a:r>
            <a:endParaRPr lang="it-IT" sz="12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Calibri"/>
              <a:cs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8B0D5FB-63AA-05BC-F28A-DF2E7A5D2BA8}"/>
              </a:ext>
            </a:extLst>
          </p:cNvPr>
          <p:cNvSpPr txBox="1"/>
          <p:nvPr/>
        </p:nvSpPr>
        <p:spPr>
          <a:xfrm>
            <a:off x="457200" y="5105400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2860">
              <a:lnSpc>
                <a:spcPct val="100000"/>
              </a:lnSpc>
            </a:pPr>
            <a:r>
              <a:rPr lang="it-IT" sz="1200" spc="-5" dirty="0">
                <a:cs typeface="Calibri"/>
              </a:rPr>
              <a:t>Questa seconda parte </a:t>
            </a:r>
            <a:r>
              <a:rPr lang="it-IT" sz="1200" dirty="0">
                <a:cs typeface="Calibri"/>
              </a:rPr>
              <a:t>della guida </a:t>
            </a:r>
            <a:r>
              <a:rPr lang="it-IT" sz="1200" spc="-5" dirty="0">
                <a:cs typeface="Calibri"/>
              </a:rPr>
              <a:t>intende illustrare </a:t>
            </a:r>
            <a:r>
              <a:rPr lang="it-IT" sz="1200" spc="-10" dirty="0">
                <a:cs typeface="Calibri"/>
              </a:rPr>
              <a:t>come </a:t>
            </a:r>
            <a:r>
              <a:rPr lang="it-IT" sz="1200" spc="-5" dirty="0">
                <a:cs typeface="Calibri"/>
              </a:rPr>
              <a:t>utilizzare account </a:t>
            </a:r>
            <a:r>
              <a:rPr lang="it-IT" sz="1200" dirty="0">
                <a:cs typeface="Calibri"/>
              </a:rPr>
              <a:t>e </a:t>
            </a:r>
            <a:r>
              <a:rPr lang="it-IT" sz="1200" spc="-5" dirty="0">
                <a:cs typeface="Calibri"/>
              </a:rPr>
              <a:t>gruppi; inoltre presenta </a:t>
            </a:r>
            <a:r>
              <a:rPr lang="it-IT" sz="1200" dirty="0">
                <a:cs typeface="Calibri"/>
              </a:rPr>
              <a:t>qualche </a:t>
            </a:r>
            <a:r>
              <a:rPr lang="it-IT" sz="1200" spc="-5" dirty="0">
                <a:cs typeface="Calibri"/>
              </a:rPr>
              <a:t>suggerimento </a:t>
            </a:r>
            <a:r>
              <a:rPr lang="it-IT" sz="1200" dirty="0">
                <a:cs typeface="Calibri"/>
              </a:rPr>
              <a:t>in più per le </a:t>
            </a:r>
            <a:r>
              <a:rPr lang="it-IT" sz="1200" spc="-5" dirty="0">
                <a:cs typeface="Calibri"/>
              </a:rPr>
              <a:t>funzioni </a:t>
            </a:r>
            <a:r>
              <a:rPr lang="it-IT" sz="1200" dirty="0">
                <a:cs typeface="Calibri"/>
              </a:rPr>
              <a:t>già </a:t>
            </a:r>
            <a:r>
              <a:rPr lang="it-IT" sz="1200" spc="-10" dirty="0">
                <a:cs typeface="Calibri"/>
              </a:rPr>
              <a:t>presentate </a:t>
            </a:r>
            <a:r>
              <a:rPr lang="it-IT" sz="1200" dirty="0">
                <a:cs typeface="Calibri"/>
              </a:rPr>
              <a:t>nella prima </a:t>
            </a:r>
            <a:r>
              <a:rPr lang="it-IT" sz="1200" spc="-5" dirty="0">
                <a:cs typeface="Calibri"/>
              </a:rPr>
              <a:t>parte.</a:t>
            </a:r>
            <a:endParaRPr lang="it-IT" sz="1200" dirty="0">
              <a:cs typeface="Calibri"/>
            </a:endParaRPr>
          </a:p>
          <a:p>
            <a:pPr>
              <a:lnSpc>
                <a:spcPct val="100000"/>
              </a:lnSpc>
            </a:pPr>
            <a:endParaRPr lang="it-IT" sz="1200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it-IT" sz="1200" dirty="0">
                <a:cs typeface="Calibri"/>
              </a:rPr>
              <a:t>I </a:t>
            </a:r>
            <a:r>
              <a:rPr lang="it-IT" sz="1200" spc="-5" dirty="0">
                <a:cs typeface="Calibri"/>
              </a:rPr>
              <a:t>contenuti descritti si riferiscono </a:t>
            </a:r>
            <a:r>
              <a:rPr lang="it-IT" sz="1200" dirty="0">
                <a:cs typeface="Calibri"/>
              </a:rPr>
              <a:t>a </a:t>
            </a:r>
            <a:r>
              <a:rPr lang="it-IT" sz="1200" spc="-10" dirty="0">
                <a:cs typeface="Calibri"/>
              </a:rPr>
              <a:t>Zotero </a:t>
            </a:r>
            <a:r>
              <a:rPr lang="it-IT" sz="1200" spc="-5" dirty="0">
                <a:cs typeface="Calibri"/>
              </a:rPr>
              <a:t>5.0.56 </a:t>
            </a:r>
            <a:r>
              <a:rPr lang="it-IT" sz="1200" dirty="0">
                <a:cs typeface="Calibri"/>
              </a:rPr>
              <a:t>in </a:t>
            </a:r>
            <a:r>
              <a:rPr lang="it-IT" sz="1200" spc="-5" dirty="0">
                <a:cs typeface="Calibri"/>
              </a:rPr>
              <a:t>ambiente</a:t>
            </a:r>
            <a:r>
              <a:rPr lang="it-IT" sz="1200" spc="-60" dirty="0">
                <a:cs typeface="Calibri"/>
              </a:rPr>
              <a:t> </a:t>
            </a:r>
            <a:r>
              <a:rPr lang="it-IT" sz="1200" spc="-5" dirty="0">
                <a:cs typeface="Calibri"/>
              </a:rPr>
              <a:t>Windows.</a:t>
            </a:r>
            <a:endParaRPr lang="it-IT" sz="1200" dirty="0">
              <a:cs typeface="Calibri"/>
            </a:endParaRPr>
          </a:p>
          <a:p>
            <a:pPr>
              <a:lnSpc>
                <a:spcPct val="100000"/>
              </a:lnSpc>
            </a:pPr>
            <a:endParaRPr lang="it-IT" sz="1200" dirty="0">
              <a:cs typeface="Calibri"/>
            </a:endParaRPr>
          </a:p>
          <a:p>
            <a:pPr marR="5080">
              <a:lnSpc>
                <a:spcPct val="100000"/>
              </a:lnSpc>
            </a:pPr>
            <a:r>
              <a:rPr lang="it-IT" sz="1200" spc="-10" dirty="0">
                <a:cs typeface="Calibri"/>
              </a:rPr>
              <a:t>Zotero </a:t>
            </a:r>
            <a:r>
              <a:rPr lang="it-IT" sz="1200" dirty="0">
                <a:cs typeface="Calibri"/>
              </a:rPr>
              <a:t>è un </a:t>
            </a:r>
            <a:r>
              <a:rPr lang="it-IT" sz="1200" spc="-10" dirty="0">
                <a:cs typeface="Calibri"/>
              </a:rPr>
              <a:t>programma </a:t>
            </a:r>
            <a:r>
              <a:rPr lang="it-IT" sz="1200" spc="-5" dirty="0">
                <a:cs typeface="Calibri"/>
              </a:rPr>
              <a:t>autonomo </a:t>
            </a:r>
            <a:r>
              <a:rPr lang="it-IT" sz="1200" dirty="0">
                <a:cs typeface="Calibri"/>
              </a:rPr>
              <a:t>ma alcune </a:t>
            </a:r>
            <a:r>
              <a:rPr lang="it-IT" sz="1200" spc="-5" dirty="0">
                <a:cs typeface="Calibri"/>
              </a:rPr>
              <a:t>funzioni sono utilizzabili </a:t>
            </a:r>
            <a:r>
              <a:rPr lang="it-IT" sz="1200" spc="-15" dirty="0">
                <a:cs typeface="Calibri"/>
              </a:rPr>
              <a:t>attraverso </a:t>
            </a:r>
            <a:r>
              <a:rPr lang="it-IT" sz="1200" dirty="0">
                <a:cs typeface="Calibri"/>
              </a:rPr>
              <a:t>il </a:t>
            </a:r>
            <a:r>
              <a:rPr lang="it-IT" sz="1200" spc="-5" dirty="0">
                <a:cs typeface="Calibri"/>
              </a:rPr>
              <a:t>sito </a:t>
            </a:r>
            <a:r>
              <a:rPr lang="it-IT" sz="1200" spc="-10" dirty="0">
                <a:cs typeface="Calibri"/>
              </a:rPr>
              <a:t>web </a:t>
            </a:r>
            <a:r>
              <a:rPr lang="it-IT"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  <a:hlinkClick r:id="rId5"/>
              </a:rPr>
              <a:t>www.zotero.org</a:t>
            </a:r>
            <a:r>
              <a:rPr lang="it-IT" sz="1200" spc="-15" dirty="0">
                <a:cs typeface="Calibri"/>
              </a:rPr>
              <a:t>. </a:t>
            </a:r>
            <a:r>
              <a:rPr lang="it-IT" sz="1200" dirty="0">
                <a:cs typeface="Calibri"/>
              </a:rPr>
              <a:t>In </a:t>
            </a:r>
            <a:r>
              <a:rPr lang="it-IT" sz="1200" spc="-5" dirty="0">
                <a:cs typeface="Calibri"/>
              </a:rPr>
              <a:t>questa </a:t>
            </a:r>
            <a:r>
              <a:rPr lang="it-IT" sz="1200" dirty="0">
                <a:cs typeface="Calibri"/>
              </a:rPr>
              <a:t>guida, quando </a:t>
            </a:r>
            <a:r>
              <a:rPr lang="it-IT" sz="1200" spc="-5" dirty="0">
                <a:cs typeface="Calibri"/>
              </a:rPr>
              <a:t>ci riferiremo </a:t>
            </a:r>
            <a:r>
              <a:rPr lang="it-IT" sz="1200" dirty="0">
                <a:cs typeface="Calibri"/>
              </a:rPr>
              <a:t>al </a:t>
            </a:r>
            <a:r>
              <a:rPr lang="it-IT" sz="1200" spc="-10" dirty="0">
                <a:cs typeface="Calibri"/>
              </a:rPr>
              <a:t>programma </a:t>
            </a:r>
            <a:r>
              <a:rPr lang="it-IT" sz="1200" spc="-5" dirty="0">
                <a:cs typeface="Calibri"/>
              </a:rPr>
              <a:t>installabile utilizzeremo </a:t>
            </a:r>
            <a:r>
              <a:rPr lang="it-IT" sz="1200" dirty="0">
                <a:cs typeface="Calibri"/>
              </a:rPr>
              <a:t>il </a:t>
            </a:r>
            <a:r>
              <a:rPr lang="it-IT" sz="1200" spc="-5" dirty="0">
                <a:cs typeface="Calibri"/>
              </a:rPr>
              <a:t>termine </a:t>
            </a:r>
            <a:r>
              <a:rPr lang="it-IT" sz="1200" spc="-10" dirty="0">
                <a:cs typeface="Calibri"/>
              </a:rPr>
              <a:t>«programma»; </a:t>
            </a:r>
            <a:r>
              <a:rPr lang="it-IT" sz="1200" dirty="0">
                <a:cs typeface="Calibri"/>
              </a:rPr>
              <a:t>quando </a:t>
            </a:r>
            <a:r>
              <a:rPr lang="it-IT" sz="1200" spc="-5" dirty="0">
                <a:cs typeface="Calibri"/>
              </a:rPr>
              <a:t>ci riferiremo </a:t>
            </a:r>
            <a:r>
              <a:rPr lang="it-IT" sz="1200" dirty="0">
                <a:cs typeface="Calibri"/>
              </a:rPr>
              <a:t>al </a:t>
            </a:r>
            <a:r>
              <a:rPr lang="it-IT" sz="1200" spc="-5" dirty="0">
                <a:cs typeface="Calibri"/>
              </a:rPr>
              <a:t>sito </a:t>
            </a:r>
            <a:r>
              <a:rPr lang="it-IT" sz="1200" spc="-10" dirty="0">
                <a:cs typeface="Calibri"/>
              </a:rPr>
              <a:t>web </a:t>
            </a:r>
            <a:r>
              <a:rPr lang="it-IT" sz="1200" spc="-5" dirty="0">
                <a:cs typeface="Calibri"/>
              </a:rPr>
              <a:t>utilizzeremo </a:t>
            </a:r>
            <a:r>
              <a:rPr lang="it-IT" sz="1200" dirty="0">
                <a:cs typeface="Calibri"/>
              </a:rPr>
              <a:t>il </a:t>
            </a:r>
            <a:r>
              <a:rPr lang="it-IT" sz="1200" spc="-5" dirty="0">
                <a:cs typeface="Calibri"/>
              </a:rPr>
              <a:t>termine</a:t>
            </a:r>
            <a:r>
              <a:rPr lang="it-IT" sz="1200" spc="-25" dirty="0">
                <a:cs typeface="Calibri"/>
              </a:rPr>
              <a:t> </a:t>
            </a:r>
            <a:r>
              <a:rPr lang="it-IT" sz="1200" spc="-5" dirty="0">
                <a:cs typeface="Calibri"/>
              </a:rPr>
              <a:t>«sito».</a:t>
            </a:r>
            <a:endParaRPr lang="it-IT" sz="1200" dirty="0">
              <a:cs typeface="Calibri"/>
            </a:endParaRPr>
          </a:p>
          <a:p>
            <a:endParaRPr lang="it-IT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509DA-6B48-3E2B-6AA7-78E8D6D76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6">
            <a:extLst>
              <a:ext uri="{FF2B5EF4-FFF2-40B4-BE49-F238E27FC236}">
                <a16:creationId xmlns:a16="http://schemas.microsoft.com/office/drawing/2014/main" id="{C975DC67-AAEE-F755-8D03-2FA23B6B20B1}"/>
              </a:ext>
            </a:extLst>
          </p:cNvPr>
          <p:cNvSpPr/>
          <p:nvPr/>
        </p:nvSpPr>
        <p:spPr>
          <a:xfrm>
            <a:off x="4907540" y="5329207"/>
            <a:ext cx="1548244" cy="152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A5147D3-C427-FBEC-9A54-FACD705746E8}"/>
              </a:ext>
            </a:extLst>
          </p:cNvPr>
          <p:cNvSpPr txBox="1"/>
          <p:nvPr/>
        </p:nvSpPr>
        <p:spPr>
          <a:xfrm>
            <a:off x="573125" y="3462514"/>
            <a:ext cx="476971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Recuperare </a:t>
            </a:r>
            <a:r>
              <a:rPr sz="1800" b="1" dirty="0">
                <a:latin typeface="Calibri"/>
                <a:cs typeface="Calibri"/>
              </a:rPr>
              <a:t>il </a:t>
            </a:r>
            <a:r>
              <a:rPr sz="1800" b="1" spc="-5" dirty="0">
                <a:latin typeface="Calibri"/>
                <a:cs typeface="Calibri"/>
              </a:rPr>
              <a:t>full </a:t>
            </a:r>
            <a:r>
              <a:rPr sz="1800" b="1" spc="-15" dirty="0">
                <a:latin typeface="Calibri"/>
                <a:cs typeface="Calibri"/>
              </a:rPr>
              <a:t>text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partire </a:t>
            </a:r>
            <a:r>
              <a:rPr sz="1800" b="1" dirty="0" err="1">
                <a:latin typeface="Calibri"/>
                <a:cs typeface="Calibri"/>
              </a:rPr>
              <a:t>dalla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citazione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9A01EF5-C7F7-7847-B1D0-71D9AC1E585C}"/>
              </a:ext>
            </a:extLst>
          </p:cNvPr>
          <p:cNvSpPr txBox="1"/>
          <p:nvPr/>
        </p:nvSpPr>
        <p:spPr>
          <a:xfrm>
            <a:off x="564286" y="3930136"/>
            <a:ext cx="55918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Se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citazione </a:t>
            </a:r>
            <a:r>
              <a:rPr sz="1200" dirty="0">
                <a:latin typeface="Calibri"/>
                <a:cs typeface="Calibri"/>
              </a:rPr>
              <a:t>ha il </a:t>
            </a:r>
            <a:r>
              <a:rPr sz="1200" spc="-5" dirty="0">
                <a:latin typeface="Calibri"/>
                <a:cs typeface="Calibri"/>
              </a:rPr>
              <a:t>campo URL 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-5" dirty="0">
                <a:latin typeface="Calibri"/>
                <a:cs typeface="Calibri"/>
              </a:rPr>
              <a:t>DOI </a:t>
            </a:r>
            <a:r>
              <a:rPr sz="1200" spc="-10" dirty="0">
                <a:latin typeface="Calibri"/>
                <a:cs typeface="Calibri"/>
              </a:rPr>
              <a:t>compilato basterà fare </a:t>
            </a:r>
            <a:r>
              <a:rPr sz="1200" dirty="0">
                <a:latin typeface="Calibri"/>
                <a:cs typeface="Calibri"/>
              </a:rPr>
              <a:t>doppio </a:t>
            </a:r>
            <a:r>
              <a:rPr sz="1200" spc="-5" dirty="0">
                <a:latin typeface="Calibri"/>
                <a:cs typeface="Calibri"/>
              </a:rPr>
              <a:t>clic sulla citazione </a:t>
            </a:r>
            <a:r>
              <a:rPr sz="1200" dirty="0">
                <a:latin typeface="Calibri"/>
                <a:cs typeface="Calibri"/>
              </a:rPr>
              <a:t>per  </a:t>
            </a:r>
            <a:r>
              <a:rPr sz="1200" spc="-5" dirty="0">
                <a:latin typeface="Calibri"/>
                <a:cs typeface="Calibri"/>
              </a:rPr>
              <a:t>andare </a:t>
            </a:r>
            <a:r>
              <a:rPr sz="1200" dirty="0">
                <a:latin typeface="Calibri"/>
                <a:cs typeface="Calibri"/>
              </a:rPr>
              <a:t>alla </a:t>
            </a:r>
            <a:r>
              <a:rPr sz="1200" spc="-5" dirty="0">
                <a:latin typeface="Calibri"/>
                <a:cs typeface="Calibri"/>
              </a:rPr>
              <a:t>home page </a:t>
            </a:r>
            <a:r>
              <a:rPr sz="1200" spc="-10" dirty="0">
                <a:latin typeface="Calibri"/>
                <a:cs typeface="Calibri"/>
              </a:rPr>
              <a:t>dell’articolo. Otterrete </a:t>
            </a:r>
            <a:r>
              <a:rPr sz="1200" dirty="0">
                <a:latin typeface="Calibri"/>
                <a:cs typeface="Calibri"/>
              </a:rPr>
              <a:t>lo </a:t>
            </a:r>
            <a:r>
              <a:rPr sz="1200" spc="-5" dirty="0">
                <a:latin typeface="Calibri"/>
                <a:cs typeface="Calibri"/>
              </a:rPr>
              <a:t>stesso risultato </a:t>
            </a:r>
            <a:r>
              <a:rPr sz="1200" spc="-5" dirty="0" err="1">
                <a:latin typeface="Calibri"/>
                <a:cs typeface="Calibri"/>
              </a:rPr>
              <a:t>cliccando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sull</a:t>
            </a:r>
            <a:r>
              <a:rPr lang="it-IT" sz="1200" spc="-5" dirty="0">
                <a:latin typeface="Calibri"/>
                <a:cs typeface="Calibri"/>
              </a:rPr>
              <a:t>a freccina accanto alle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etichette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dei due </a:t>
            </a:r>
            <a:r>
              <a:rPr sz="1200" spc="-5" dirty="0" err="1">
                <a:latin typeface="Calibri"/>
                <a:cs typeface="Calibri"/>
              </a:rPr>
              <a:t>campi</a:t>
            </a:r>
            <a:r>
              <a:rPr lang="it-IT" sz="1200" spc="-5" dirty="0">
                <a:latin typeface="Calibri"/>
                <a:cs typeface="Calibri"/>
              </a:rPr>
              <a:t>, o sulla freccia laterale Trova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17</a:t>
            </a:r>
            <a:r>
              <a:rPr sz="1200" spc="-5" dirty="0">
                <a:latin typeface="Calibri"/>
                <a:cs typeface="Calibri"/>
              </a:rPr>
              <a:t>):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F9ED6B6-BD18-D62A-574A-A29003ED3979}"/>
              </a:ext>
            </a:extLst>
          </p:cNvPr>
          <p:cNvSpPr/>
          <p:nvPr/>
        </p:nvSpPr>
        <p:spPr>
          <a:xfrm>
            <a:off x="541001" y="4607080"/>
            <a:ext cx="5859799" cy="801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D99FC59D-BFAD-C2FF-AD8C-2018E2510E05}"/>
              </a:ext>
            </a:extLst>
          </p:cNvPr>
          <p:cNvSpPr txBox="1"/>
          <p:nvPr/>
        </p:nvSpPr>
        <p:spPr>
          <a:xfrm>
            <a:off x="595985" y="5586850"/>
            <a:ext cx="5593080" cy="27924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lang="it-IT" sz="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it-IT" sz="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it-IT" sz="700" dirty="0">
              <a:latin typeface="Calibri"/>
              <a:cs typeface="Calibri"/>
            </a:endParaRPr>
          </a:p>
          <a:p>
            <a:pPr marL="12700" marR="2025650">
              <a:lnSpc>
                <a:spcPct val="200100"/>
              </a:lnSpc>
              <a:spcBef>
                <a:spcPts val="5"/>
              </a:spcBef>
            </a:pPr>
            <a:r>
              <a:rPr lang="it-IT" sz="1200" b="1" dirty="0">
                <a:latin typeface="Calibri"/>
                <a:cs typeface="Calibri"/>
              </a:rPr>
              <a:t>Visualizza</a:t>
            </a:r>
            <a:r>
              <a:rPr sz="1200" b="1" dirty="0">
                <a:latin typeface="Calibri"/>
                <a:cs typeface="Calibri"/>
              </a:rPr>
              <a:t> online </a:t>
            </a:r>
            <a:r>
              <a:rPr sz="1200" dirty="0">
                <a:latin typeface="Calibri"/>
                <a:cs typeface="Calibri"/>
              </a:rPr>
              <a:t>è </a:t>
            </a:r>
            <a:r>
              <a:rPr sz="1200" spc="-5" dirty="0">
                <a:latin typeface="Calibri"/>
                <a:cs typeface="Calibri"/>
              </a:rPr>
              <a:t>identico </a:t>
            </a:r>
            <a:r>
              <a:rPr sz="1200" dirty="0">
                <a:latin typeface="Calibri"/>
                <a:cs typeface="Calibri"/>
              </a:rPr>
              <a:t>al doppio </a:t>
            </a:r>
            <a:r>
              <a:rPr sz="1200" spc="-5" dirty="0">
                <a:latin typeface="Calibri"/>
                <a:cs typeface="Calibri"/>
              </a:rPr>
              <a:t>clic sulla citazione; </a:t>
            </a:r>
            <a:r>
              <a:rPr sz="1200" b="1" spc="-5" dirty="0">
                <a:latin typeface="Calibri"/>
                <a:cs typeface="Calibri"/>
              </a:rPr>
              <a:t>Google Scholar Search </a:t>
            </a:r>
            <a:r>
              <a:rPr sz="1200" spc="-10" dirty="0">
                <a:latin typeface="Calibri"/>
                <a:cs typeface="Calibri"/>
              </a:rPr>
              <a:t>cerca </a:t>
            </a:r>
            <a:r>
              <a:rPr sz="1200" spc="-15" dirty="0">
                <a:latin typeface="Calibri"/>
                <a:cs typeface="Calibri"/>
              </a:rPr>
              <a:t>l’articolo </a:t>
            </a:r>
            <a:r>
              <a:rPr sz="1200" dirty="0">
                <a:latin typeface="Calibri"/>
                <a:cs typeface="Calibri"/>
              </a:rPr>
              <a:t>in Google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Scholar.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Ricerca </a:t>
            </a:r>
            <a:r>
              <a:rPr sz="1200" b="1" spc="-5" dirty="0">
                <a:latin typeface="Calibri"/>
                <a:cs typeface="Calibri"/>
              </a:rPr>
              <a:t>tramite </a:t>
            </a:r>
            <a:r>
              <a:rPr sz="1200" b="1" dirty="0">
                <a:latin typeface="Calibri"/>
                <a:cs typeface="Calibri"/>
              </a:rPr>
              <a:t>la </a:t>
            </a:r>
            <a:r>
              <a:rPr sz="1200" b="1" spc="-5" dirty="0">
                <a:latin typeface="Calibri"/>
                <a:cs typeface="Calibri"/>
              </a:rPr>
              <a:t>biblioteca</a:t>
            </a:r>
            <a:r>
              <a:rPr sz="1200" spc="-5" dirty="0">
                <a:latin typeface="Calibri"/>
                <a:cs typeface="Calibri"/>
              </a:rPr>
              <a:t>.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che si </a:t>
            </a:r>
            <a:r>
              <a:rPr sz="1200" spc="-10" dirty="0">
                <a:latin typeface="Calibri"/>
                <a:cs typeface="Calibri"/>
              </a:rPr>
              <a:t>tratta? </a:t>
            </a:r>
            <a:r>
              <a:rPr sz="1200" spc="-5" dirty="0">
                <a:latin typeface="Calibri"/>
                <a:cs typeface="Calibri"/>
              </a:rPr>
              <a:t>Impostando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10" dirty="0">
                <a:latin typeface="Calibri"/>
                <a:cs typeface="Calibri"/>
              </a:rPr>
              <a:t>corretti </a:t>
            </a:r>
            <a:r>
              <a:rPr sz="1200" spc="-5" dirty="0">
                <a:latin typeface="Calibri"/>
                <a:cs typeface="Calibri"/>
              </a:rPr>
              <a:t>parametri, </a:t>
            </a:r>
            <a:r>
              <a:rPr sz="1200" spc="-10" dirty="0">
                <a:latin typeface="Calibri"/>
                <a:cs typeface="Calibri"/>
              </a:rPr>
              <a:t>con </a:t>
            </a:r>
            <a:r>
              <a:rPr sz="1200" b="1" spc="-10" dirty="0">
                <a:latin typeface="Calibri"/>
                <a:cs typeface="Calibri"/>
              </a:rPr>
              <a:t>Ricerca  </a:t>
            </a:r>
            <a:r>
              <a:rPr sz="1200" b="1" spc="-5" dirty="0">
                <a:latin typeface="Calibri"/>
                <a:cs typeface="Calibri"/>
              </a:rPr>
              <a:t>tramite </a:t>
            </a:r>
            <a:r>
              <a:rPr sz="1200" b="1" dirty="0">
                <a:latin typeface="Calibri"/>
                <a:cs typeface="Calibri"/>
              </a:rPr>
              <a:t>la </a:t>
            </a:r>
            <a:r>
              <a:rPr sz="1200" b="1" spc="-5" dirty="0">
                <a:latin typeface="Calibri"/>
                <a:cs typeface="Calibri"/>
              </a:rPr>
              <a:t>biblioteca </a:t>
            </a:r>
            <a:r>
              <a:rPr sz="1200" spc="-10" dirty="0">
                <a:latin typeface="Calibri"/>
                <a:cs typeface="Calibri"/>
              </a:rPr>
              <a:t>potete </a:t>
            </a:r>
            <a:r>
              <a:rPr sz="1200" spc="-5" dirty="0">
                <a:latin typeface="Calibri"/>
                <a:cs typeface="Calibri"/>
              </a:rPr>
              <a:t>usare </a:t>
            </a:r>
            <a:r>
              <a:rPr sz="1200" dirty="0">
                <a:latin typeface="Calibri"/>
                <a:cs typeface="Calibri"/>
              </a:rPr>
              <a:t>i servizi open url </a:t>
            </a:r>
            <a:r>
              <a:rPr sz="1200" spc="-5" dirty="0">
                <a:latin typeface="Calibri"/>
                <a:cs typeface="Calibri"/>
              </a:rPr>
              <a:t>forniti </a:t>
            </a:r>
            <a:r>
              <a:rPr sz="1200" dirty="0">
                <a:latin typeface="Calibri"/>
                <a:cs typeface="Calibri"/>
              </a:rPr>
              <a:t>dalla </a:t>
            </a:r>
            <a:r>
              <a:rPr sz="1200" spc="-10" dirty="0">
                <a:latin typeface="Calibri"/>
                <a:cs typeface="Calibri"/>
              </a:rPr>
              <a:t>nostra </a:t>
            </a:r>
            <a:r>
              <a:rPr sz="1200" spc="-5" dirty="0">
                <a:latin typeface="Calibri"/>
                <a:cs typeface="Calibri"/>
              </a:rPr>
              <a:t>istituzione, </a:t>
            </a:r>
            <a:r>
              <a:rPr sz="1200" dirty="0">
                <a:latin typeface="Calibri"/>
                <a:cs typeface="Calibri"/>
              </a:rPr>
              <a:t>nel  </a:t>
            </a:r>
            <a:r>
              <a:rPr sz="1200" spc="-10" dirty="0">
                <a:latin typeface="Calibri"/>
                <a:cs typeface="Calibri"/>
              </a:rPr>
              <a:t>nostro caso,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A-Link.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Andate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b="1" spc="-10" dirty="0">
                <a:latin typeface="Calibri"/>
                <a:cs typeface="Calibri"/>
              </a:rPr>
              <a:t>Modifica/</a:t>
            </a:r>
            <a:r>
              <a:rPr sz="1200" b="1" spc="-10" dirty="0" err="1">
                <a:latin typeface="Calibri"/>
                <a:cs typeface="Calibri"/>
              </a:rPr>
              <a:t>Preferenze</a:t>
            </a:r>
            <a:r>
              <a:rPr sz="1200" b="1" spc="-10" dirty="0">
                <a:latin typeface="Calibri"/>
                <a:cs typeface="Calibri"/>
              </a:rPr>
              <a:t>/Generale, </a:t>
            </a:r>
            <a:r>
              <a:rPr sz="1200" b="1" spc="-5" dirty="0" err="1">
                <a:latin typeface="Calibri"/>
                <a:cs typeface="Calibri"/>
              </a:rPr>
              <a:t>sezione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lang="it-IT" sz="1200" b="1" spc="-5" dirty="0">
                <a:latin typeface="Calibri"/>
                <a:cs typeface="Calibri"/>
              </a:rPr>
              <a:t>Trova</a:t>
            </a:r>
            <a:r>
              <a:rPr sz="1200" b="1" spc="-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Nel </a:t>
            </a:r>
            <a:r>
              <a:rPr sz="1200" spc="-5" dirty="0">
                <a:latin typeface="Calibri"/>
                <a:cs typeface="Calibri"/>
              </a:rPr>
              <a:t>campo </a:t>
            </a:r>
            <a:r>
              <a:rPr sz="1200" b="1" spc="-10" dirty="0">
                <a:latin typeface="Calibri"/>
                <a:cs typeface="Calibri"/>
              </a:rPr>
              <a:t>Resolver </a:t>
            </a:r>
            <a:r>
              <a:rPr lang="it-IT" sz="1200" spc="-10" dirty="0">
                <a:latin typeface="Calibri"/>
                <a:cs typeface="Calibri"/>
              </a:rPr>
              <a:t>cercate Europe &gt; </a:t>
            </a:r>
            <a:r>
              <a:rPr lang="it-IT" sz="1200" spc="-10" dirty="0" err="1">
                <a:latin typeface="Calibri"/>
                <a:cs typeface="Calibri"/>
              </a:rPr>
              <a:t>Italy</a:t>
            </a:r>
            <a:r>
              <a:rPr lang="it-IT" sz="1200" spc="-10" dirty="0">
                <a:latin typeface="Calibri"/>
                <a:cs typeface="Calibri"/>
              </a:rPr>
              <a:t> &gt; Università di Bologna per settare l'A-Link.</a:t>
            </a:r>
            <a:endParaRPr sz="1200" dirty="0">
              <a:latin typeface="Calibri"/>
              <a:cs typeface="Calibri"/>
            </a:endParaRPr>
          </a:p>
          <a:p>
            <a:pPr marL="12700" marR="22225">
              <a:lnSpc>
                <a:spcPct val="100000"/>
              </a:lnSpc>
              <a:spcBef>
                <a:spcPts val="480"/>
              </a:spcBef>
            </a:pPr>
            <a:r>
              <a:rPr sz="1200" spc="-15" dirty="0">
                <a:latin typeface="Calibri"/>
                <a:cs typeface="Calibri"/>
              </a:rPr>
              <a:t>Ora </a:t>
            </a:r>
            <a:r>
              <a:rPr sz="1200" spc="-5" dirty="0">
                <a:latin typeface="Calibri"/>
                <a:cs typeface="Calibri"/>
              </a:rPr>
              <a:t>selezionate </a:t>
            </a:r>
            <a:r>
              <a:rPr sz="1200" dirty="0">
                <a:latin typeface="Calibri"/>
                <a:cs typeface="Calibri"/>
              </a:rPr>
              <a:t>una </a:t>
            </a:r>
            <a:r>
              <a:rPr sz="1200" spc="-5" dirty="0">
                <a:latin typeface="Calibri"/>
                <a:cs typeface="Calibri"/>
              </a:rPr>
              <a:t>citazione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scegliete </a:t>
            </a:r>
            <a:r>
              <a:rPr sz="1200" b="1" spc="-10" dirty="0">
                <a:latin typeface="Calibri"/>
                <a:cs typeface="Calibri"/>
              </a:rPr>
              <a:t>Ricerca </a:t>
            </a:r>
            <a:r>
              <a:rPr lang="it-IT" sz="1200" b="1" spc="-5" dirty="0">
                <a:latin typeface="Calibri"/>
                <a:cs typeface="Calibri"/>
              </a:rPr>
              <a:t>nel</a:t>
            </a:r>
            <a:r>
              <a:rPr sz="1200" b="1" dirty="0">
                <a:latin typeface="Calibri"/>
                <a:cs typeface="Calibri"/>
              </a:rPr>
              <a:t>la </a:t>
            </a:r>
            <a:r>
              <a:rPr sz="1200" b="1" spc="-5" dirty="0">
                <a:latin typeface="Calibri"/>
                <a:cs typeface="Calibri"/>
              </a:rPr>
              <a:t>biblioteca. </a:t>
            </a:r>
            <a:r>
              <a:rPr sz="1200" spc="-10" dirty="0">
                <a:latin typeface="Calibri"/>
                <a:cs typeface="Calibri"/>
              </a:rPr>
              <a:t>Zotero </a:t>
            </a:r>
            <a:r>
              <a:rPr sz="1200" spc="-10" dirty="0" err="1">
                <a:latin typeface="Calibri"/>
                <a:cs typeface="Calibri"/>
              </a:rPr>
              <a:t>trasmetterà</a:t>
            </a:r>
            <a:r>
              <a:rPr lang="it-IT" sz="1200" spc="-10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metadati </a:t>
            </a:r>
            <a:r>
              <a:rPr sz="1200" dirty="0">
                <a:latin typeface="Calibri"/>
                <a:cs typeface="Calibri"/>
              </a:rPr>
              <a:t>della </a:t>
            </a:r>
            <a:r>
              <a:rPr sz="1200" spc="-5" dirty="0">
                <a:latin typeface="Calibri"/>
                <a:cs typeface="Calibri"/>
              </a:rPr>
              <a:t>citazione </a:t>
            </a:r>
            <a:r>
              <a:rPr sz="1200" dirty="0">
                <a:latin typeface="Calibri"/>
                <a:cs typeface="Calibri"/>
              </a:rPr>
              <a:t>al link </a:t>
            </a:r>
            <a:r>
              <a:rPr sz="1200" spc="-5" dirty="0">
                <a:latin typeface="Calibri"/>
                <a:cs typeface="Calibri"/>
              </a:rPr>
              <a:t>resolver </a:t>
            </a:r>
            <a:r>
              <a:rPr sz="1200" spc="-25" dirty="0">
                <a:latin typeface="Calibri"/>
                <a:cs typeface="Calibri"/>
              </a:rPr>
              <a:t>d’Ateneo</a:t>
            </a:r>
            <a:r>
              <a:rPr lang="it-IT" sz="1200" spc="-25" dirty="0">
                <a:latin typeface="Calibri"/>
                <a:cs typeface="Calibri"/>
              </a:rPr>
              <a:t>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che </a:t>
            </a:r>
            <a:r>
              <a:rPr sz="1200" spc="-10" dirty="0">
                <a:latin typeface="Calibri"/>
                <a:cs typeface="Calibri"/>
              </a:rPr>
              <a:t>presenterà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10" dirty="0">
                <a:latin typeface="Calibri"/>
                <a:cs typeface="Calibri"/>
              </a:rPr>
              <a:t>consueto </a:t>
            </a:r>
            <a:r>
              <a:rPr sz="1200" dirty="0">
                <a:latin typeface="Calibri"/>
                <a:cs typeface="Calibri"/>
              </a:rPr>
              <a:t>menu dei  servizi disponibili per la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risorsa.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1B4DEC47-20EA-0A02-25E1-B4235F7F630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pic>
        <p:nvPicPr>
          <p:cNvPr id="14" name="Immagine 13" descr="Immagine che contiene testo, Carattere, numero, schermata">
            <a:extLst>
              <a:ext uri="{FF2B5EF4-FFF2-40B4-BE49-F238E27FC236}">
                <a16:creationId xmlns:a16="http://schemas.microsoft.com/office/drawing/2014/main" id="{0CC63B1D-D746-0C83-33A4-B393CBFC5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85" y="4607080"/>
            <a:ext cx="5681491" cy="722126"/>
          </a:xfrm>
          <a:prstGeom prst="rect">
            <a:avLst/>
          </a:prstGeom>
        </p:spPr>
      </p:pic>
      <p:pic>
        <p:nvPicPr>
          <p:cNvPr id="16" name="Immagine 15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1801E651-62FF-92C3-6333-853C2B49D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826" y="5329206"/>
            <a:ext cx="1515974" cy="1409865"/>
          </a:xfrm>
          <a:prstGeom prst="rect">
            <a:avLst/>
          </a:prstGeom>
        </p:spPr>
      </p:pic>
      <p:pic>
        <p:nvPicPr>
          <p:cNvPr id="18" name="Immagine 17" descr="Immagine che contiene testo, simbolo, logo, Carattere&#10;&#10;Il contenuto generato dall'IA potrebbe non essere corretto.">
            <a:extLst>
              <a:ext uri="{FF2B5EF4-FFF2-40B4-BE49-F238E27FC236}">
                <a16:creationId xmlns:a16="http://schemas.microsoft.com/office/drawing/2014/main" id="{139FC700-A2AD-7F5B-15B4-0DEAD43B5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416" y="4929099"/>
            <a:ext cx="277300" cy="489057"/>
          </a:xfrm>
          <a:prstGeom prst="rect">
            <a:avLst/>
          </a:prstGeom>
        </p:spPr>
      </p:pic>
      <p:sp>
        <p:nvSpPr>
          <p:cNvPr id="23" name="object 30">
            <a:extLst>
              <a:ext uri="{FF2B5EF4-FFF2-40B4-BE49-F238E27FC236}">
                <a16:creationId xmlns:a16="http://schemas.microsoft.com/office/drawing/2014/main" id="{A55821EF-CBDD-8680-DDD9-EC71B1B8FD66}"/>
              </a:ext>
            </a:extLst>
          </p:cNvPr>
          <p:cNvSpPr/>
          <p:nvPr/>
        </p:nvSpPr>
        <p:spPr>
          <a:xfrm>
            <a:off x="5791200" y="4699771"/>
            <a:ext cx="71627" cy="71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id="{96162223-3C58-C4A1-81DD-0795772C9E22}"/>
              </a:ext>
            </a:extLst>
          </p:cNvPr>
          <p:cNvSpPr/>
          <p:nvPr/>
        </p:nvSpPr>
        <p:spPr>
          <a:xfrm>
            <a:off x="5969352" y="5026339"/>
            <a:ext cx="71627" cy="71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/>
          <p:cNvSpPr txBox="1"/>
          <p:nvPr/>
        </p:nvSpPr>
        <p:spPr>
          <a:xfrm>
            <a:off x="495172" y="457200"/>
            <a:ext cx="5867655" cy="222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Quali </a:t>
            </a:r>
            <a:r>
              <a:rPr sz="1200" spc="-5" dirty="0">
                <a:latin typeface="Calibri"/>
                <a:cs typeface="Calibri"/>
              </a:rPr>
              <a:t>sono </a:t>
            </a:r>
            <a:r>
              <a:rPr sz="1200" dirty="0">
                <a:latin typeface="Calibri"/>
                <a:cs typeface="Calibri"/>
              </a:rPr>
              <a:t>le </a:t>
            </a:r>
            <a:r>
              <a:rPr sz="1200" spc="-10" dirty="0">
                <a:latin typeface="Calibri"/>
                <a:cs typeface="Calibri"/>
              </a:rPr>
              <a:t>differenze?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183515" marR="21399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lang="it-IT" sz="1200" spc="-5" dirty="0">
                <a:cs typeface="Calibri"/>
              </a:rPr>
              <a:t>Con </a:t>
            </a:r>
            <a:r>
              <a:rPr lang="it-IT" sz="1200" spc="-10" dirty="0">
                <a:cs typeface="Calibri"/>
              </a:rPr>
              <a:t>«</a:t>
            </a:r>
            <a:r>
              <a:rPr lang="it-IT" sz="1200" b="1" spc="-10" dirty="0">
                <a:cs typeface="Calibri"/>
              </a:rPr>
              <a:t>File</a:t>
            </a:r>
            <a:r>
              <a:rPr lang="it-IT" sz="1200" dirty="0">
                <a:cs typeface="Calibri"/>
              </a:rPr>
              <a:t>» il file viene </a:t>
            </a:r>
            <a:r>
              <a:rPr lang="it-IT" sz="1200" spc="-5" dirty="0">
                <a:cs typeface="Calibri"/>
              </a:rPr>
              <a:t>fisicamente </a:t>
            </a:r>
            <a:r>
              <a:rPr lang="it-IT" sz="1200" spc="-10" dirty="0">
                <a:cs typeface="Calibri"/>
              </a:rPr>
              <a:t>copiato </a:t>
            </a:r>
            <a:r>
              <a:rPr lang="it-IT" sz="1200" spc="-5" dirty="0">
                <a:cs typeface="Calibri"/>
              </a:rPr>
              <a:t>all’interno </a:t>
            </a:r>
            <a:r>
              <a:rPr lang="it-IT" sz="1200" dirty="0">
                <a:cs typeface="Calibri"/>
              </a:rPr>
              <a:t>di </a:t>
            </a:r>
            <a:r>
              <a:rPr lang="it-IT" sz="1200" spc="-10" dirty="0">
                <a:cs typeface="Calibri"/>
              </a:rPr>
              <a:t>Zotero. </a:t>
            </a:r>
            <a:r>
              <a:rPr lang="it-IT" sz="1200" spc="-5" dirty="0">
                <a:cs typeface="Calibri"/>
              </a:rPr>
              <a:t>Ogni modifica apportata </a:t>
            </a:r>
            <a:r>
              <a:rPr lang="it-IT" sz="1200" dirty="0">
                <a:cs typeface="Calibri"/>
              </a:rPr>
              <a:t>al file </a:t>
            </a:r>
            <a:r>
              <a:rPr lang="it-IT" sz="1200" spc="-10" dirty="0">
                <a:cs typeface="Calibri"/>
              </a:rPr>
              <a:t>verrà salvata </a:t>
            </a:r>
            <a:r>
              <a:rPr lang="it-IT" sz="1200" dirty="0">
                <a:cs typeface="Calibri"/>
              </a:rPr>
              <a:t>in </a:t>
            </a:r>
            <a:r>
              <a:rPr lang="it-IT" sz="1200" spc="-5" dirty="0">
                <a:cs typeface="Calibri"/>
              </a:rPr>
              <a:t>remoto </a:t>
            </a:r>
            <a:r>
              <a:rPr lang="it-IT" sz="1200" dirty="0">
                <a:cs typeface="Calibri"/>
              </a:rPr>
              <a:t>al </a:t>
            </a:r>
            <a:r>
              <a:rPr lang="it-IT" sz="1200" spc="-5" dirty="0">
                <a:cs typeface="Calibri"/>
              </a:rPr>
              <a:t>momento </a:t>
            </a:r>
            <a:r>
              <a:rPr lang="it-IT" sz="1200" dirty="0">
                <a:cs typeface="Calibri"/>
              </a:rPr>
              <a:t>della </a:t>
            </a:r>
            <a:r>
              <a:rPr lang="it-IT" sz="1200" spc="-5" dirty="0">
                <a:cs typeface="Calibri"/>
              </a:rPr>
              <a:t>sincronizzazione.</a:t>
            </a:r>
            <a:endParaRPr lang="it-IT" sz="1200" dirty="0">
              <a:cs typeface="Calibri"/>
            </a:endParaRPr>
          </a:p>
          <a:p>
            <a:pPr marL="183515" marR="1460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19710" algn="l"/>
                <a:tab pos="220345" algn="l"/>
              </a:tabLst>
            </a:pPr>
            <a:r>
              <a:rPr lang="it-IT" sz="1200" spc="-10" dirty="0">
                <a:cs typeface="Calibri"/>
              </a:rPr>
              <a:t>«</a:t>
            </a:r>
            <a:r>
              <a:rPr lang="it-IT" sz="1200" b="1" spc="-10" dirty="0">
                <a:cs typeface="Calibri"/>
              </a:rPr>
              <a:t>File collegato</a:t>
            </a:r>
            <a:r>
              <a:rPr lang="it-IT" sz="1200" dirty="0">
                <a:cs typeface="Calibri"/>
              </a:rPr>
              <a:t>» </a:t>
            </a:r>
            <a:r>
              <a:rPr lang="it-IT" sz="1200" spc="-10" dirty="0">
                <a:cs typeface="Calibri"/>
              </a:rPr>
              <a:t>collega </a:t>
            </a:r>
            <a:r>
              <a:rPr lang="it-IT" sz="1200" dirty="0">
                <a:cs typeface="Calibri"/>
              </a:rPr>
              <a:t>la </a:t>
            </a:r>
            <a:r>
              <a:rPr lang="it-IT" sz="1200" spc="-5" dirty="0">
                <a:cs typeface="Calibri"/>
              </a:rPr>
              <a:t>citazione </a:t>
            </a:r>
            <a:r>
              <a:rPr lang="it-IT" sz="1200" dirty="0">
                <a:cs typeface="Calibri"/>
              </a:rPr>
              <a:t>a un file </a:t>
            </a:r>
            <a:r>
              <a:rPr lang="it-IT" sz="1200" spc="-10" dirty="0">
                <a:cs typeface="Calibri"/>
              </a:rPr>
              <a:t>salvato </a:t>
            </a:r>
            <a:r>
              <a:rPr lang="it-IT" sz="1200" dirty="0">
                <a:cs typeface="Calibri"/>
              </a:rPr>
              <a:t>nel </a:t>
            </a:r>
            <a:r>
              <a:rPr lang="it-IT" sz="1200" spc="-5" dirty="0">
                <a:cs typeface="Calibri"/>
              </a:rPr>
              <a:t>proprio </a:t>
            </a:r>
            <a:r>
              <a:rPr lang="it-IT" sz="1200" dirty="0">
                <a:cs typeface="Calibri"/>
              </a:rPr>
              <a:t>PC </a:t>
            </a:r>
            <a:r>
              <a:rPr lang="it-IT" sz="1200" spc="-5" dirty="0">
                <a:cs typeface="Calibri"/>
              </a:rPr>
              <a:t>senza che </a:t>
            </a:r>
            <a:r>
              <a:rPr lang="it-IT" sz="1200" spc="-10" dirty="0">
                <a:cs typeface="Calibri"/>
              </a:rPr>
              <a:t>venga copiato </a:t>
            </a:r>
            <a:r>
              <a:rPr lang="it-IT" sz="1200" dirty="0">
                <a:cs typeface="Calibri"/>
              </a:rPr>
              <a:t>in </a:t>
            </a:r>
            <a:r>
              <a:rPr lang="it-IT" sz="1200" spc="-10" dirty="0">
                <a:cs typeface="Calibri"/>
              </a:rPr>
              <a:t>Zotero. </a:t>
            </a:r>
            <a:r>
              <a:rPr lang="it-IT" sz="1200" dirty="0">
                <a:cs typeface="Calibri"/>
              </a:rPr>
              <a:t>Utile a </a:t>
            </a:r>
            <a:r>
              <a:rPr lang="it-IT" sz="1200" spc="-5" dirty="0">
                <a:cs typeface="Calibri"/>
              </a:rPr>
              <a:t>risparmiare </a:t>
            </a:r>
            <a:r>
              <a:rPr lang="it-IT" sz="1200" dirty="0">
                <a:cs typeface="Calibri"/>
              </a:rPr>
              <a:t>spazio di </a:t>
            </a:r>
            <a:r>
              <a:rPr lang="it-IT" sz="1200" spc="-5" dirty="0">
                <a:cs typeface="Calibri"/>
              </a:rPr>
              <a:t>memoria </a:t>
            </a:r>
            <a:r>
              <a:rPr lang="it-IT" sz="1200" dirty="0">
                <a:cs typeface="Calibri"/>
              </a:rPr>
              <a:t>in </a:t>
            </a:r>
            <a:r>
              <a:rPr lang="it-IT" sz="1200" spc="-10" dirty="0">
                <a:cs typeface="Calibri"/>
              </a:rPr>
              <a:t>Zotero, </a:t>
            </a:r>
            <a:r>
              <a:rPr lang="it-IT" sz="1200" dirty="0">
                <a:cs typeface="Calibri"/>
              </a:rPr>
              <a:t>non funziona </a:t>
            </a:r>
            <a:r>
              <a:rPr lang="it-IT" sz="1200" spc="-5" dirty="0">
                <a:cs typeface="Calibri"/>
              </a:rPr>
              <a:t>se </a:t>
            </a:r>
            <a:r>
              <a:rPr lang="it-IT" sz="1200" dirty="0">
                <a:cs typeface="Calibri"/>
              </a:rPr>
              <a:t>la </a:t>
            </a:r>
            <a:r>
              <a:rPr lang="it-IT" sz="1200" spc="-5" dirty="0">
                <a:cs typeface="Calibri"/>
              </a:rPr>
              <a:t>citazione si </a:t>
            </a:r>
            <a:r>
              <a:rPr lang="it-IT" sz="1200" spc="-10" dirty="0">
                <a:cs typeface="Calibri"/>
              </a:rPr>
              <a:t>trova </a:t>
            </a:r>
            <a:r>
              <a:rPr lang="it-IT" sz="1200" dirty="0">
                <a:cs typeface="Calibri"/>
              </a:rPr>
              <a:t>nella </a:t>
            </a:r>
            <a:r>
              <a:rPr lang="it-IT" sz="1200" spc="-5" dirty="0">
                <a:cs typeface="Calibri"/>
              </a:rPr>
              <a:t>biblioteca </a:t>
            </a:r>
            <a:r>
              <a:rPr lang="it-IT" sz="1200" dirty="0">
                <a:cs typeface="Calibri"/>
              </a:rPr>
              <a:t>di un</a:t>
            </a:r>
            <a:r>
              <a:rPr lang="it-IT" sz="1200" spc="-90" dirty="0">
                <a:cs typeface="Calibri"/>
              </a:rPr>
              <a:t> </a:t>
            </a:r>
            <a:r>
              <a:rPr lang="it-IT" sz="1200" spc="-5" dirty="0">
                <a:cs typeface="Calibri"/>
              </a:rPr>
              <a:t>gruppo.</a:t>
            </a:r>
            <a:endParaRPr lang="it-IT" sz="1200" dirty="0">
              <a:cs typeface="Calibri"/>
            </a:endParaRPr>
          </a:p>
          <a:p>
            <a:pPr marL="183515" marR="5080" indent="-17145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19710" algn="l"/>
                <a:tab pos="220345" algn="l"/>
              </a:tabLst>
            </a:pPr>
            <a:r>
              <a:rPr sz="1200" spc="-5" dirty="0">
                <a:latin typeface="Calibri"/>
                <a:cs typeface="Calibri"/>
              </a:rPr>
              <a:t>«</a:t>
            </a:r>
            <a:r>
              <a:rPr lang="it-IT" sz="1200" b="1" spc="-5" dirty="0">
                <a:latin typeface="Calibri"/>
                <a:cs typeface="Calibri"/>
              </a:rPr>
              <a:t>Link web</a:t>
            </a:r>
            <a:r>
              <a:rPr sz="1200" spc="-5" dirty="0">
                <a:latin typeface="Calibri"/>
                <a:cs typeface="Calibri"/>
              </a:rPr>
              <a:t>» serve a collegare a una citazione una fonte esterna </a:t>
            </a:r>
            <a:r>
              <a:rPr sz="1200" spc="-5" dirty="0" err="1">
                <a:latin typeface="Calibri"/>
                <a:cs typeface="Calibri"/>
              </a:rPr>
              <a:t>tramite</a:t>
            </a:r>
            <a:r>
              <a:rPr sz="1200" spc="-5" dirty="0">
                <a:latin typeface="Calibri"/>
                <a:cs typeface="Calibri"/>
              </a:rPr>
              <a:t> il suo indirizzo internet. Dato che il collegamento è realizzato con la sola indicazione della URL della fonte da collegare, nulla viene copiato in Zotero, risparmiando così </a:t>
            </a:r>
            <a:r>
              <a:rPr sz="1200" spc="-5" dirty="0" err="1">
                <a:latin typeface="Calibri"/>
                <a:cs typeface="Calibri"/>
              </a:rPr>
              <a:t>spazio</a:t>
            </a:r>
            <a:r>
              <a:rPr sz="1200" spc="-5" dirty="0">
                <a:latin typeface="Calibri"/>
                <a:cs typeface="Calibri"/>
              </a:rPr>
              <a:t> di</a:t>
            </a:r>
            <a:r>
              <a:rPr lang="it-IT" sz="1200" spc="-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memoria. </a:t>
            </a:r>
            <a:br>
              <a:rPr lang="it-IT" sz="1200" spc="-5" dirty="0">
                <a:latin typeface="Calibri"/>
                <a:cs typeface="Calibri"/>
              </a:rPr>
            </a:br>
            <a:r>
              <a:rPr sz="1200" spc="-5" dirty="0">
                <a:latin typeface="Calibri"/>
                <a:cs typeface="Calibri"/>
              </a:rPr>
              <a:t>Da non confondere con gli Snapshot che sono copie memorizzate in Zotero di </a:t>
            </a:r>
            <a:r>
              <a:rPr sz="1200" spc="-5" dirty="0" err="1">
                <a:latin typeface="Calibri"/>
                <a:cs typeface="Calibri"/>
              </a:rPr>
              <a:t>una</a:t>
            </a:r>
            <a:r>
              <a:rPr sz="1200" spc="-5" dirty="0">
                <a:latin typeface="Calibri"/>
                <a:cs typeface="Calibri"/>
              </a:rPr>
              <a:t> pagina Internet così come si presenta al momento della </a:t>
            </a:r>
            <a:r>
              <a:rPr sz="1200" spc="-5" dirty="0" err="1">
                <a:latin typeface="Calibri"/>
                <a:cs typeface="Calibri"/>
              </a:rPr>
              <a:t>cattura</a:t>
            </a:r>
            <a:r>
              <a:rPr sz="1200" spc="-5" dirty="0">
                <a:latin typeface="Calibri"/>
                <a:cs typeface="Calibri"/>
              </a:rPr>
              <a:t>.</a:t>
            </a:r>
          </a:p>
        </p:txBody>
      </p:sp>
      <p:sp>
        <p:nvSpPr>
          <p:cNvPr id="8" name="object 2"/>
          <p:cNvSpPr/>
          <p:nvPr/>
        </p:nvSpPr>
        <p:spPr>
          <a:xfrm>
            <a:off x="541001" y="2700572"/>
            <a:ext cx="5638800" cy="593278"/>
          </a:xfrm>
          <a:custGeom>
            <a:avLst/>
            <a:gdLst/>
            <a:ahLst/>
            <a:cxnLst/>
            <a:rect l="l" t="t" r="r" b="b"/>
            <a:pathLst>
              <a:path w="5638800" h="922020">
                <a:moveTo>
                  <a:pt x="0" y="153669"/>
                </a:moveTo>
                <a:lnTo>
                  <a:pt x="7833" y="105111"/>
                </a:lnTo>
                <a:lnTo>
                  <a:pt x="29648" y="62929"/>
                </a:lnTo>
                <a:lnTo>
                  <a:pt x="62912" y="29659"/>
                </a:lnTo>
                <a:lnTo>
                  <a:pt x="105096" y="7837"/>
                </a:lnTo>
                <a:lnTo>
                  <a:pt x="153670" y="0"/>
                </a:lnTo>
                <a:lnTo>
                  <a:pt x="5485130" y="0"/>
                </a:lnTo>
                <a:lnTo>
                  <a:pt x="5533688" y="7837"/>
                </a:lnTo>
                <a:lnTo>
                  <a:pt x="5575870" y="29659"/>
                </a:lnTo>
                <a:lnTo>
                  <a:pt x="5609140" y="62929"/>
                </a:lnTo>
                <a:lnTo>
                  <a:pt x="5630962" y="105111"/>
                </a:lnTo>
                <a:lnTo>
                  <a:pt x="5638800" y="153669"/>
                </a:lnTo>
                <a:lnTo>
                  <a:pt x="5638800" y="768349"/>
                </a:lnTo>
                <a:lnTo>
                  <a:pt x="5630962" y="816908"/>
                </a:lnTo>
                <a:lnTo>
                  <a:pt x="5609140" y="859090"/>
                </a:lnTo>
                <a:lnTo>
                  <a:pt x="5575870" y="892360"/>
                </a:lnTo>
                <a:lnTo>
                  <a:pt x="5533688" y="914182"/>
                </a:lnTo>
                <a:lnTo>
                  <a:pt x="5485130" y="922019"/>
                </a:lnTo>
                <a:lnTo>
                  <a:pt x="153670" y="922019"/>
                </a:lnTo>
                <a:lnTo>
                  <a:pt x="105096" y="914182"/>
                </a:lnTo>
                <a:lnTo>
                  <a:pt x="62912" y="892360"/>
                </a:lnTo>
                <a:lnTo>
                  <a:pt x="29648" y="859090"/>
                </a:lnTo>
                <a:lnTo>
                  <a:pt x="7833" y="816908"/>
                </a:lnTo>
                <a:lnTo>
                  <a:pt x="0" y="768349"/>
                </a:lnTo>
                <a:lnTo>
                  <a:pt x="0" y="153669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 txBox="1"/>
          <p:nvPr/>
        </p:nvSpPr>
        <p:spPr>
          <a:xfrm>
            <a:off x="800546" y="2821534"/>
            <a:ext cx="5210810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i="1" spc="-5" dirty="0">
                <a:latin typeface="Arial"/>
                <a:cs typeface="Arial"/>
              </a:rPr>
              <a:t>Per gestire gli allegati cliccate con il </a:t>
            </a:r>
            <a:r>
              <a:rPr sz="1200" i="1" dirty="0">
                <a:latin typeface="Arial"/>
                <a:cs typeface="Arial"/>
              </a:rPr>
              <a:t>tasto </a:t>
            </a:r>
            <a:r>
              <a:rPr sz="1200" i="1" spc="-5" dirty="0">
                <a:latin typeface="Arial"/>
                <a:cs typeface="Arial"/>
              </a:rPr>
              <a:t>destro su </a:t>
            </a:r>
            <a:r>
              <a:rPr sz="1200" i="1" dirty="0">
                <a:latin typeface="Arial"/>
                <a:cs typeface="Arial"/>
              </a:rPr>
              <a:t>una </a:t>
            </a:r>
            <a:r>
              <a:rPr sz="1200" i="1" spc="-5" dirty="0">
                <a:latin typeface="Arial"/>
                <a:cs typeface="Arial"/>
              </a:rPr>
              <a:t>citazione e scegliete  </a:t>
            </a:r>
            <a:r>
              <a:rPr sz="1200" i="1" spc="-10" dirty="0">
                <a:latin typeface="Arial"/>
                <a:cs typeface="Arial"/>
              </a:rPr>
              <a:t>l’opzione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desiderata.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0ED04E8-1E83-80AA-3457-1F72CA482B8B}"/>
              </a:ext>
            </a:extLst>
          </p:cNvPr>
          <p:cNvSpPr txBox="1"/>
          <p:nvPr/>
        </p:nvSpPr>
        <p:spPr>
          <a:xfrm>
            <a:off x="592861" y="5402887"/>
            <a:ext cx="62633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17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1C06405-181C-254D-60B0-F76B5E5E621B}"/>
              </a:ext>
            </a:extLst>
          </p:cNvPr>
          <p:cNvSpPr txBox="1"/>
          <p:nvPr/>
        </p:nvSpPr>
        <p:spPr>
          <a:xfrm>
            <a:off x="381000" y="9271002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highlight>
                  <a:srgbClr val="EAEAEA"/>
                </a:highlight>
                <a:latin typeface="+mn-lt"/>
                <a:hlinkClick r:id="rId7" action="ppaction://hlinksldjump"/>
              </a:rPr>
              <a:t>Torna al sommario</a:t>
            </a:r>
            <a:endParaRPr lang="it-IT" sz="1600" b="1" dirty="0">
              <a:highlight>
                <a:srgbClr val="EAEAEA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77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B844A-42A8-35A3-4B75-9AE42B8FB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1A974CA3-D45D-D618-5674-0295AFB43A02}"/>
              </a:ext>
            </a:extLst>
          </p:cNvPr>
          <p:cNvSpPr/>
          <p:nvPr/>
        </p:nvSpPr>
        <p:spPr>
          <a:xfrm>
            <a:off x="421296" y="6860507"/>
            <a:ext cx="6314185" cy="2074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75476064-3CBB-A6E9-BC5D-190E8E3349A7}"/>
              </a:ext>
            </a:extLst>
          </p:cNvPr>
          <p:cNvSpPr/>
          <p:nvPr/>
        </p:nvSpPr>
        <p:spPr>
          <a:xfrm>
            <a:off x="710540" y="1686251"/>
            <a:ext cx="5436920" cy="2348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DBEFAD4-0224-CD74-FD78-CCD747CDDE86}"/>
              </a:ext>
            </a:extLst>
          </p:cNvPr>
          <p:cNvSpPr txBox="1"/>
          <p:nvPr/>
        </p:nvSpPr>
        <p:spPr>
          <a:xfrm>
            <a:off x="537159" y="487171"/>
            <a:ext cx="52540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-10" dirty="0">
                <a:latin typeface="Calibri"/>
                <a:cs typeface="Calibri"/>
              </a:rPr>
              <a:t>Collezione Le mie pubblicazioni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CF8E9FB-5066-C27B-FB91-8A3E1D98A068}"/>
              </a:ext>
            </a:extLst>
          </p:cNvPr>
          <p:cNvSpPr txBox="1"/>
          <p:nvPr/>
        </p:nvSpPr>
        <p:spPr>
          <a:xfrm>
            <a:off x="6248400" y="9371786"/>
            <a:ext cx="21310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AA5E24D-D05F-589C-D5F7-277BBF35EB36}"/>
              </a:ext>
            </a:extLst>
          </p:cNvPr>
          <p:cNvSpPr txBox="1"/>
          <p:nvPr/>
        </p:nvSpPr>
        <p:spPr>
          <a:xfrm>
            <a:off x="537159" y="950468"/>
            <a:ext cx="548264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</a:t>
            </a:r>
            <a:r>
              <a:rPr lang="it-IT" sz="1200" spc="-5" dirty="0">
                <a:latin typeface="Calibri"/>
                <a:cs typeface="Calibri"/>
              </a:rPr>
              <a:t>' una cartella presente di default (Figura 18), nella quale potete archiviare le </a:t>
            </a:r>
            <a:r>
              <a:rPr lang="it-IT" sz="1200" spc="-5" dirty="0">
                <a:cs typeface="Calibri"/>
              </a:rPr>
              <a:t>pubblicazioni di cui voi stessi siete gli autori. Se avete un account online potete rendere visibili </a:t>
            </a:r>
            <a:r>
              <a:rPr lang="it-IT" sz="1200" spc="-5" dirty="0">
                <a:latin typeface="Calibri"/>
                <a:cs typeface="Calibri"/>
              </a:rPr>
              <a:t>i dati delle vostre opere agli altri utenti di Zotero (Figura 19).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FAC8C8D-2464-AD0C-F345-A4B1811BCA8F}"/>
              </a:ext>
            </a:extLst>
          </p:cNvPr>
          <p:cNvSpPr txBox="1"/>
          <p:nvPr/>
        </p:nvSpPr>
        <p:spPr>
          <a:xfrm>
            <a:off x="784864" y="4026921"/>
            <a:ext cx="533401" cy="17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18</a:t>
            </a:r>
            <a:endParaRPr sz="1200" spc="-5" dirty="0">
              <a:latin typeface="Calibri"/>
              <a:cs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25FB4C-B031-D7D9-C1FD-A400D2FE0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59" y="6860507"/>
            <a:ext cx="3160104" cy="19803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2C1D2C1-4F00-99F5-E476-DC98B78D0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446" y="6860506"/>
            <a:ext cx="2897162" cy="198039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301CDA2-DEA1-61BE-4332-F2210BA18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1863" y="1723487"/>
            <a:ext cx="3217937" cy="2186775"/>
          </a:xfrm>
          <a:prstGeom prst="rect">
            <a:avLst/>
          </a:prstGeom>
        </p:spPr>
      </p:pic>
      <p:pic>
        <p:nvPicPr>
          <p:cNvPr id="14" name="Immagine 13" descr="Immagine che contiene testo, schermata, software, Carattere&#10;&#10;Il contenuto generato dall'IA potrebbe non essere corretto.">
            <a:extLst>
              <a:ext uri="{FF2B5EF4-FFF2-40B4-BE49-F238E27FC236}">
                <a16:creationId xmlns:a16="http://schemas.microsoft.com/office/drawing/2014/main" id="{37D1B057-E2EF-5AF8-B8E3-C855D518F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4" y="1723487"/>
            <a:ext cx="1988396" cy="2186775"/>
          </a:xfrm>
          <a:prstGeom prst="rect">
            <a:avLst/>
          </a:prstGeom>
        </p:spPr>
      </p:pic>
      <p:sp>
        <p:nvSpPr>
          <p:cNvPr id="18" name="object 8">
            <a:extLst>
              <a:ext uri="{FF2B5EF4-FFF2-40B4-BE49-F238E27FC236}">
                <a16:creationId xmlns:a16="http://schemas.microsoft.com/office/drawing/2014/main" id="{3BB82217-C8A4-631F-8310-EFD224E4FF79}"/>
              </a:ext>
            </a:extLst>
          </p:cNvPr>
          <p:cNvSpPr txBox="1"/>
          <p:nvPr/>
        </p:nvSpPr>
        <p:spPr>
          <a:xfrm>
            <a:off x="537159" y="4318782"/>
            <a:ext cx="5924346" cy="2121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5" dirty="0">
                <a:latin typeface="Calibri"/>
                <a:cs typeface="Calibri"/>
              </a:rPr>
              <a:t>Potete anche condividere le opere stesse. Attenzione però: dovete essere sicuri di avere i diritti per farlo, ovvero: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5" dirty="0">
                <a:latin typeface="Calibri"/>
                <a:cs typeface="Calibri"/>
              </a:rPr>
              <a:t>se la vostra opera è già stata pubblicata, sinceratevi di non aver concesso i diritti in esclusiva all'editore; in tal caso dovete prima chiedere la sua autorizzazione;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5" dirty="0">
                <a:latin typeface="Calibri"/>
                <a:cs typeface="Calibri"/>
              </a:rPr>
              <a:t>se non siete gli unici autori dovete chiedere l'autorizzazione agli altri.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2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5" dirty="0">
                <a:latin typeface="Calibri"/>
                <a:cs typeface="Calibri"/>
              </a:rPr>
              <a:t>Se siete certi di poter condividere le vostre opere, dovete anche scegliere come farlo (Figura 20).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5" dirty="0">
                <a:latin typeface="Calibri"/>
                <a:cs typeface="Calibri"/>
              </a:rPr>
              <a:t>Se la pubblicazione circola già con una licenza decisa con un editore (</a:t>
            </a:r>
            <a:r>
              <a:rPr lang="it-IT" sz="1200" spc="-5" dirty="0">
                <a:cs typeface="Calibri"/>
                <a:hlinkClick r:id="rId7"/>
              </a:rPr>
              <a:t>Creative </a:t>
            </a:r>
            <a:r>
              <a:rPr lang="it-IT" sz="1200" spc="-5" dirty="0" err="1">
                <a:cs typeface="Calibri"/>
                <a:hlinkClick r:id="rId7"/>
              </a:rPr>
              <a:t>commons</a:t>
            </a:r>
            <a:r>
              <a:rPr lang="it-IT" sz="1200" spc="-5" dirty="0">
                <a:cs typeface="Calibri"/>
              </a:rPr>
              <a:t> o altra) </a:t>
            </a:r>
            <a:r>
              <a:rPr lang="it-IT" sz="1200" spc="-5" dirty="0">
                <a:latin typeface="Calibri"/>
                <a:cs typeface="Calibri"/>
              </a:rPr>
              <a:t>mantenete quella.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5" dirty="0">
                <a:latin typeface="Calibri"/>
                <a:cs typeface="Calibri"/>
              </a:rPr>
              <a:t>Potete anche rilasciare le pubblicazioni al </a:t>
            </a:r>
            <a:r>
              <a:rPr lang="it-IT" sz="1200" spc="-5" dirty="0">
                <a:latin typeface="Calibri"/>
                <a:cs typeface="Calibri"/>
                <a:hlinkClick r:id="rId8"/>
              </a:rPr>
              <a:t>pubblico dominio</a:t>
            </a:r>
            <a:r>
              <a:rPr lang="it-IT" sz="1200" spc="-5" dirty="0">
                <a:latin typeface="Calibri"/>
                <a:cs typeface="Calibri"/>
              </a:rPr>
              <a:t> (pensateci bene prima di farlo) o decidere di riservarvi alcuni o tutti i diritti.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E529C04A-11D9-C3C0-82CE-749D9CFDECE3}"/>
              </a:ext>
            </a:extLst>
          </p:cNvPr>
          <p:cNvSpPr txBox="1"/>
          <p:nvPr/>
        </p:nvSpPr>
        <p:spPr>
          <a:xfrm>
            <a:off x="495303" y="8958249"/>
            <a:ext cx="533401" cy="17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19</a:t>
            </a:r>
            <a:endParaRPr sz="1200" spc="-5" dirty="0">
              <a:latin typeface="Calibri"/>
              <a:cs typeface="Calibri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4AD481AA-2C6E-14DD-F5BD-9CC8EF17C0B2}"/>
              </a:ext>
            </a:extLst>
          </p:cNvPr>
          <p:cNvSpPr txBox="1"/>
          <p:nvPr/>
        </p:nvSpPr>
        <p:spPr>
          <a:xfrm>
            <a:off x="3706446" y="8955532"/>
            <a:ext cx="533401" cy="17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20</a:t>
            </a:r>
            <a:endParaRPr sz="1200" spc="-5" dirty="0">
              <a:latin typeface="Calibri"/>
              <a:cs typeface="Calibri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E52D00B-3CA2-9D7E-E925-C713552BD1FF}"/>
              </a:ext>
            </a:extLst>
          </p:cNvPr>
          <p:cNvSpPr/>
          <p:nvPr/>
        </p:nvSpPr>
        <p:spPr>
          <a:xfrm>
            <a:off x="649584" y="2856591"/>
            <a:ext cx="270510" cy="3810"/>
          </a:xfrm>
          <a:custGeom>
            <a:avLst/>
            <a:gdLst/>
            <a:ahLst/>
            <a:cxnLst/>
            <a:rect l="l" t="t" r="r" b="b"/>
            <a:pathLst>
              <a:path w="270510" h="3810">
                <a:moveTo>
                  <a:pt x="-15875" y="1841"/>
                </a:moveTo>
                <a:lnTo>
                  <a:pt x="285876" y="1841"/>
                </a:lnTo>
              </a:path>
            </a:pathLst>
          </a:custGeom>
          <a:ln w="3543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794B933-FB35-4BD5-65D6-C41166F4F9A7}"/>
              </a:ext>
            </a:extLst>
          </p:cNvPr>
          <p:cNvSpPr/>
          <p:nvPr/>
        </p:nvSpPr>
        <p:spPr>
          <a:xfrm>
            <a:off x="492964" y="2740005"/>
            <a:ext cx="234696" cy="2331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83C8CE70-60DF-B8B3-26C4-6272A630D1E2}"/>
              </a:ext>
            </a:extLst>
          </p:cNvPr>
          <p:cNvSpPr/>
          <p:nvPr/>
        </p:nvSpPr>
        <p:spPr>
          <a:xfrm>
            <a:off x="731524" y="7779076"/>
            <a:ext cx="71627" cy="71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AA46DD3D-630B-B577-FA16-5B65B1358948}"/>
              </a:ext>
            </a:extLst>
          </p:cNvPr>
          <p:cNvSpPr/>
          <p:nvPr/>
        </p:nvSpPr>
        <p:spPr>
          <a:xfrm>
            <a:off x="731524" y="8382000"/>
            <a:ext cx="71627" cy="71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FCCD0164-1277-C715-8061-C1E7391D4117}"/>
              </a:ext>
            </a:extLst>
          </p:cNvPr>
          <p:cNvSpPr/>
          <p:nvPr/>
        </p:nvSpPr>
        <p:spPr>
          <a:xfrm>
            <a:off x="3886200" y="7315200"/>
            <a:ext cx="71627" cy="71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96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8FA32-D6B8-14A7-449C-5ECB96D90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5">
            <a:extLst>
              <a:ext uri="{FF2B5EF4-FFF2-40B4-BE49-F238E27FC236}">
                <a16:creationId xmlns:a16="http://schemas.microsoft.com/office/drawing/2014/main" id="{EF0652A5-6E40-0AC6-AA43-EC8DCF280010}"/>
              </a:ext>
            </a:extLst>
          </p:cNvPr>
          <p:cNvSpPr/>
          <p:nvPr/>
        </p:nvSpPr>
        <p:spPr>
          <a:xfrm>
            <a:off x="3948996" y="6789966"/>
            <a:ext cx="2603285" cy="1958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485734D-80E7-A476-B538-5838E420F532}"/>
              </a:ext>
            </a:extLst>
          </p:cNvPr>
          <p:cNvSpPr/>
          <p:nvPr/>
        </p:nvSpPr>
        <p:spPr>
          <a:xfrm>
            <a:off x="1074341" y="7940958"/>
            <a:ext cx="2603285" cy="125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B08FFF40-5CC6-DFD7-33C2-9D0C565EB900}"/>
              </a:ext>
            </a:extLst>
          </p:cNvPr>
          <p:cNvSpPr/>
          <p:nvPr/>
        </p:nvSpPr>
        <p:spPr>
          <a:xfrm>
            <a:off x="537159" y="5522549"/>
            <a:ext cx="2753559" cy="2237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030FC5C-F677-E603-49C3-147ADB87A318}"/>
              </a:ext>
            </a:extLst>
          </p:cNvPr>
          <p:cNvSpPr/>
          <p:nvPr/>
        </p:nvSpPr>
        <p:spPr>
          <a:xfrm>
            <a:off x="4715186" y="2696023"/>
            <a:ext cx="1838014" cy="3552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1BB1756-5300-79CE-9147-AA73D18382BF}"/>
              </a:ext>
            </a:extLst>
          </p:cNvPr>
          <p:cNvSpPr/>
          <p:nvPr/>
        </p:nvSpPr>
        <p:spPr>
          <a:xfrm>
            <a:off x="420389" y="2687315"/>
            <a:ext cx="4294797" cy="136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39AB825A-83C9-DB7C-9C50-BF1F4FB89692}"/>
              </a:ext>
            </a:extLst>
          </p:cNvPr>
          <p:cNvSpPr txBox="1"/>
          <p:nvPr/>
        </p:nvSpPr>
        <p:spPr>
          <a:xfrm>
            <a:off x="537159" y="487171"/>
            <a:ext cx="578368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-10" dirty="0">
                <a:latin typeface="Calibri"/>
                <a:cs typeface="Calibri"/>
              </a:rPr>
              <a:t>Creare sezioni di libri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C2591BE-C535-898C-D970-B362CB6A0899}"/>
              </a:ext>
            </a:extLst>
          </p:cNvPr>
          <p:cNvSpPr txBox="1"/>
          <p:nvPr/>
        </p:nvSpPr>
        <p:spPr>
          <a:xfrm>
            <a:off x="537159" y="950468"/>
            <a:ext cx="5482641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5" dirty="0">
                <a:latin typeface="Calibri"/>
                <a:cs typeface="Calibri"/>
              </a:rPr>
              <a:t>Non è sempre facile catturare dalla rete i dati relativi ai capitoli di libri, soprattutto se non esistono in versione digitale. Ma potete creare il record di un capitolo di libro a partire da quello del libro stesso (ricordiamo che i libri si possono archiviare in Zotero anche utilizzando il codice ISBN).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200" spc="-5" dirty="0">
              <a:latin typeface="Calibri"/>
              <a:cs typeface="Calibri"/>
            </a:endParaRPr>
          </a:p>
          <a:p>
            <a:r>
              <a:rPr lang="it-IT" sz="1200" spc="-5" dirty="0">
                <a:latin typeface="Calibri"/>
                <a:cs typeface="Calibri"/>
              </a:rPr>
              <a:t>Evidenziate la citazione di un libro, quindi cliccate col pulsante desto del mouse e scegliete Crea una sezione del libro (Figura 21): </a:t>
            </a:r>
            <a:r>
              <a:rPr lang="it-IT" sz="1200" dirty="0"/>
              <a:t>verrà creato un nuovo record coi campi relativi al capitolo (titolo, eventuale autore, pagine) vuoti e da compilare, ma con quelli relativi al libro (titolo, autori o curatori, editore e anno) già compilati (Figura 22).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28200F10-9AE7-F49C-00CE-95ED4A11FF7E}"/>
              </a:ext>
            </a:extLst>
          </p:cNvPr>
          <p:cNvSpPr txBox="1"/>
          <p:nvPr/>
        </p:nvSpPr>
        <p:spPr>
          <a:xfrm>
            <a:off x="496590" y="4102246"/>
            <a:ext cx="533401" cy="17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dirty="0" err="1">
                <a:latin typeface="Calibri"/>
                <a:cs typeface="Calibri"/>
              </a:rPr>
              <a:t>Figura</a:t>
            </a:r>
            <a:r>
              <a:rPr lang="it-IT" sz="1000" dirty="0">
                <a:latin typeface="Calibri"/>
                <a:cs typeface="Calibri"/>
              </a:rPr>
              <a:t>21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E864E2C-F1D0-4CD2-56FD-9EA812178FC1}"/>
              </a:ext>
            </a:extLst>
          </p:cNvPr>
          <p:cNvSpPr txBox="1"/>
          <p:nvPr/>
        </p:nvSpPr>
        <p:spPr>
          <a:xfrm>
            <a:off x="418567" y="4436057"/>
            <a:ext cx="4246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Se gli autori del capitolo sono diversi da quelli del libro, cliccate sul «</a:t>
            </a:r>
            <a:r>
              <a:rPr lang="it-IT" sz="1200" b="1" dirty="0"/>
              <a:t>+</a:t>
            </a:r>
            <a:r>
              <a:rPr lang="it-IT" sz="1200" dirty="0"/>
              <a:t>» accanto ad "Autore del libro" per generare uno o più campi Autore in cui inserire quello/i del capitolo (Figura 23). Potete spostare e riordinare gli elementi cliccando sull'icona griglia (Figura 24), fino a raggiungere l'ordine corretto (Figura 25).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ACC99C7A-7A45-2493-3BA6-7B1B8F99321D}"/>
              </a:ext>
            </a:extLst>
          </p:cNvPr>
          <p:cNvSpPr txBox="1"/>
          <p:nvPr/>
        </p:nvSpPr>
        <p:spPr>
          <a:xfrm>
            <a:off x="4726631" y="6278880"/>
            <a:ext cx="533401" cy="17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22</a:t>
            </a:r>
            <a:endParaRPr sz="1200" spc="-5" dirty="0">
              <a:latin typeface="Calibri"/>
              <a:cs typeface="Calibri"/>
            </a:endParaRPr>
          </a:p>
        </p:txBody>
      </p:sp>
      <p:pic>
        <p:nvPicPr>
          <p:cNvPr id="17" name="Immagine 16" descr="Immagine che contiene testo, Carattere, numero, schermata">
            <a:extLst>
              <a:ext uri="{FF2B5EF4-FFF2-40B4-BE49-F238E27FC236}">
                <a16:creationId xmlns:a16="http://schemas.microsoft.com/office/drawing/2014/main" id="{1E1C74FC-58CE-2C2C-9C11-0B9C5DDCF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90" y="2718476"/>
            <a:ext cx="4121733" cy="1243924"/>
          </a:xfrm>
          <a:prstGeom prst="rect">
            <a:avLst/>
          </a:prstGeom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5C3E55E2-B13E-D1B6-9FD0-1010E35D77CD}"/>
              </a:ext>
            </a:extLst>
          </p:cNvPr>
          <p:cNvSpPr/>
          <p:nvPr/>
        </p:nvSpPr>
        <p:spPr>
          <a:xfrm>
            <a:off x="2971800" y="3733800"/>
            <a:ext cx="86669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Immagine 18" descr="Immagine che contiene testo, schermata, Carattere, numero">
            <a:extLst>
              <a:ext uri="{FF2B5EF4-FFF2-40B4-BE49-F238E27FC236}">
                <a16:creationId xmlns:a16="http://schemas.microsoft.com/office/drawing/2014/main" id="{0528DDD1-48A9-30A3-95BF-C15043AB3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631" y="2726502"/>
            <a:ext cx="1776398" cy="1545844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E682EB59-AD31-9661-1211-BF892ACD461E}"/>
              </a:ext>
            </a:extLst>
          </p:cNvPr>
          <p:cNvSpPr/>
          <p:nvPr/>
        </p:nvSpPr>
        <p:spPr>
          <a:xfrm>
            <a:off x="5399731" y="3094800"/>
            <a:ext cx="86669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Immagine 22" descr="Immagine che contiene testo, schermata, Carattere, numero">
            <a:extLst>
              <a:ext uri="{FF2B5EF4-FFF2-40B4-BE49-F238E27FC236}">
                <a16:creationId xmlns:a16="http://schemas.microsoft.com/office/drawing/2014/main" id="{42D5F0FB-E653-59E3-9449-323CF6B36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90" y="5522549"/>
            <a:ext cx="2716565" cy="2144364"/>
          </a:xfrm>
          <a:prstGeom prst="rect">
            <a:avLst/>
          </a:prstGeom>
        </p:spPr>
      </p:pic>
      <p:pic>
        <p:nvPicPr>
          <p:cNvPr id="25" name="Immagine 24" descr="Immagine che contiene testo, Carattere, schermata, bianco&#10;&#10;Il contenuto generato dall'IA potrebbe non essere corretto.">
            <a:extLst>
              <a:ext uri="{FF2B5EF4-FFF2-40B4-BE49-F238E27FC236}">
                <a16:creationId xmlns:a16="http://schemas.microsoft.com/office/drawing/2014/main" id="{6E17B953-13D7-6262-342C-2533E3EDD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668" y="7949977"/>
            <a:ext cx="2490005" cy="1163363"/>
          </a:xfrm>
          <a:prstGeom prst="rect">
            <a:avLst/>
          </a:prstGeom>
        </p:spPr>
      </p:pic>
      <p:pic>
        <p:nvPicPr>
          <p:cNvPr id="27" name="Immagine 26" descr="Immagine che contiene testo, schermata, Carattere, algebra">
            <a:extLst>
              <a:ext uri="{FF2B5EF4-FFF2-40B4-BE49-F238E27FC236}">
                <a16:creationId xmlns:a16="http://schemas.microsoft.com/office/drawing/2014/main" id="{A1577547-6F91-C554-2D73-FA82B2892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397" y="6789966"/>
            <a:ext cx="2500693" cy="1855022"/>
          </a:xfrm>
          <a:prstGeom prst="rect">
            <a:avLst/>
          </a:prstGeom>
        </p:spPr>
      </p:pic>
      <p:pic>
        <p:nvPicPr>
          <p:cNvPr id="29" name="Immagine 28" descr="Immagine che contiene testo, schermata, Carattere, algebra">
            <a:extLst>
              <a:ext uri="{FF2B5EF4-FFF2-40B4-BE49-F238E27FC236}">
                <a16:creationId xmlns:a16="http://schemas.microsoft.com/office/drawing/2014/main" id="{C2DB231F-BE79-BD36-7CC7-1491943A43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6631" y="4281053"/>
            <a:ext cx="1776398" cy="1823818"/>
          </a:xfrm>
          <a:prstGeom prst="rect">
            <a:avLst/>
          </a:prstGeom>
        </p:spPr>
      </p:pic>
      <p:sp>
        <p:nvSpPr>
          <p:cNvPr id="30" name="object 9">
            <a:extLst>
              <a:ext uri="{FF2B5EF4-FFF2-40B4-BE49-F238E27FC236}">
                <a16:creationId xmlns:a16="http://schemas.microsoft.com/office/drawing/2014/main" id="{64FB01C4-08E1-F8A6-7CD7-6ECBDF8DF56F}"/>
              </a:ext>
            </a:extLst>
          </p:cNvPr>
          <p:cNvSpPr/>
          <p:nvPr/>
        </p:nvSpPr>
        <p:spPr>
          <a:xfrm>
            <a:off x="2874974" y="5712439"/>
            <a:ext cx="86669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901D18EE-4272-BA04-7662-E18287508E94}"/>
              </a:ext>
            </a:extLst>
          </p:cNvPr>
          <p:cNvSpPr/>
          <p:nvPr/>
        </p:nvSpPr>
        <p:spPr>
          <a:xfrm>
            <a:off x="1371600" y="6108224"/>
            <a:ext cx="86669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FD6E76C7-E571-625F-ADE9-B7BD84C58F3B}"/>
              </a:ext>
            </a:extLst>
          </p:cNvPr>
          <p:cNvSpPr txBox="1"/>
          <p:nvPr/>
        </p:nvSpPr>
        <p:spPr>
          <a:xfrm>
            <a:off x="590469" y="7745866"/>
            <a:ext cx="533401" cy="17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23</a:t>
            </a:r>
            <a:endParaRPr sz="1200" spc="-5" dirty="0">
              <a:latin typeface="Calibri"/>
              <a:cs typeface="Calibri"/>
            </a:endParaRPr>
          </a:p>
        </p:txBody>
      </p:sp>
      <p:sp>
        <p:nvSpPr>
          <p:cNvPr id="36" name="object 9">
            <a:extLst>
              <a:ext uri="{FF2B5EF4-FFF2-40B4-BE49-F238E27FC236}">
                <a16:creationId xmlns:a16="http://schemas.microsoft.com/office/drawing/2014/main" id="{2CC52F6B-C775-9296-6226-05B74612CD9F}"/>
              </a:ext>
            </a:extLst>
          </p:cNvPr>
          <p:cNvSpPr txBox="1"/>
          <p:nvPr/>
        </p:nvSpPr>
        <p:spPr>
          <a:xfrm>
            <a:off x="3092423" y="9165171"/>
            <a:ext cx="533401" cy="17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24</a:t>
            </a:r>
            <a:endParaRPr sz="1200" spc="-5" dirty="0">
              <a:latin typeface="Calibri"/>
              <a:cs typeface="Calibri"/>
            </a:endParaRPr>
          </a:p>
        </p:txBody>
      </p:sp>
      <p:sp>
        <p:nvSpPr>
          <p:cNvPr id="37" name="object 9">
            <a:extLst>
              <a:ext uri="{FF2B5EF4-FFF2-40B4-BE49-F238E27FC236}">
                <a16:creationId xmlns:a16="http://schemas.microsoft.com/office/drawing/2014/main" id="{42148A0A-F420-3C93-B8FF-9EC3733318A1}"/>
              </a:ext>
            </a:extLst>
          </p:cNvPr>
          <p:cNvSpPr/>
          <p:nvPr/>
        </p:nvSpPr>
        <p:spPr>
          <a:xfrm>
            <a:off x="1111668" y="8748696"/>
            <a:ext cx="86669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58F7C5E-E9B2-57CA-7404-EFFA40CCA49D}"/>
              </a:ext>
            </a:extLst>
          </p:cNvPr>
          <p:cNvSpPr txBox="1"/>
          <p:nvPr/>
        </p:nvSpPr>
        <p:spPr>
          <a:xfrm>
            <a:off x="3979476" y="8777774"/>
            <a:ext cx="533401" cy="17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25</a:t>
            </a:r>
            <a:endParaRPr sz="1200" spc="-5" dirty="0">
              <a:latin typeface="Calibri"/>
              <a:cs typeface="Calibri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54A741FF-EBE3-3E1B-C7CF-BBF998EC430E}"/>
              </a:ext>
            </a:extLst>
          </p:cNvPr>
          <p:cNvSpPr txBox="1"/>
          <p:nvPr/>
        </p:nvSpPr>
        <p:spPr>
          <a:xfrm>
            <a:off x="6248400" y="9371786"/>
            <a:ext cx="21310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214FAD-6367-6196-A922-603BCC2838CB}"/>
              </a:ext>
            </a:extLst>
          </p:cNvPr>
          <p:cNvSpPr txBox="1"/>
          <p:nvPr/>
        </p:nvSpPr>
        <p:spPr>
          <a:xfrm>
            <a:off x="381000" y="9271002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highlight>
                  <a:srgbClr val="EAEAEA"/>
                </a:highlight>
                <a:latin typeface="+mn-lt"/>
                <a:hlinkClick r:id="rId10" action="ppaction://hlinksldjump"/>
              </a:rPr>
              <a:t>Torna al sommario</a:t>
            </a:r>
            <a:endParaRPr lang="it-IT" sz="1600" b="1" dirty="0">
              <a:highlight>
                <a:srgbClr val="EAEAEA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073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38EA1-D45E-F898-6D04-6DBB3FC5A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BD823CFB-0AA4-880F-B7C2-2D48560D2410}"/>
              </a:ext>
            </a:extLst>
          </p:cNvPr>
          <p:cNvSpPr/>
          <p:nvPr/>
        </p:nvSpPr>
        <p:spPr>
          <a:xfrm>
            <a:off x="3305556" y="1782079"/>
            <a:ext cx="3344641" cy="3887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3D34D030-8472-0ED3-6F3D-4CC3751CBA34}"/>
              </a:ext>
            </a:extLst>
          </p:cNvPr>
          <p:cNvSpPr txBox="1"/>
          <p:nvPr/>
        </p:nvSpPr>
        <p:spPr>
          <a:xfrm>
            <a:off x="537159" y="487171"/>
            <a:ext cx="578368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-10" dirty="0">
                <a:latin typeface="Calibri"/>
                <a:cs typeface="Calibri"/>
              </a:rPr>
              <a:t>Citazioni di opere tradotte o ripubblicate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8165775A-8B48-B135-2818-1ABBFF529A04}"/>
              </a:ext>
            </a:extLst>
          </p:cNvPr>
          <p:cNvSpPr txBox="1"/>
          <p:nvPr/>
        </p:nvSpPr>
        <p:spPr>
          <a:xfrm>
            <a:off x="537159" y="950468"/>
            <a:ext cx="5939841" cy="3300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5" dirty="0">
                <a:latin typeface="Calibri"/>
                <a:cs typeface="Calibri"/>
              </a:rPr>
              <a:t>E' frequente far uso di opere non nella loro edizione originale, ma in una successiva, o in una traduzione. A seconda delle esigenze, può essere necessario richiamare le informazioni relative alle edizioni originali. Dato che queste non sono collocabili nei campi standard, che si riferiscono a un unico documento fisico, bisogna usare il campo "Extra", che è uno degli ultimi nella successione (Figura 26).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200" spc="-5" dirty="0">
              <a:latin typeface="Calibri"/>
              <a:cs typeface="Calibri"/>
            </a:endParaRPr>
          </a:p>
          <a:p>
            <a:r>
              <a:rPr lang="it-IT" sz="1200" dirty="0"/>
              <a:t>Qualunque lingua abbiate settata,</a:t>
            </a:r>
            <a:br>
              <a:rPr lang="it-IT" sz="1200" dirty="0"/>
            </a:br>
            <a:r>
              <a:rPr lang="it-IT" sz="1200" dirty="0"/>
              <a:t>inserite le informazioni relative</a:t>
            </a:r>
            <a:br>
              <a:rPr lang="it-IT" sz="1200" dirty="0"/>
            </a:br>
            <a:r>
              <a:rPr lang="it-IT" sz="1200" dirty="0"/>
              <a:t>all'opera tradotta e consultata nei</a:t>
            </a:r>
            <a:br>
              <a:rPr lang="it-IT" sz="1200" dirty="0"/>
            </a:br>
            <a:r>
              <a:rPr lang="it-IT" sz="1200" dirty="0"/>
              <a:t>campi principali, e quelle relative</a:t>
            </a:r>
            <a:br>
              <a:rPr lang="it-IT" sz="1200" dirty="0"/>
            </a:br>
            <a:r>
              <a:rPr lang="it-IT" sz="1200" dirty="0"/>
              <a:t>all'opera originale nel campo "Extra"</a:t>
            </a:r>
            <a:br>
              <a:rPr lang="it-IT" sz="1200" dirty="0"/>
            </a:br>
            <a:r>
              <a:rPr lang="it-IT" sz="1200" dirty="0"/>
              <a:t>(Figura 1) </a:t>
            </a:r>
            <a:r>
              <a:rPr lang="it-IT" sz="1200" u="sng" dirty="0"/>
              <a:t>in inglese</a:t>
            </a:r>
            <a:r>
              <a:rPr lang="it-IT" sz="1200" dirty="0"/>
              <a:t>, in questo modo:</a:t>
            </a:r>
          </a:p>
          <a:p>
            <a:endParaRPr lang="it-IT" sz="800" dirty="0"/>
          </a:p>
          <a:p>
            <a:r>
              <a:rPr lang="fr-FR" sz="1200" dirty="0"/>
              <a:t>original-</a:t>
            </a:r>
            <a:r>
              <a:rPr lang="fr-FR" sz="1200" dirty="0" err="1"/>
              <a:t>title</a:t>
            </a:r>
            <a:r>
              <a:rPr lang="fr-FR" sz="1200" dirty="0"/>
              <a:t>: …</a:t>
            </a:r>
          </a:p>
          <a:p>
            <a:r>
              <a:rPr lang="fr-FR" sz="1200" dirty="0"/>
              <a:t>original-</a:t>
            </a:r>
            <a:r>
              <a:rPr lang="fr-FR" sz="1200" dirty="0" err="1"/>
              <a:t>publisher</a:t>
            </a:r>
            <a:r>
              <a:rPr lang="fr-FR" sz="1200" dirty="0"/>
              <a:t>: …</a:t>
            </a:r>
          </a:p>
          <a:p>
            <a:r>
              <a:rPr lang="fr-FR" sz="1200" dirty="0"/>
              <a:t>original-place: …</a:t>
            </a:r>
          </a:p>
          <a:p>
            <a:r>
              <a:rPr lang="fr-FR" sz="1200" dirty="0"/>
              <a:t>original-date: …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200" spc="-5" dirty="0">
              <a:latin typeface="Calibri"/>
              <a:cs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B3ED7B-966A-9EAB-837B-C058A2718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08" y="1843148"/>
            <a:ext cx="3255891" cy="126935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D7C1498-3BE3-8A69-6BF5-C40F4FB86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406" y="3112501"/>
            <a:ext cx="3255891" cy="13789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18F78D1-8C5B-B33E-10E0-39928C744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707" y="4488280"/>
            <a:ext cx="3251589" cy="1052355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FFE071F9-BF06-B2EF-4F19-EB8A5872105C}"/>
              </a:ext>
            </a:extLst>
          </p:cNvPr>
          <p:cNvSpPr/>
          <p:nvPr/>
        </p:nvSpPr>
        <p:spPr>
          <a:xfrm>
            <a:off x="2591386" y="4488280"/>
            <a:ext cx="234696" cy="2331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4414086-A663-A98E-68FB-4B8DE99326C7}"/>
              </a:ext>
            </a:extLst>
          </p:cNvPr>
          <p:cNvSpPr/>
          <p:nvPr/>
        </p:nvSpPr>
        <p:spPr>
          <a:xfrm>
            <a:off x="2828232" y="4573999"/>
            <a:ext cx="592700" cy="45719"/>
          </a:xfrm>
          <a:custGeom>
            <a:avLst/>
            <a:gdLst/>
            <a:ahLst/>
            <a:cxnLst/>
            <a:rect l="l" t="t" r="r" b="b"/>
            <a:pathLst>
              <a:path w="270510" h="3810">
                <a:moveTo>
                  <a:pt x="-15875" y="1841"/>
                </a:moveTo>
                <a:lnTo>
                  <a:pt x="285876" y="1841"/>
                </a:lnTo>
              </a:path>
            </a:pathLst>
          </a:custGeom>
          <a:ln w="3543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B2E96972-54F2-5A86-545E-A4B54367DE0D}"/>
              </a:ext>
            </a:extLst>
          </p:cNvPr>
          <p:cNvSpPr/>
          <p:nvPr/>
        </p:nvSpPr>
        <p:spPr>
          <a:xfrm>
            <a:off x="4343400" y="4552377"/>
            <a:ext cx="86669" cy="71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5143A1B3-EBD9-6EEC-899C-8F7050362337}"/>
              </a:ext>
            </a:extLst>
          </p:cNvPr>
          <p:cNvSpPr txBox="1"/>
          <p:nvPr/>
        </p:nvSpPr>
        <p:spPr>
          <a:xfrm>
            <a:off x="3303406" y="5614689"/>
            <a:ext cx="533401" cy="17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lang="it-IT" sz="1000" spc="-5" dirty="0">
                <a:latin typeface="Calibri"/>
                <a:cs typeface="Calibri"/>
              </a:rPr>
              <a:t>26</a:t>
            </a:r>
            <a:endParaRPr sz="1200" spc="-5" dirty="0">
              <a:latin typeface="Calibri"/>
              <a:cs typeface="Calibri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78ABD6D-1791-CE82-1430-C9C7D3B91E23}"/>
              </a:ext>
            </a:extLst>
          </p:cNvPr>
          <p:cNvSpPr txBox="1"/>
          <p:nvPr/>
        </p:nvSpPr>
        <p:spPr>
          <a:xfrm>
            <a:off x="459080" y="6172200"/>
            <a:ext cx="5939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Nel</a:t>
            </a:r>
            <a:r>
              <a:rPr lang="fr-FR" sz="1200" dirty="0"/>
              <a:t> </a:t>
            </a:r>
            <a:r>
              <a:rPr lang="fr-FR" sz="1200" dirty="0" err="1"/>
              <a:t>riferimento</a:t>
            </a:r>
            <a:r>
              <a:rPr lang="fr-FR" sz="1200" dirty="0"/>
              <a:t> </a:t>
            </a:r>
            <a:r>
              <a:rPr lang="fr-FR" sz="1200" dirty="0" err="1"/>
              <a:t>intertestuale</a:t>
            </a:r>
            <a:r>
              <a:rPr lang="fr-FR" sz="1200" dirty="0"/>
              <a:t> e in </a:t>
            </a:r>
            <a:r>
              <a:rPr lang="fr-FR" sz="1200" dirty="0" err="1"/>
              <a:t>bibliografia</a:t>
            </a:r>
            <a:r>
              <a:rPr lang="fr-FR" sz="1200" dirty="0"/>
              <a:t> finale </a:t>
            </a:r>
            <a:r>
              <a:rPr lang="fr-FR" sz="1200" dirty="0" err="1"/>
              <a:t>appariranno</a:t>
            </a:r>
            <a:r>
              <a:rPr lang="fr-FR" sz="1200" dirty="0"/>
              <a:t> </a:t>
            </a:r>
            <a:r>
              <a:rPr lang="fr-FR" sz="1200" dirty="0" err="1"/>
              <a:t>gli</a:t>
            </a:r>
            <a:r>
              <a:rPr lang="fr-FR" sz="1200" dirty="0"/>
              <a:t> </a:t>
            </a:r>
            <a:r>
              <a:rPr lang="fr-FR" sz="1200" dirty="0" err="1"/>
              <a:t>elementi</a:t>
            </a:r>
            <a:r>
              <a:rPr lang="fr-FR" sz="1200" dirty="0"/>
              <a:t> </a:t>
            </a:r>
            <a:r>
              <a:rPr lang="fr-FR" sz="1200" dirty="0" err="1"/>
              <a:t>previsti</a:t>
            </a:r>
            <a:r>
              <a:rPr lang="fr-FR" sz="1200" dirty="0"/>
              <a:t> </a:t>
            </a:r>
            <a:r>
              <a:rPr lang="fr-FR" sz="1200" dirty="0" err="1"/>
              <a:t>dallo</a:t>
            </a:r>
            <a:r>
              <a:rPr lang="fr-FR" sz="1200" dirty="0"/>
              <a:t> </a:t>
            </a:r>
            <a:r>
              <a:rPr lang="fr-FR" sz="1200" dirty="0" err="1"/>
              <a:t>stile</a:t>
            </a:r>
            <a:r>
              <a:rPr lang="fr-FR" sz="1200" dirty="0"/>
              <a:t> </a:t>
            </a:r>
            <a:r>
              <a:rPr lang="fr-FR" sz="1200" dirty="0" err="1"/>
              <a:t>citazionale</a:t>
            </a:r>
            <a:r>
              <a:rPr lang="fr-FR" sz="1200" dirty="0"/>
              <a:t> </a:t>
            </a:r>
            <a:r>
              <a:rPr lang="fr-FR" sz="1200" dirty="0" err="1"/>
              <a:t>prescelto</a:t>
            </a:r>
            <a:r>
              <a:rPr lang="fr-FR" sz="1200" dirty="0"/>
              <a:t> per le </a:t>
            </a:r>
            <a:r>
              <a:rPr lang="fr-FR" sz="1200" dirty="0" err="1"/>
              <a:t>opere</a:t>
            </a:r>
            <a:r>
              <a:rPr lang="fr-FR" sz="1200" dirty="0"/>
              <a:t> </a:t>
            </a:r>
            <a:r>
              <a:rPr lang="fr-FR" sz="1200" dirty="0" err="1"/>
              <a:t>tradotte</a:t>
            </a:r>
            <a:r>
              <a:rPr lang="fr-FR" sz="1200" dirty="0"/>
              <a:t> o </a:t>
            </a:r>
            <a:r>
              <a:rPr lang="fr-FR" sz="1200" dirty="0" err="1"/>
              <a:t>ripubblicate</a:t>
            </a:r>
            <a:r>
              <a:rPr lang="fr-FR" sz="1200" dirty="0"/>
              <a:t>, ad </a:t>
            </a:r>
            <a:r>
              <a:rPr lang="fr-FR" sz="1200" dirty="0" err="1"/>
              <a:t>esempio</a:t>
            </a:r>
            <a:r>
              <a:rPr lang="fr-FR" sz="1200" dirty="0"/>
              <a:t>:</a:t>
            </a:r>
          </a:p>
          <a:p>
            <a:endParaRPr lang="fr-FR" sz="1200" dirty="0"/>
          </a:p>
          <a:p>
            <a:r>
              <a:rPr lang="fr-FR" sz="1200" dirty="0" err="1"/>
              <a:t>riferimento</a:t>
            </a:r>
            <a:r>
              <a:rPr lang="fr-FR" sz="1200" dirty="0"/>
              <a:t> </a:t>
            </a:r>
            <a:r>
              <a:rPr lang="fr-FR" sz="1200" dirty="0" err="1"/>
              <a:t>breve</a:t>
            </a:r>
            <a:r>
              <a:rPr lang="fr-FR" sz="1200" dirty="0"/>
              <a:t> </a:t>
            </a:r>
            <a:r>
              <a:rPr lang="fr-FR" sz="1200" dirty="0" err="1"/>
              <a:t>intertestuale</a:t>
            </a:r>
            <a:r>
              <a:rPr lang="fr-FR" sz="1200" dirty="0"/>
              <a:t> </a:t>
            </a:r>
            <a:r>
              <a:rPr lang="it-IT" sz="1200" dirty="0"/>
              <a:t>in stile APA: (</a:t>
            </a:r>
            <a:r>
              <a:rPr lang="it-IT" sz="1200" dirty="0" err="1"/>
              <a:t>Haskins</a:t>
            </a:r>
            <a:r>
              <a:rPr lang="it-IT" sz="1200" dirty="0"/>
              <a:t>, 1927/1998) </a:t>
            </a:r>
          </a:p>
          <a:p>
            <a:r>
              <a:rPr lang="fr-FR" sz="1200" dirty="0" err="1"/>
              <a:t>riferimento</a:t>
            </a:r>
            <a:r>
              <a:rPr lang="fr-FR" sz="1200" dirty="0"/>
              <a:t> </a:t>
            </a:r>
            <a:r>
              <a:rPr lang="fr-FR" sz="1200" dirty="0" err="1"/>
              <a:t>breve</a:t>
            </a:r>
            <a:r>
              <a:rPr lang="fr-FR" sz="1200" dirty="0"/>
              <a:t> </a:t>
            </a:r>
            <a:r>
              <a:rPr lang="fr-FR" sz="1200" dirty="0" err="1"/>
              <a:t>intertestuale</a:t>
            </a:r>
            <a:r>
              <a:rPr lang="fr-FR" sz="1200" dirty="0"/>
              <a:t> </a:t>
            </a:r>
            <a:r>
              <a:rPr lang="it-IT" sz="1200" dirty="0"/>
              <a:t>in stile Chicago autore-data: (</a:t>
            </a:r>
            <a:r>
              <a:rPr lang="it-IT" sz="1200" dirty="0" err="1"/>
              <a:t>Haskins</a:t>
            </a:r>
            <a:r>
              <a:rPr lang="it-IT" sz="1200" dirty="0"/>
              <a:t> [1927] 1998) </a:t>
            </a:r>
          </a:p>
          <a:p>
            <a:endParaRPr lang="it-IT" sz="1200" dirty="0"/>
          </a:p>
          <a:p>
            <a:r>
              <a:rPr lang="fr-FR" sz="1200" dirty="0" err="1"/>
              <a:t>riferimento</a:t>
            </a:r>
            <a:r>
              <a:rPr lang="fr-FR" sz="1200" dirty="0"/>
              <a:t> </a:t>
            </a:r>
            <a:r>
              <a:rPr lang="fr-FR" sz="1200" dirty="0" err="1"/>
              <a:t>completo</a:t>
            </a:r>
            <a:r>
              <a:rPr lang="fr-FR" sz="1200" dirty="0"/>
              <a:t> </a:t>
            </a:r>
            <a:r>
              <a:rPr lang="fr-FR" sz="1200" dirty="0" err="1"/>
              <a:t>nella</a:t>
            </a:r>
            <a:r>
              <a:rPr lang="fr-FR" sz="1200" dirty="0"/>
              <a:t> </a:t>
            </a:r>
            <a:r>
              <a:rPr lang="fr-FR" sz="1200" dirty="0" err="1"/>
              <a:t>bibliografia</a:t>
            </a:r>
            <a:r>
              <a:rPr lang="fr-FR" sz="1200" dirty="0"/>
              <a:t> finale </a:t>
            </a:r>
            <a:r>
              <a:rPr lang="it-IT" sz="1200" dirty="0"/>
              <a:t>in stile APA:</a:t>
            </a:r>
          </a:p>
          <a:p>
            <a:r>
              <a:rPr lang="it-IT" sz="1200" dirty="0" err="1"/>
              <a:t>Haskins</a:t>
            </a:r>
            <a:r>
              <a:rPr lang="it-IT" sz="1200" dirty="0"/>
              <a:t>, C. H. (1998). </a:t>
            </a:r>
            <a:r>
              <a:rPr lang="it-IT" sz="1200" i="1" dirty="0"/>
              <a:t>La rinascita del 12. Secolo</a:t>
            </a:r>
            <a:r>
              <a:rPr lang="it-IT" sz="1200" dirty="0"/>
              <a:t>. Il mulino. (Opera originale pubblicata nel 1927)</a:t>
            </a:r>
            <a:br>
              <a:rPr lang="it-IT" sz="1200" dirty="0"/>
            </a:br>
            <a:endParaRPr lang="it-IT" sz="1200" dirty="0"/>
          </a:p>
          <a:p>
            <a:r>
              <a:rPr lang="fr-FR" sz="1200" dirty="0" err="1"/>
              <a:t>riferimento</a:t>
            </a:r>
            <a:r>
              <a:rPr lang="fr-FR" sz="1200" dirty="0"/>
              <a:t> </a:t>
            </a:r>
            <a:r>
              <a:rPr lang="fr-FR" sz="1200" dirty="0" err="1"/>
              <a:t>completo</a:t>
            </a:r>
            <a:r>
              <a:rPr lang="fr-FR" sz="1200" dirty="0"/>
              <a:t> </a:t>
            </a:r>
            <a:r>
              <a:rPr lang="fr-FR" sz="1200" dirty="0" err="1"/>
              <a:t>nella</a:t>
            </a:r>
            <a:r>
              <a:rPr lang="fr-FR" sz="1200" dirty="0"/>
              <a:t> </a:t>
            </a:r>
            <a:r>
              <a:rPr lang="fr-FR" sz="1200" dirty="0" err="1"/>
              <a:t>bibliografia</a:t>
            </a:r>
            <a:r>
              <a:rPr lang="fr-FR" sz="1200" dirty="0"/>
              <a:t> finale </a:t>
            </a:r>
            <a:r>
              <a:rPr lang="it-IT" sz="1200" dirty="0"/>
              <a:t>in stile Chicago autore-data:</a:t>
            </a:r>
          </a:p>
          <a:p>
            <a:r>
              <a:rPr lang="it-IT" sz="1200" dirty="0" err="1"/>
              <a:t>Haskins</a:t>
            </a:r>
            <a:r>
              <a:rPr lang="it-IT" sz="1200" dirty="0"/>
              <a:t>, Charles H. (1927) 1998. </a:t>
            </a:r>
            <a:r>
              <a:rPr lang="it-IT" sz="1200" i="1" dirty="0"/>
              <a:t>La rinascita del 12. secolo</a:t>
            </a:r>
            <a:r>
              <a:rPr lang="it-IT" sz="1200" dirty="0"/>
              <a:t>. Biblioteca. Bologna: Il mulino.</a:t>
            </a:r>
          </a:p>
          <a:p>
            <a:endParaRPr lang="it-IT" sz="1200" dirty="0"/>
          </a:p>
          <a:p>
            <a:r>
              <a:rPr lang="it-IT" sz="1200" dirty="0"/>
              <a:t>Attenzione: il fatto che appaiano o meno tutte le informazioni dipende dallo stile adottato.</a:t>
            </a:r>
            <a:endParaRPr lang="it-IT" dirty="0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3BABF52D-F521-CC96-E68C-C479488E5C54}"/>
              </a:ext>
            </a:extLst>
          </p:cNvPr>
          <p:cNvSpPr txBox="1"/>
          <p:nvPr/>
        </p:nvSpPr>
        <p:spPr>
          <a:xfrm>
            <a:off x="6248400" y="9371786"/>
            <a:ext cx="21310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A06AE6-99AE-AE25-BC21-09ACB4A42BEC}"/>
              </a:ext>
            </a:extLst>
          </p:cNvPr>
          <p:cNvSpPr txBox="1"/>
          <p:nvPr/>
        </p:nvSpPr>
        <p:spPr>
          <a:xfrm>
            <a:off x="381000" y="9271002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highlight>
                  <a:srgbClr val="EAEAEA"/>
                </a:highlight>
                <a:latin typeface="+mn-lt"/>
                <a:hlinkClick r:id="rId8" action="ppaction://hlinksldjump"/>
              </a:rPr>
              <a:t>Torna al sommario</a:t>
            </a:r>
            <a:endParaRPr lang="it-IT" sz="1600" b="1" dirty="0">
              <a:highlight>
                <a:srgbClr val="EAEAEA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540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CB127-ED43-D1C4-E905-A7798817B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5">
            <a:extLst>
              <a:ext uri="{FF2B5EF4-FFF2-40B4-BE49-F238E27FC236}">
                <a16:creationId xmlns:a16="http://schemas.microsoft.com/office/drawing/2014/main" id="{2FB6FF8E-90E7-77A8-0AFD-7908B64E722A}"/>
              </a:ext>
            </a:extLst>
          </p:cNvPr>
          <p:cNvSpPr/>
          <p:nvPr/>
        </p:nvSpPr>
        <p:spPr>
          <a:xfrm>
            <a:off x="553420" y="3814940"/>
            <a:ext cx="2342506" cy="5186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6663B3EB-82B1-EF8B-2573-EA789BDC3D96}"/>
              </a:ext>
            </a:extLst>
          </p:cNvPr>
          <p:cNvSpPr/>
          <p:nvPr/>
        </p:nvSpPr>
        <p:spPr>
          <a:xfrm>
            <a:off x="4343400" y="914393"/>
            <a:ext cx="2342506" cy="4495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62528D44-25B8-20E4-2C36-7ADD4B872A82}"/>
              </a:ext>
            </a:extLst>
          </p:cNvPr>
          <p:cNvSpPr txBox="1"/>
          <p:nvPr/>
        </p:nvSpPr>
        <p:spPr>
          <a:xfrm>
            <a:off x="537159" y="487171"/>
            <a:ext cx="578368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1" spc="-10" dirty="0">
                <a:cs typeface="Calibri"/>
              </a:rPr>
              <a:t>Citazioni di opere in più volumi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0527301C-C33E-39DF-3E38-9C5D1CA5CAB7}"/>
              </a:ext>
            </a:extLst>
          </p:cNvPr>
          <p:cNvSpPr txBox="1"/>
          <p:nvPr/>
        </p:nvSpPr>
        <p:spPr>
          <a:xfrm>
            <a:off x="537159" y="1297650"/>
            <a:ext cx="3567463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it-IT" sz="1200" dirty="0"/>
              <a:t>Se dovete citare un'opera in più volumi, trattatela come un libro semplice, e inserite il numero totale dei volumi nel campo "Numero di volumi" (Figura 27).</a:t>
            </a:r>
          </a:p>
          <a:p>
            <a:br>
              <a:rPr lang="it-IT" sz="1200" dirty="0"/>
            </a:br>
            <a:r>
              <a:rPr lang="it-IT" sz="1200" dirty="0"/>
              <a:t>Se gli anni di pubblicazione sono diversi per i diversi volumi, indicate l’intervallo degli anni di pubblicazione nel campo "Extra" (Figura 1) digitando: </a:t>
            </a:r>
          </a:p>
          <a:p>
            <a:endParaRPr lang="it-IT" sz="1200" dirty="0"/>
          </a:p>
          <a:p>
            <a:r>
              <a:rPr lang="it-IT" sz="1200" dirty="0"/>
              <a:t>date: </a:t>
            </a:r>
            <a:r>
              <a:rPr lang="it-IT" sz="1200" i="1" dirty="0"/>
              <a:t>anno-anno</a:t>
            </a:r>
            <a:r>
              <a:rPr lang="it-IT" sz="1200" dirty="0"/>
              <a:t>.</a:t>
            </a:r>
          </a:p>
          <a:p>
            <a:endParaRPr lang="it-IT" sz="1200" dirty="0"/>
          </a:p>
          <a:p>
            <a:r>
              <a:rPr lang="it-IT" sz="1200" dirty="0"/>
              <a:t>Questo sarà il risultato (stile autore-data):</a:t>
            </a:r>
          </a:p>
          <a:p>
            <a:r>
              <a:rPr lang="en-US" sz="1200" dirty="0"/>
              <a:t>Hui, Y. H. (2006–2009). </a:t>
            </a:r>
            <a:r>
              <a:rPr lang="en-US" sz="1200" i="1" dirty="0"/>
              <a:t>Handbook of food science, technology, and engineering</a:t>
            </a:r>
            <a:r>
              <a:rPr lang="en-US" sz="1200" dirty="0"/>
              <a:t> (Vols. 1–4). CRC press.</a:t>
            </a:r>
            <a:endParaRPr lang="it-IT" sz="1200" dirty="0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708C4FA8-6692-99AC-6C82-21D5C9427727}"/>
              </a:ext>
            </a:extLst>
          </p:cNvPr>
          <p:cNvSpPr txBox="1"/>
          <p:nvPr/>
        </p:nvSpPr>
        <p:spPr>
          <a:xfrm>
            <a:off x="4343400" y="5332351"/>
            <a:ext cx="533401" cy="17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27</a:t>
            </a:r>
            <a:endParaRPr sz="1200" spc="-5" dirty="0">
              <a:latin typeface="Calibri"/>
              <a:cs typeface="Calibri"/>
            </a:endParaRPr>
          </a:p>
        </p:txBody>
      </p:sp>
      <p:pic>
        <p:nvPicPr>
          <p:cNvPr id="11" name="Immagine 10" descr="Immagine che contiene testo, Carattere, bianco, Elementi grafici">
            <a:extLst>
              <a:ext uri="{FF2B5EF4-FFF2-40B4-BE49-F238E27FC236}">
                <a16:creationId xmlns:a16="http://schemas.microsoft.com/office/drawing/2014/main" id="{62C04FD5-FF3D-6578-1F96-8DBB0B9DB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59" y="4813969"/>
            <a:ext cx="2284404" cy="416995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31" name="object 9">
            <a:extLst>
              <a:ext uri="{FF2B5EF4-FFF2-40B4-BE49-F238E27FC236}">
                <a16:creationId xmlns:a16="http://schemas.microsoft.com/office/drawing/2014/main" id="{15A30756-8126-F4EE-56F3-A62B78124C87}"/>
              </a:ext>
            </a:extLst>
          </p:cNvPr>
          <p:cNvSpPr/>
          <p:nvPr/>
        </p:nvSpPr>
        <p:spPr>
          <a:xfrm>
            <a:off x="5334000" y="4917337"/>
            <a:ext cx="86669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magine 17" descr="Immagine che contiene testo, schermata, Carattere">
            <a:extLst>
              <a:ext uri="{FF2B5EF4-FFF2-40B4-BE49-F238E27FC236}">
                <a16:creationId xmlns:a16="http://schemas.microsoft.com/office/drawing/2014/main" id="{98468C8A-0778-2895-5813-06C4538E5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84" y="3868758"/>
            <a:ext cx="2316901" cy="441813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0635B17-9EF1-0342-5549-D53932419A21}"/>
              </a:ext>
            </a:extLst>
          </p:cNvPr>
          <p:cNvSpPr txBox="1"/>
          <p:nvPr/>
        </p:nvSpPr>
        <p:spPr>
          <a:xfrm>
            <a:off x="3048000" y="5742514"/>
            <a:ext cx="35674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Se volete citare un singolo volume di un'opera in più volumi, con titolo diverso ma medesimi autori per tutti i volumi, potete creare la scheda dell'opera generale, quindi inserire il numero specifico del volume da citare nel campo "Volume", e nel campo "Extra"(Figura 28) la stringa: </a:t>
            </a:r>
          </a:p>
          <a:p>
            <a:endParaRPr lang="it-IT" sz="1200" dirty="0"/>
          </a:p>
          <a:p>
            <a:r>
              <a:rPr lang="it-IT" sz="1200" dirty="0"/>
              <a:t>volume-</a:t>
            </a:r>
            <a:r>
              <a:rPr lang="it-IT" sz="1200" dirty="0" err="1"/>
              <a:t>title</a:t>
            </a:r>
            <a:r>
              <a:rPr lang="it-IT" sz="1200" dirty="0"/>
              <a:t>: …</a:t>
            </a:r>
          </a:p>
          <a:p>
            <a:endParaRPr lang="it-IT" sz="1200" dirty="0"/>
          </a:p>
          <a:p>
            <a:r>
              <a:rPr lang="it-IT" sz="1200" dirty="0"/>
              <a:t>Questo sarà il risultato (stile autore-data):</a:t>
            </a:r>
            <a:br>
              <a:rPr lang="it-IT" sz="1200" dirty="0"/>
            </a:br>
            <a:r>
              <a:rPr lang="it-IT" sz="1200" dirty="0"/>
              <a:t>Kumar, V., Abbas, A. K., &amp; Aster, J. C. (2015). </a:t>
            </a:r>
            <a:r>
              <a:rPr lang="it-IT" sz="1200" i="1" dirty="0"/>
              <a:t>Robbins e </a:t>
            </a:r>
            <a:r>
              <a:rPr lang="it-IT" sz="1200" i="1" dirty="0" err="1"/>
              <a:t>Cotran</a:t>
            </a:r>
            <a:r>
              <a:rPr lang="it-IT" sz="1200" i="1" dirty="0"/>
              <a:t> Le basi patologiche delle malattie: Vol. 1. Patologia generale</a:t>
            </a:r>
            <a:r>
              <a:rPr lang="it-IT" sz="1200" dirty="0"/>
              <a:t> (9a ed.). Edra Masson.</a:t>
            </a:r>
          </a:p>
        </p:txBody>
      </p:sp>
      <p:pic>
        <p:nvPicPr>
          <p:cNvPr id="22" name="Immagine 21" descr="Immagine che contiene testo, Carattere, bianco, design&#10;&#10;Il contenuto generato dall'IA potrebbe non essere corretto.">
            <a:extLst>
              <a:ext uri="{FF2B5EF4-FFF2-40B4-BE49-F238E27FC236}">
                <a16:creationId xmlns:a16="http://schemas.microsoft.com/office/drawing/2014/main" id="{DE8AA5B7-B37A-52E2-22BC-14902A4E06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84" y="8292106"/>
            <a:ext cx="2316901" cy="527980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pic>
        <p:nvPicPr>
          <p:cNvPr id="26" name="Immagine 25" descr="Immagine che contiene testo, schermata, Carattere, numero">
            <a:extLst>
              <a:ext uri="{FF2B5EF4-FFF2-40B4-BE49-F238E27FC236}">
                <a16:creationId xmlns:a16="http://schemas.microsoft.com/office/drawing/2014/main" id="{AC249333-588A-3B49-F806-BE7B0642E4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8938" y="969519"/>
            <a:ext cx="2266525" cy="3831081"/>
          </a:xfrm>
          <a:prstGeom prst="rect">
            <a:avLst/>
          </a:prstGeom>
        </p:spPr>
      </p:pic>
      <p:sp>
        <p:nvSpPr>
          <p:cNvPr id="39" name="object 9">
            <a:extLst>
              <a:ext uri="{FF2B5EF4-FFF2-40B4-BE49-F238E27FC236}">
                <a16:creationId xmlns:a16="http://schemas.microsoft.com/office/drawing/2014/main" id="{7BFC5F29-34C0-7B74-D7CA-8AAABF2D4110}"/>
              </a:ext>
            </a:extLst>
          </p:cNvPr>
          <p:cNvSpPr txBox="1"/>
          <p:nvPr/>
        </p:nvSpPr>
        <p:spPr>
          <a:xfrm>
            <a:off x="553420" y="8925980"/>
            <a:ext cx="533401" cy="17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28</a:t>
            </a:r>
            <a:endParaRPr sz="1200" spc="-5" dirty="0">
              <a:latin typeface="Calibri"/>
              <a:cs typeface="Calibri"/>
            </a:endParaRP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677A0FC3-DF73-DAC2-7FE8-ADA383DEB597}"/>
              </a:ext>
            </a:extLst>
          </p:cNvPr>
          <p:cNvSpPr/>
          <p:nvPr/>
        </p:nvSpPr>
        <p:spPr>
          <a:xfrm>
            <a:off x="1524000" y="8357348"/>
            <a:ext cx="86669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4D698382-4F9E-6BCE-AB04-D8E0F7732A29}"/>
              </a:ext>
            </a:extLst>
          </p:cNvPr>
          <p:cNvSpPr/>
          <p:nvPr/>
        </p:nvSpPr>
        <p:spPr>
          <a:xfrm>
            <a:off x="3730752" y="4800751"/>
            <a:ext cx="234696" cy="2331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0D33787C-0CF2-E0DB-1DB0-7B111FE05E8C}"/>
              </a:ext>
            </a:extLst>
          </p:cNvPr>
          <p:cNvSpPr/>
          <p:nvPr/>
        </p:nvSpPr>
        <p:spPr>
          <a:xfrm>
            <a:off x="3477019" y="8335248"/>
            <a:ext cx="234696" cy="2331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FB4A2319-ED1B-5AB5-CF6E-0CB5C59F5101}"/>
              </a:ext>
            </a:extLst>
          </p:cNvPr>
          <p:cNvSpPr/>
          <p:nvPr/>
        </p:nvSpPr>
        <p:spPr>
          <a:xfrm>
            <a:off x="3870265" y="4907281"/>
            <a:ext cx="630311" cy="45719"/>
          </a:xfrm>
          <a:custGeom>
            <a:avLst/>
            <a:gdLst/>
            <a:ahLst/>
            <a:cxnLst/>
            <a:rect l="l" t="t" r="r" b="b"/>
            <a:pathLst>
              <a:path w="270510" h="3810">
                <a:moveTo>
                  <a:pt x="-15875" y="1841"/>
                </a:moveTo>
                <a:lnTo>
                  <a:pt x="285876" y="1841"/>
                </a:lnTo>
              </a:path>
            </a:pathLst>
          </a:custGeom>
          <a:ln w="3543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8">
            <a:extLst>
              <a:ext uri="{FF2B5EF4-FFF2-40B4-BE49-F238E27FC236}">
                <a16:creationId xmlns:a16="http://schemas.microsoft.com/office/drawing/2014/main" id="{020982DB-FDB3-44B3-1190-7485923B63A8}"/>
              </a:ext>
            </a:extLst>
          </p:cNvPr>
          <p:cNvSpPr/>
          <p:nvPr/>
        </p:nvSpPr>
        <p:spPr>
          <a:xfrm>
            <a:off x="3011301" y="8428975"/>
            <a:ext cx="592700" cy="45719"/>
          </a:xfrm>
          <a:custGeom>
            <a:avLst/>
            <a:gdLst/>
            <a:ahLst/>
            <a:cxnLst/>
            <a:rect l="l" t="t" r="r" b="b"/>
            <a:pathLst>
              <a:path w="270510" h="3810">
                <a:moveTo>
                  <a:pt x="-15875" y="1841"/>
                </a:moveTo>
                <a:lnTo>
                  <a:pt x="285876" y="1841"/>
                </a:lnTo>
              </a:path>
            </a:pathLst>
          </a:custGeom>
          <a:ln w="3543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2F8EFDCE-8DCE-1FCC-A87D-AB972319FF33}"/>
              </a:ext>
            </a:extLst>
          </p:cNvPr>
          <p:cNvSpPr txBox="1"/>
          <p:nvPr/>
        </p:nvSpPr>
        <p:spPr>
          <a:xfrm>
            <a:off x="6248400" y="9371786"/>
            <a:ext cx="21310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14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461AA2-F59D-DE0A-3D2A-36A02F8F1BEA}"/>
              </a:ext>
            </a:extLst>
          </p:cNvPr>
          <p:cNvSpPr txBox="1"/>
          <p:nvPr/>
        </p:nvSpPr>
        <p:spPr>
          <a:xfrm>
            <a:off x="381000" y="9271002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highlight>
                  <a:srgbClr val="EAEAEA"/>
                </a:highlight>
                <a:latin typeface="+mn-lt"/>
                <a:hlinkClick r:id="rId10" action="ppaction://hlinksldjump"/>
              </a:rPr>
              <a:t>Torna al sommario</a:t>
            </a:r>
            <a:endParaRPr lang="it-IT" sz="1600" b="1" dirty="0">
              <a:highlight>
                <a:srgbClr val="EAEAEA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221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8">
            <a:extLst>
              <a:ext uri="{FF2B5EF4-FFF2-40B4-BE49-F238E27FC236}">
                <a16:creationId xmlns:a16="http://schemas.microsoft.com/office/drawing/2014/main" id="{0914535C-873D-21C2-2F2D-2A9D59DEBC3A}"/>
              </a:ext>
            </a:extLst>
          </p:cNvPr>
          <p:cNvSpPr/>
          <p:nvPr/>
        </p:nvSpPr>
        <p:spPr>
          <a:xfrm>
            <a:off x="4524570" y="2897564"/>
            <a:ext cx="1946335" cy="296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8">
            <a:extLst>
              <a:ext uri="{FF2B5EF4-FFF2-40B4-BE49-F238E27FC236}">
                <a16:creationId xmlns:a16="http://schemas.microsoft.com/office/drawing/2014/main" id="{E5F8FD86-BB98-C484-DAF4-131F21F99230}"/>
              </a:ext>
            </a:extLst>
          </p:cNvPr>
          <p:cNvSpPr/>
          <p:nvPr/>
        </p:nvSpPr>
        <p:spPr>
          <a:xfrm>
            <a:off x="1758299" y="1870710"/>
            <a:ext cx="4712606" cy="1091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095" y="1693779"/>
            <a:ext cx="1405128" cy="2028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Immagine 49" descr="Immagine che contiene testo, schermata, Carattere, numero">
            <a:extLst>
              <a:ext uri="{FF2B5EF4-FFF2-40B4-BE49-F238E27FC236}">
                <a16:creationId xmlns:a16="http://schemas.microsoft.com/office/drawing/2014/main" id="{73F6D00E-7851-3BFB-2D7E-5096D83BF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01" y="1752349"/>
            <a:ext cx="1305853" cy="1898581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4F813152-01B0-CC7D-10AC-F5ABC126D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199" y="1895413"/>
            <a:ext cx="4739236" cy="100215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55447" y="569214"/>
            <a:ext cx="32545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Eliminare gli </a:t>
            </a:r>
            <a:r>
              <a:rPr sz="1800" b="1" spc="-5" dirty="0" err="1">
                <a:latin typeface="Calibri"/>
                <a:cs typeface="Calibri"/>
              </a:rPr>
              <a:t>elementi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duplicati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899" y="4168139"/>
            <a:ext cx="2229485" cy="20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Posizionatevi su </a:t>
            </a:r>
            <a:r>
              <a:rPr sz="1200" b="1" spc="-5" dirty="0">
                <a:latin typeface="Calibri"/>
                <a:cs typeface="Calibri"/>
              </a:rPr>
              <a:t>Elementi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duplicati</a:t>
            </a:r>
            <a:r>
              <a:rPr sz="1200" spc="-5" dirty="0">
                <a:latin typeface="Calibri"/>
                <a:cs typeface="Calibri"/>
              </a:rPr>
              <a:t>;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689" y="4516226"/>
            <a:ext cx="291491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Cliccate </a:t>
            </a:r>
            <a:r>
              <a:rPr sz="1200" spc="-5" dirty="0">
                <a:latin typeface="Calibri"/>
                <a:cs typeface="Calibri"/>
              </a:rPr>
              <a:t>su </a:t>
            </a:r>
            <a:r>
              <a:rPr sz="1200" dirty="0">
                <a:latin typeface="Calibri"/>
                <a:cs typeface="Calibri"/>
              </a:rPr>
              <a:t>una citazione, </a:t>
            </a:r>
            <a:r>
              <a:rPr sz="1200" spc="-5" dirty="0">
                <a:latin typeface="Calibri"/>
                <a:cs typeface="Calibri"/>
              </a:rPr>
              <a:t>verranno evidenziate </a:t>
            </a:r>
            <a:r>
              <a:rPr sz="1200" dirty="0">
                <a:latin typeface="Calibri"/>
                <a:cs typeface="Calibri"/>
              </a:rPr>
              <a:t>le </a:t>
            </a:r>
            <a:r>
              <a:rPr sz="1200" spc="-5" dirty="0">
                <a:latin typeface="Calibri"/>
                <a:cs typeface="Calibri"/>
              </a:rPr>
              <a:t>altre </a:t>
            </a:r>
            <a:r>
              <a:rPr sz="1200" dirty="0">
                <a:latin typeface="Calibri"/>
                <a:cs typeface="Calibri"/>
              </a:rPr>
              <a:t>citazioni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duplicate;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689" y="5042750"/>
            <a:ext cx="306731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Scegliete </a:t>
            </a:r>
            <a:r>
              <a:rPr sz="1200" dirty="0">
                <a:latin typeface="Calibri"/>
                <a:cs typeface="Calibri"/>
              </a:rPr>
              <a:t>la citazione </a:t>
            </a:r>
            <a:r>
              <a:rPr sz="1200" spc="-20" dirty="0">
                <a:latin typeface="Calibri"/>
                <a:cs typeface="Calibri"/>
              </a:rPr>
              <a:t>master, </a:t>
            </a:r>
            <a:r>
              <a:rPr sz="1200" spc="-5" dirty="0">
                <a:latin typeface="Calibri"/>
                <a:cs typeface="Calibri"/>
              </a:rPr>
              <a:t>ovvero </a:t>
            </a:r>
            <a:r>
              <a:rPr sz="1200" dirty="0">
                <a:latin typeface="Calibri"/>
                <a:cs typeface="Calibri"/>
              </a:rPr>
              <a:t>la citazione da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mantenere;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177" y="5607961"/>
            <a:ext cx="390090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latin typeface="Calibri"/>
                <a:cs typeface="Calibri"/>
              </a:rPr>
              <a:t>Scegliete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contenuti </a:t>
            </a:r>
            <a:r>
              <a:rPr sz="1200" dirty="0">
                <a:latin typeface="Calibri"/>
                <a:cs typeface="Calibri"/>
              </a:rPr>
              <a:t>da </a:t>
            </a:r>
            <a:r>
              <a:rPr sz="1200" spc="-5" dirty="0">
                <a:latin typeface="Calibri"/>
                <a:cs typeface="Calibri"/>
              </a:rPr>
              <a:t>mantenere </a:t>
            </a:r>
            <a:r>
              <a:rPr sz="1200" dirty="0">
                <a:latin typeface="Calibri"/>
                <a:cs typeface="Calibri"/>
              </a:rPr>
              <a:t>dei </a:t>
            </a:r>
            <a:r>
              <a:rPr sz="1200" spc="-5" dirty="0">
                <a:latin typeface="Calibri"/>
                <a:cs typeface="Calibri"/>
              </a:rPr>
              <a:t>campi. </a:t>
            </a:r>
            <a:r>
              <a:rPr sz="1200" dirty="0">
                <a:latin typeface="Calibri"/>
                <a:cs typeface="Calibri"/>
              </a:rPr>
              <a:t>Nel </a:t>
            </a:r>
            <a:r>
              <a:rPr sz="1200" spc="-5" dirty="0">
                <a:latin typeface="Calibri"/>
                <a:cs typeface="Calibri"/>
              </a:rPr>
              <a:t>caso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5" dirty="0">
                <a:latin typeface="Calibri"/>
                <a:cs typeface="Calibri"/>
              </a:rPr>
              <a:t>campo </a:t>
            </a:r>
            <a:r>
              <a:rPr sz="1200" dirty="0">
                <a:latin typeface="Calibri"/>
                <a:cs typeface="Calibri"/>
              </a:rPr>
              <a:t>riporti </a:t>
            </a:r>
            <a:r>
              <a:rPr sz="1200" spc="-5" dirty="0" err="1">
                <a:latin typeface="Calibri"/>
                <a:cs typeface="Calibri"/>
              </a:rPr>
              <a:t>contenuti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che</a:t>
            </a:r>
            <a:r>
              <a:rPr lang="it-IT" sz="1200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variano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 </a:t>
            </a:r>
            <a:r>
              <a:rPr sz="1200" spc="-5" dirty="0">
                <a:latin typeface="Calibri"/>
                <a:cs typeface="Calibri"/>
              </a:rPr>
              <a:t>citazione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citazione, </a:t>
            </a:r>
            <a:r>
              <a:rPr sz="1200" spc="-10" dirty="0">
                <a:latin typeface="Calibri"/>
                <a:cs typeface="Calibri"/>
              </a:rPr>
              <a:t>Zotero </a:t>
            </a:r>
            <a:r>
              <a:rPr sz="1200" spc="-5" dirty="0">
                <a:latin typeface="Calibri"/>
                <a:cs typeface="Calibri"/>
              </a:rPr>
              <a:t>chiederà </a:t>
            </a:r>
            <a:r>
              <a:rPr sz="1200" dirty="0">
                <a:latin typeface="Calibri"/>
                <a:cs typeface="Calibri"/>
              </a:rPr>
              <a:t>quale di essi </a:t>
            </a:r>
            <a:r>
              <a:rPr sz="1200" spc="-5" dirty="0">
                <a:latin typeface="Calibri"/>
                <a:cs typeface="Calibri"/>
              </a:rPr>
              <a:t>deve essere </a:t>
            </a:r>
            <a:r>
              <a:rPr sz="1200" spc="-10" dirty="0" err="1">
                <a:latin typeface="Calibri"/>
                <a:cs typeface="Calibri"/>
              </a:rPr>
              <a:t>preferito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lang="it-IT" sz="1200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riportato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nella </a:t>
            </a:r>
            <a:r>
              <a:rPr sz="1200" spc="-5" dirty="0">
                <a:latin typeface="Calibri"/>
                <a:cs typeface="Calibri"/>
              </a:rPr>
              <a:t>citazione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unificata.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516" y="6531915"/>
            <a:ext cx="21037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Cliccate </a:t>
            </a:r>
            <a:r>
              <a:rPr sz="1200" spc="-5" dirty="0" err="1">
                <a:latin typeface="Calibri"/>
                <a:cs typeface="Calibri"/>
              </a:rPr>
              <a:t>su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lang="it-IT" sz="1200" b="1" spc="-5" dirty="0">
                <a:latin typeface="Calibri"/>
                <a:cs typeface="Calibri"/>
              </a:rPr>
              <a:t>Unisci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n</a:t>
            </a:r>
            <a:r>
              <a:rPr sz="1200" b="1" i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elementi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60778" y="1538785"/>
            <a:ext cx="635" cy="268508"/>
          </a:xfrm>
          <a:custGeom>
            <a:avLst/>
            <a:gdLst/>
            <a:ahLst/>
            <a:cxnLst/>
            <a:rect l="l" t="t" r="r" b="b"/>
            <a:pathLst>
              <a:path w="635" h="432435">
                <a:moveTo>
                  <a:pt x="508" y="432053"/>
                </a:moveTo>
                <a:lnTo>
                  <a:pt x="0" y="0"/>
                </a:lnTo>
              </a:path>
            </a:pathLst>
          </a:custGeom>
          <a:ln w="3200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888" y="5614184"/>
            <a:ext cx="233172" cy="233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3290" y="5607961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0888" y="5042750"/>
            <a:ext cx="233172" cy="233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9372" y="5026477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7590" y="4516226"/>
            <a:ext cx="233172" cy="233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6073" y="4507338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2483" y="4159250"/>
            <a:ext cx="233172" cy="233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3290" y="4153027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4245" y="1684782"/>
            <a:ext cx="6985" cy="540385"/>
          </a:xfrm>
          <a:custGeom>
            <a:avLst/>
            <a:gdLst/>
            <a:ahLst/>
            <a:cxnLst/>
            <a:rect l="l" t="t" r="r" b="b"/>
            <a:pathLst>
              <a:path w="6984" h="540385">
                <a:moveTo>
                  <a:pt x="0" y="540003"/>
                </a:moveTo>
                <a:lnTo>
                  <a:pt x="6375" y="0"/>
                </a:lnTo>
              </a:path>
            </a:pathLst>
          </a:custGeom>
          <a:ln w="3200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9955" y="2360676"/>
            <a:ext cx="71628" cy="71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28038" y="1637538"/>
            <a:ext cx="1270" cy="540385"/>
          </a:xfrm>
          <a:custGeom>
            <a:avLst/>
            <a:gdLst/>
            <a:ahLst/>
            <a:cxnLst/>
            <a:rect l="l" t="t" r="r" b="b"/>
            <a:pathLst>
              <a:path w="1269" h="540385">
                <a:moveTo>
                  <a:pt x="1143" y="540003"/>
                </a:moveTo>
                <a:lnTo>
                  <a:pt x="0" y="0"/>
                </a:lnTo>
              </a:path>
            </a:pathLst>
          </a:custGeom>
          <a:ln w="3200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2223" y="2327148"/>
            <a:ext cx="73151" cy="73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5279" y="1568196"/>
            <a:ext cx="233172" cy="233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3598" y="1553972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12976" y="1597152"/>
            <a:ext cx="233172" cy="233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062471" y="2177806"/>
            <a:ext cx="233172" cy="233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83863" y="2020443"/>
            <a:ext cx="71628" cy="73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89525" y="1500774"/>
            <a:ext cx="233172" cy="233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55446" y="1057653"/>
            <a:ext cx="512254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200" dirty="0">
                <a:latin typeface="Calibri"/>
                <a:cs typeface="Calibri"/>
              </a:rPr>
              <a:t>Questa funzione si usa </a:t>
            </a:r>
            <a:r>
              <a:rPr sz="1200" dirty="0">
                <a:latin typeface="Calibri"/>
                <a:cs typeface="Calibri"/>
              </a:rPr>
              <a:t>per </a:t>
            </a:r>
            <a:r>
              <a:rPr sz="1200" spc="-5" dirty="0">
                <a:latin typeface="Calibri"/>
                <a:cs typeface="Calibri"/>
              </a:rPr>
              <a:t>unificare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risultati </a:t>
            </a:r>
            <a:r>
              <a:rPr sz="1200" dirty="0">
                <a:latin typeface="Calibri"/>
                <a:cs typeface="Calibri"/>
              </a:rPr>
              <a:t>di una </a:t>
            </a:r>
            <a:r>
              <a:rPr sz="1200" spc="-5" dirty="0">
                <a:latin typeface="Calibri"/>
                <a:cs typeface="Calibri"/>
              </a:rPr>
              <a:t>stessa ricerca bibliografica eseguita </a:t>
            </a:r>
            <a:r>
              <a:rPr sz="1200" spc="-5" dirty="0" err="1">
                <a:latin typeface="Calibri"/>
                <a:cs typeface="Calibri"/>
              </a:rPr>
              <a:t>su</a:t>
            </a:r>
            <a:r>
              <a:rPr sz="1200" spc="-5" dirty="0">
                <a:latin typeface="Calibri"/>
                <a:cs typeface="Calibri"/>
              </a:rPr>
              <a:t> database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 err="1">
                <a:latin typeface="Calibri"/>
                <a:cs typeface="Calibri"/>
              </a:rPr>
              <a:t>differenti</a:t>
            </a:r>
            <a:r>
              <a:rPr sz="1200" spc="-10" dirty="0">
                <a:latin typeface="Calibri"/>
                <a:cs typeface="Calibri"/>
              </a:rPr>
              <a:t>.</a:t>
            </a:r>
            <a:r>
              <a:rPr lang="it-IT" sz="1200" spc="-10" dirty="0">
                <a:latin typeface="Calibri"/>
                <a:cs typeface="Calibri"/>
              </a:rPr>
              <a:t> Ecco la procedura (figura 29).</a:t>
            </a:r>
            <a:r>
              <a:rPr sz="2100" b="1" baseline="1984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626989" y="1871916"/>
            <a:ext cx="71627" cy="71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48006" y="1352696"/>
            <a:ext cx="233172" cy="233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604392" y="1350224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7536" y="6527424"/>
            <a:ext cx="233172" cy="2331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23290" y="6517374"/>
            <a:ext cx="1162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59DE766E-24E1-FE53-3D8A-AF03DD5E4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6595" y="2897564"/>
            <a:ext cx="1880276" cy="2893636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49DA37A0-FC1D-5944-7C86-23DCA31DFE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1945" y="4105533"/>
            <a:ext cx="1198465" cy="541771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7F7A3AF5-EF67-27BA-FC74-8E8EC32D14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5467" y="4873315"/>
            <a:ext cx="1198465" cy="538440"/>
          </a:xfrm>
          <a:prstGeom prst="rect">
            <a:avLst/>
          </a:prstGeom>
        </p:spPr>
      </p:pic>
      <p:sp>
        <p:nvSpPr>
          <p:cNvPr id="51" name="object 38">
            <a:extLst>
              <a:ext uri="{FF2B5EF4-FFF2-40B4-BE49-F238E27FC236}">
                <a16:creationId xmlns:a16="http://schemas.microsoft.com/office/drawing/2014/main" id="{E54F5EAF-C15B-0A47-2181-5358FEF0F142}"/>
              </a:ext>
            </a:extLst>
          </p:cNvPr>
          <p:cNvSpPr txBox="1"/>
          <p:nvPr/>
        </p:nvSpPr>
        <p:spPr>
          <a:xfrm>
            <a:off x="1773557" y="1578172"/>
            <a:ext cx="1162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3" name="object 11">
            <a:extLst>
              <a:ext uri="{FF2B5EF4-FFF2-40B4-BE49-F238E27FC236}">
                <a16:creationId xmlns:a16="http://schemas.microsoft.com/office/drawing/2014/main" id="{21ECE3A1-282C-6713-D065-1A9E166AEE11}"/>
              </a:ext>
            </a:extLst>
          </p:cNvPr>
          <p:cNvSpPr/>
          <p:nvPr/>
        </p:nvSpPr>
        <p:spPr>
          <a:xfrm>
            <a:off x="5112500" y="1712847"/>
            <a:ext cx="635" cy="244098"/>
          </a:xfrm>
          <a:custGeom>
            <a:avLst/>
            <a:gdLst/>
            <a:ahLst/>
            <a:cxnLst/>
            <a:rect l="l" t="t" r="r" b="b"/>
            <a:pathLst>
              <a:path w="635" h="432435">
                <a:moveTo>
                  <a:pt x="508" y="432053"/>
                </a:moveTo>
                <a:lnTo>
                  <a:pt x="0" y="0"/>
                </a:lnTo>
              </a:path>
            </a:pathLst>
          </a:custGeom>
          <a:ln w="3200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8">
            <a:extLst>
              <a:ext uri="{FF2B5EF4-FFF2-40B4-BE49-F238E27FC236}">
                <a16:creationId xmlns:a16="http://schemas.microsoft.com/office/drawing/2014/main" id="{DC4EFF88-2F88-9AE2-FB8D-96C96A483002}"/>
              </a:ext>
            </a:extLst>
          </p:cNvPr>
          <p:cNvSpPr txBox="1"/>
          <p:nvPr/>
        </p:nvSpPr>
        <p:spPr>
          <a:xfrm>
            <a:off x="5053383" y="1494551"/>
            <a:ext cx="1162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79057" y="2332801"/>
            <a:ext cx="1397" cy="252094"/>
          </a:xfrm>
          <a:custGeom>
            <a:avLst/>
            <a:gdLst/>
            <a:ahLst/>
            <a:cxnLst/>
            <a:rect l="l" t="t" r="r" b="b"/>
            <a:pathLst>
              <a:path w="1270" h="540385">
                <a:moveTo>
                  <a:pt x="1143" y="540004"/>
                </a:moveTo>
                <a:lnTo>
                  <a:pt x="0" y="0"/>
                </a:lnTo>
              </a:path>
            </a:pathLst>
          </a:custGeom>
          <a:ln w="3200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58484" y="3113857"/>
            <a:ext cx="71627" cy="71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0">
            <a:extLst>
              <a:ext uri="{FF2B5EF4-FFF2-40B4-BE49-F238E27FC236}">
                <a16:creationId xmlns:a16="http://schemas.microsoft.com/office/drawing/2014/main" id="{CC42F353-F8F1-9C2E-A66D-6116A481E254}"/>
              </a:ext>
            </a:extLst>
          </p:cNvPr>
          <p:cNvSpPr/>
          <p:nvPr/>
        </p:nvSpPr>
        <p:spPr>
          <a:xfrm>
            <a:off x="6148542" y="2612781"/>
            <a:ext cx="71627" cy="71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8">
            <a:extLst>
              <a:ext uri="{FF2B5EF4-FFF2-40B4-BE49-F238E27FC236}">
                <a16:creationId xmlns:a16="http://schemas.microsoft.com/office/drawing/2014/main" id="{97B860E4-3D7A-683F-A7DD-54B53863BAA2}"/>
              </a:ext>
            </a:extLst>
          </p:cNvPr>
          <p:cNvSpPr txBox="1"/>
          <p:nvPr/>
        </p:nvSpPr>
        <p:spPr>
          <a:xfrm>
            <a:off x="6113906" y="2168221"/>
            <a:ext cx="1162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30EC1E0-FB16-6A6F-A832-733D228030FF}"/>
              </a:ext>
            </a:extLst>
          </p:cNvPr>
          <p:cNvSpPr txBox="1"/>
          <p:nvPr/>
        </p:nvSpPr>
        <p:spPr>
          <a:xfrm>
            <a:off x="456360" y="7075282"/>
            <a:ext cx="45331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1" spc="-5" dirty="0">
                <a:latin typeface="Calibri"/>
                <a:cs typeface="Calibri"/>
              </a:rPr>
              <a:t>C</a:t>
            </a:r>
            <a:r>
              <a:rPr lang="it-IT" sz="1800" b="1" spc="-5" dirty="0">
                <a:latin typeface="Calibri"/>
                <a:cs typeface="Calibri"/>
              </a:rPr>
              <a:t>itazioni di elementi ritirati dalla pubblicazione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36283BE4-3419-5C56-F52C-4DFBF876622A}"/>
              </a:ext>
            </a:extLst>
          </p:cNvPr>
          <p:cNvSpPr txBox="1">
            <a:spLocks/>
          </p:cNvSpPr>
          <p:nvPr/>
        </p:nvSpPr>
        <p:spPr>
          <a:xfrm>
            <a:off x="393598" y="7546133"/>
            <a:ext cx="6171353" cy="135017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kern="0" dirty="0">
                <a:solidFill>
                  <a:sysClr val="windowText" lastClr="000000"/>
                </a:solidFill>
              </a:rPr>
              <a:t>Eventuali pubblicazioni ritrattate o ritirate vengono segnalate da Zotero (Figura 30), che recupera le informazioni relative nelle banche dati di provenienza del record e/o grazie a un collegamento con </a:t>
            </a:r>
            <a:r>
              <a:rPr lang="it-IT" sz="1200" kern="0" dirty="0" err="1">
                <a:solidFill>
                  <a:sysClr val="windowText" lastClr="000000"/>
                </a:solidFill>
                <a:hlinkClick r:id="rId14"/>
              </a:rPr>
              <a:t>Retraction</a:t>
            </a:r>
            <a:r>
              <a:rPr lang="it-IT" sz="1200" kern="0" dirty="0">
                <a:solidFill>
                  <a:sysClr val="windowText" lastClr="000000"/>
                </a:solidFill>
                <a:hlinkClick r:id="rId14"/>
              </a:rPr>
              <a:t> </a:t>
            </a:r>
            <a:r>
              <a:rPr lang="it-IT" sz="1200" kern="0" dirty="0" err="1">
                <a:solidFill>
                  <a:sysClr val="windowText" lastClr="000000"/>
                </a:solidFill>
                <a:hlinkClick r:id="rId14"/>
              </a:rPr>
              <a:t>watch</a:t>
            </a:r>
            <a:r>
              <a:rPr lang="it-IT" sz="1200" kern="0" dirty="0">
                <a:solidFill>
                  <a:sysClr val="windowText" lastClr="000000"/>
                </a:solidFill>
              </a:rPr>
              <a:t>. </a:t>
            </a:r>
          </a:p>
          <a:p>
            <a:r>
              <a:rPr lang="it-IT" sz="1200" kern="0" dirty="0">
                <a:solidFill>
                  <a:sysClr val="windowText" lastClr="000000"/>
                </a:solidFill>
              </a:rPr>
              <a:t>Si trovano nella cartella dedicata, ma vengono segnalati anche aprendo la Biblioteca personale, nel dettaglio del singolo elemento (Figura 31), e sono evidenziati da un'icona ad hoc (x rossa). </a:t>
            </a:r>
          </a:p>
          <a:p>
            <a:r>
              <a:rPr lang="it-IT" sz="1200" kern="0" dirty="0">
                <a:solidFill>
                  <a:sysClr val="windowText" lastClr="000000"/>
                </a:solidFill>
              </a:rPr>
              <a:t>Zotero invia anche un alert in caso di tentativo di inserimento di una loro citazione nel testo (Figura 32).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57E93619-FD0A-9EDF-7D48-1A3E845C74ED}"/>
              </a:ext>
            </a:extLst>
          </p:cNvPr>
          <p:cNvSpPr txBox="1"/>
          <p:nvPr/>
        </p:nvSpPr>
        <p:spPr>
          <a:xfrm>
            <a:off x="1865374" y="3014224"/>
            <a:ext cx="5862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lang="it-IT" sz="1000" spc="-55" dirty="0">
                <a:latin typeface="Calibri"/>
                <a:cs typeface="Calibri"/>
              </a:rPr>
              <a:t>29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AD07C28-05F7-EDBA-9E16-C750C1AF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00" y="480911"/>
            <a:ext cx="5960071" cy="271709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CE78DEA-2B74-5422-127B-BC08017FD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29" y="473654"/>
            <a:ext cx="4343400" cy="49624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F25BE82-9786-6341-BDBF-AD066B33F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386" y="3524903"/>
            <a:ext cx="1738502" cy="30170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856B64B-029A-1B46-0934-EB96100B8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64" y="7086600"/>
            <a:ext cx="5960071" cy="1870767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643572AA-8A2C-680F-2D2D-169F4DD5800D}"/>
              </a:ext>
            </a:extLst>
          </p:cNvPr>
          <p:cNvSpPr txBox="1"/>
          <p:nvPr/>
        </p:nvSpPr>
        <p:spPr>
          <a:xfrm>
            <a:off x="335500" y="3258883"/>
            <a:ext cx="70227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lang="it-IT" sz="1000" spc="-55" dirty="0">
                <a:latin typeface="Calibri"/>
                <a:cs typeface="Calibri"/>
              </a:rPr>
              <a:t>30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5CD3D86-5380-0A49-FD51-DBACF98620CB}"/>
              </a:ext>
            </a:extLst>
          </p:cNvPr>
          <p:cNvSpPr txBox="1"/>
          <p:nvPr/>
        </p:nvSpPr>
        <p:spPr>
          <a:xfrm>
            <a:off x="1246272" y="6578214"/>
            <a:ext cx="689843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lang="it-IT" sz="1000" spc="-55" dirty="0">
                <a:latin typeface="Calibri"/>
                <a:cs typeface="Calibri"/>
              </a:rPr>
              <a:t>3</a:t>
            </a:r>
            <a:r>
              <a:rPr lang="it-IT" sz="1000" spc="-5" dirty="0">
                <a:latin typeface="Calibri"/>
                <a:cs typeface="Calibri"/>
              </a:rPr>
              <a:t>1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A7236F8D-DCF3-9336-FCE0-B46D9166AAED}"/>
              </a:ext>
            </a:extLst>
          </p:cNvPr>
          <p:cNvSpPr txBox="1"/>
          <p:nvPr/>
        </p:nvSpPr>
        <p:spPr>
          <a:xfrm>
            <a:off x="456584" y="8980227"/>
            <a:ext cx="56989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32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D0FF684C-A535-1118-522A-AAB62DBC179C}"/>
              </a:ext>
            </a:extLst>
          </p:cNvPr>
          <p:cNvSpPr txBox="1"/>
          <p:nvPr/>
        </p:nvSpPr>
        <p:spPr>
          <a:xfrm>
            <a:off x="6248400" y="9371786"/>
            <a:ext cx="21310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16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B3E91C-1D69-F38B-89F3-CEE849A219C5}"/>
              </a:ext>
            </a:extLst>
          </p:cNvPr>
          <p:cNvSpPr txBox="1"/>
          <p:nvPr/>
        </p:nvSpPr>
        <p:spPr>
          <a:xfrm>
            <a:off x="381000" y="9271002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highlight>
                  <a:srgbClr val="EAEAEA"/>
                </a:highlight>
                <a:latin typeface="+mn-lt"/>
                <a:hlinkClick r:id="rId6" action="ppaction://hlinksldjump"/>
              </a:rPr>
              <a:t>Torna al sommario</a:t>
            </a:r>
            <a:endParaRPr lang="it-IT" sz="1600" b="1" dirty="0">
              <a:highlight>
                <a:srgbClr val="EAEAEA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17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90200" y="1692279"/>
            <a:ext cx="4955033" cy="2724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magine 26" descr="Immagine che contiene testo, schermata, software, schermo">
            <a:extLst>
              <a:ext uri="{FF2B5EF4-FFF2-40B4-BE49-F238E27FC236}">
                <a16:creationId xmlns:a16="http://schemas.microsoft.com/office/drawing/2014/main" id="{EF550880-B0FE-5067-450B-FFB36B2C4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97" y="1719111"/>
            <a:ext cx="4845242" cy="260695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48818" y="523269"/>
            <a:ext cx="18869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Ricerca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5" dirty="0" err="1">
                <a:latin typeface="Calibri"/>
                <a:cs typeface="Calibri"/>
              </a:rPr>
              <a:t>avanzata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663" y="1025589"/>
            <a:ext cx="5334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La </a:t>
            </a:r>
            <a:r>
              <a:rPr sz="1200" dirty="0">
                <a:latin typeface="Calibri"/>
                <a:cs typeface="Calibri"/>
              </a:rPr>
              <a:t>funzione di </a:t>
            </a:r>
            <a:r>
              <a:rPr sz="1200" spc="-5" dirty="0">
                <a:latin typeface="Calibri"/>
                <a:cs typeface="Calibri"/>
              </a:rPr>
              <a:t>ricerca </a:t>
            </a:r>
            <a:r>
              <a:rPr sz="1200" spc="-10" dirty="0">
                <a:latin typeface="Calibri"/>
                <a:cs typeface="Calibri"/>
              </a:rPr>
              <a:t>avanzata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10" dirty="0">
                <a:latin typeface="Calibri"/>
                <a:cs typeface="Calibri"/>
              </a:rPr>
              <a:t>Zotero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b="1" spc="-5" dirty="0">
                <a:latin typeface="Calibri"/>
                <a:cs typeface="Calibri"/>
              </a:rPr>
              <a:t>Modifica/Ricerca </a:t>
            </a:r>
            <a:r>
              <a:rPr sz="1200" b="1" spc="-10" dirty="0">
                <a:latin typeface="Calibri"/>
                <a:cs typeface="Calibri"/>
              </a:rPr>
              <a:t>avanzata</a:t>
            </a:r>
            <a:r>
              <a:rPr sz="1200" spc="-10" dirty="0">
                <a:latin typeface="Calibri"/>
                <a:cs typeface="Calibri"/>
              </a:rPr>
              <a:t>) consente </a:t>
            </a:r>
            <a:r>
              <a:rPr sz="1200" dirty="0">
                <a:latin typeface="Calibri"/>
                <a:cs typeface="Calibri"/>
              </a:rPr>
              <a:t>una  </a:t>
            </a:r>
            <a:r>
              <a:rPr sz="1200" spc="-5" dirty="0">
                <a:latin typeface="Calibri"/>
                <a:cs typeface="Calibri"/>
              </a:rPr>
              <a:t>ricerca </a:t>
            </a:r>
            <a:r>
              <a:rPr sz="1200" dirty="0">
                <a:latin typeface="Calibri"/>
                <a:cs typeface="Calibri"/>
              </a:rPr>
              <a:t>nei </a:t>
            </a:r>
            <a:r>
              <a:rPr sz="1200" spc="-5" dirty="0">
                <a:latin typeface="Calibri"/>
                <a:cs typeface="Calibri"/>
              </a:rPr>
              <a:t>singoli campi </a:t>
            </a:r>
            <a:r>
              <a:rPr sz="1200" dirty="0">
                <a:latin typeface="Calibri"/>
                <a:cs typeface="Calibri"/>
              </a:rPr>
              <a:t>delle </a:t>
            </a:r>
            <a:r>
              <a:rPr sz="1200" spc="-5" dirty="0">
                <a:latin typeface="Calibri"/>
                <a:cs typeface="Calibri"/>
              </a:rPr>
              <a:t>citazioni, note, etichette, </a:t>
            </a:r>
            <a:r>
              <a:rPr sz="1200" dirty="0">
                <a:latin typeface="Calibri"/>
                <a:cs typeface="Calibri"/>
              </a:rPr>
              <a:t>e del </a:t>
            </a:r>
            <a:r>
              <a:rPr sz="1200" spc="-10" dirty="0">
                <a:latin typeface="Calibri"/>
                <a:cs typeface="Calibri"/>
              </a:rPr>
              <a:t>testo </a:t>
            </a:r>
            <a:r>
              <a:rPr sz="1200" dirty="0">
                <a:latin typeface="Calibri"/>
                <a:cs typeface="Calibri"/>
              </a:rPr>
              <a:t>pieno degli </a:t>
            </a:r>
            <a:r>
              <a:rPr sz="1200" spc="-5" dirty="0">
                <a:latin typeface="Calibri"/>
                <a:cs typeface="Calibri"/>
              </a:rPr>
              <a:t>allegati.  </a:t>
            </a:r>
            <a:r>
              <a:rPr sz="1200" spc="-10" dirty="0">
                <a:latin typeface="Calibri"/>
                <a:cs typeface="Calibri"/>
              </a:rPr>
              <a:t>Vediamo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dettaglio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33</a:t>
            </a:r>
            <a:r>
              <a:rPr sz="1200" spc="-5" dirty="0">
                <a:latin typeface="Calibri"/>
                <a:cs typeface="Calibri"/>
              </a:rPr>
              <a:t>).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473" y="5059909"/>
            <a:ext cx="5349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Calibri"/>
                <a:cs typeface="Calibri"/>
              </a:rPr>
              <a:t>Trova</a:t>
            </a:r>
            <a:r>
              <a:rPr sz="1200" spc="-15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specifica </a:t>
            </a:r>
            <a:r>
              <a:rPr sz="1200" dirty="0">
                <a:latin typeface="Calibri"/>
                <a:cs typeface="Calibri"/>
              </a:rPr>
              <a:t>il tipo di </a:t>
            </a:r>
            <a:r>
              <a:rPr sz="1200" spc="-5" dirty="0">
                <a:latin typeface="Calibri"/>
                <a:cs typeface="Calibri"/>
              </a:rPr>
              <a:t>corrispondenza </a:t>
            </a:r>
            <a:r>
              <a:rPr sz="1200" spc="-10" dirty="0">
                <a:latin typeface="Calibri"/>
                <a:cs typeface="Calibri"/>
              </a:rPr>
              <a:t>tra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termini inseriti </a:t>
            </a:r>
            <a:r>
              <a:rPr sz="1200" dirty="0">
                <a:latin typeface="Calibri"/>
                <a:cs typeface="Calibri"/>
              </a:rPr>
              <a:t>e il </a:t>
            </a:r>
            <a:r>
              <a:rPr sz="1200" spc="-5" dirty="0">
                <a:latin typeface="Calibri"/>
                <a:cs typeface="Calibri"/>
              </a:rPr>
              <a:t>risultato. Esistono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due</a:t>
            </a:r>
          </a:p>
        </p:txBody>
      </p:sp>
      <p:sp>
        <p:nvSpPr>
          <p:cNvPr id="9" name="object 9"/>
          <p:cNvSpPr/>
          <p:nvPr/>
        </p:nvSpPr>
        <p:spPr>
          <a:xfrm>
            <a:off x="704638" y="1943991"/>
            <a:ext cx="192405" cy="192405"/>
          </a:xfrm>
          <a:custGeom>
            <a:avLst/>
            <a:gdLst/>
            <a:ahLst/>
            <a:cxnLst/>
            <a:rect l="l" t="t" r="r" b="b"/>
            <a:pathLst>
              <a:path w="192405" h="192405">
                <a:moveTo>
                  <a:pt x="96012" y="0"/>
                </a:moveTo>
                <a:lnTo>
                  <a:pt x="58641" y="7536"/>
                </a:lnTo>
                <a:lnTo>
                  <a:pt x="28122" y="28098"/>
                </a:lnTo>
                <a:lnTo>
                  <a:pt x="7545" y="58614"/>
                </a:lnTo>
                <a:lnTo>
                  <a:pt x="0" y="96011"/>
                </a:lnTo>
                <a:lnTo>
                  <a:pt x="7545" y="133409"/>
                </a:lnTo>
                <a:lnTo>
                  <a:pt x="28122" y="163925"/>
                </a:lnTo>
                <a:lnTo>
                  <a:pt x="58641" y="184487"/>
                </a:lnTo>
                <a:lnTo>
                  <a:pt x="96012" y="192024"/>
                </a:lnTo>
                <a:lnTo>
                  <a:pt x="133382" y="184487"/>
                </a:lnTo>
                <a:lnTo>
                  <a:pt x="163901" y="163925"/>
                </a:lnTo>
                <a:lnTo>
                  <a:pt x="184478" y="133409"/>
                </a:lnTo>
                <a:lnTo>
                  <a:pt x="192023" y="96011"/>
                </a:lnTo>
                <a:lnTo>
                  <a:pt x="184478" y="58614"/>
                </a:lnTo>
                <a:lnTo>
                  <a:pt x="163901" y="28098"/>
                </a:lnTo>
                <a:lnTo>
                  <a:pt x="133382" y="7536"/>
                </a:lnTo>
                <a:lnTo>
                  <a:pt x="960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77" y="4814399"/>
            <a:ext cx="233172" cy="233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950" y="2134819"/>
            <a:ext cx="192405" cy="193675"/>
          </a:xfrm>
          <a:custGeom>
            <a:avLst/>
            <a:gdLst/>
            <a:ahLst/>
            <a:cxnLst/>
            <a:rect l="l" t="t" r="r" b="b"/>
            <a:pathLst>
              <a:path w="192405" h="193675">
                <a:moveTo>
                  <a:pt x="96012" y="0"/>
                </a:moveTo>
                <a:lnTo>
                  <a:pt x="58641" y="7602"/>
                </a:lnTo>
                <a:lnTo>
                  <a:pt x="28122" y="28336"/>
                </a:lnTo>
                <a:lnTo>
                  <a:pt x="7545" y="59096"/>
                </a:lnTo>
                <a:lnTo>
                  <a:pt x="0" y="96774"/>
                </a:lnTo>
                <a:lnTo>
                  <a:pt x="7545" y="134451"/>
                </a:lnTo>
                <a:lnTo>
                  <a:pt x="28122" y="165211"/>
                </a:lnTo>
                <a:lnTo>
                  <a:pt x="58641" y="185945"/>
                </a:lnTo>
                <a:lnTo>
                  <a:pt x="96012" y="193548"/>
                </a:lnTo>
                <a:lnTo>
                  <a:pt x="133382" y="185945"/>
                </a:lnTo>
                <a:lnTo>
                  <a:pt x="163901" y="165211"/>
                </a:lnTo>
                <a:lnTo>
                  <a:pt x="184478" y="134451"/>
                </a:lnTo>
                <a:lnTo>
                  <a:pt x="192023" y="96774"/>
                </a:lnTo>
                <a:lnTo>
                  <a:pt x="184478" y="59096"/>
                </a:lnTo>
                <a:lnTo>
                  <a:pt x="163901" y="28336"/>
                </a:lnTo>
                <a:lnTo>
                  <a:pt x="133382" y="7602"/>
                </a:lnTo>
                <a:lnTo>
                  <a:pt x="960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077" y="5079748"/>
            <a:ext cx="233172" cy="233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0560" y="5059047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1568" y="2390486"/>
            <a:ext cx="192023" cy="193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6438" y="1906469"/>
            <a:ext cx="136525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 dirty="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19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5942" y="6771945"/>
            <a:ext cx="233172" cy="233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9340" y="6768834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69844" y="2396985"/>
            <a:ext cx="192024" cy="193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07753" y="2385680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119" y="7428840"/>
            <a:ext cx="233172" cy="233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3510" y="4776642"/>
            <a:ext cx="4955032" cy="24942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241300" algn="l"/>
              </a:tabLst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spc="-15" baseline="2314" dirty="0">
                <a:latin typeface="Calibri"/>
                <a:cs typeface="Calibri"/>
              </a:rPr>
              <a:t>Cerca </a:t>
            </a:r>
            <a:r>
              <a:rPr sz="1800" b="1" spc="-7" baseline="2314" dirty="0" err="1">
                <a:latin typeface="Calibri"/>
                <a:cs typeface="Calibri"/>
              </a:rPr>
              <a:t>nella</a:t>
            </a:r>
            <a:r>
              <a:rPr sz="1800" b="1" spc="-7" baseline="2314" dirty="0">
                <a:latin typeface="Calibri"/>
                <a:cs typeface="Calibri"/>
              </a:rPr>
              <a:t> </a:t>
            </a:r>
            <a:r>
              <a:rPr lang="it-IT" sz="1800" b="1" spc="-7" baseline="2314" dirty="0">
                <a:latin typeface="Calibri"/>
                <a:cs typeface="Calibri"/>
              </a:rPr>
              <a:t>biblioteca</a:t>
            </a:r>
            <a:r>
              <a:rPr sz="1800" spc="-7" baseline="2314" dirty="0">
                <a:latin typeface="Calibri"/>
                <a:cs typeface="Calibri"/>
              </a:rPr>
              <a:t>: seleziona </a:t>
            </a:r>
            <a:r>
              <a:rPr sz="1800" baseline="2314" dirty="0">
                <a:latin typeface="Calibri"/>
                <a:cs typeface="Calibri"/>
              </a:rPr>
              <a:t>la </a:t>
            </a:r>
            <a:r>
              <a:rPr lang="it-IT" sz="1800" spc="-7" baseline="2314" dirty="0">
                <a:latin typeface="Calibri"/>
                <a:cs typeface="Calibri"/>
              </a:rPr>
              <a:t>biblioteca</a:t>
            </a:r>
            <a:r>
              <a:rPr sz="1800" spc="-7" baseline="2314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in </a:t>
            </a:r>
            <a:r>
              <a:rPr sz="1800" spc="-7" baseline="2314" dirty="0">
                <a:latin typeface="Calibri"/>
                <a:cs typeface="Calibri"/>
              </a:rPr>
              <a:t>cui </a:t>
            </a:r>
            <a:r>
              <a:rPr sz="1800" spc="-15" baseline="2314" dirty="0">
                <a:latin typeface="Calibri"/>
                <a:cs typeface="Calibri"/>
              </a:rPr>
              <a:t>effettuare </a:t>
            </a:r>
            <a:r>
              <a:rPr sz="1800" baseline="2314" dirty="0">
                <a:latin typeface="Calibri"/>
                <a:cs typeface="Calibri"/>
              </a:rPr>
              <a:t>la</a:t>
            </a:r>
            <a:r>
              <a:rPr sz="1800" spc="-30" baseline="2314" dirty="0">
                <a:latin typeface="Calibri"/>
                <a:cs typeface="Calibri"/>
              </a:rPr>
              <a:t> </a:t>
            </a:r>
            <a:r>
              <a:rPr sz="1800" spc="-7" baseline="2314" dirty="0">
                <a:latin typeface="Calibri"/>
                <a:cs typeface="Calibri"/>
              </a:rPr>
              <a:t>ricerca.</a:t>
            </a:r>
            <a:endParaRPr sz="1800" baseline="2314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07753" y="3091532"/>
            <a:ext cx="192024" cy="192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66046" y="3083229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6018517" y="9318743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8C3AA118-7165-67E6-A786-47896E00391F}"/>
              </a:ext>
            </a:extLst>
          </p:cNvPr>
          <p:cNvSpPr txBox="1"/>
          <p:nvPr/>
        </p:nvSpPr>
        <p:spPr>
          <a:xfrm>
            <a:off x="520560" y="4803390"/>
            <a:ext cx="11620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4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CA6B7A9F-D77C-9851-3818-F476DF445C87}"/>
              </a:ext>
            </a:extLst>
          </p:cNvPr>
          <p:cNvSpPr txBox="1"/>
          <p:nvPr/>
        </p:nvSpPr>
        <p:spPr>
          <a:xfrm>
            <a:off x="726808" y="5269712"/>
            <a:ext cx="5475733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opzioni: </a:t>
            </a:r>
            <a:r>
              <a:rPr lang="it-IT" sz="1200" b="1" dirty="0">
                <a:latin typeface="Calibri"/>
                <a:cs typeface="Calibri"/>
              </a:rPr>
              <a:t>Tutti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lang="it-IT" sz="1200" b="1" dirty="0">
                <a:latin typeface="Calibri"/>
                <a:cs typeface="Calibri"/>
              </a:rPr>
              <a:t>uno qualsiasi </a:t>
            </a:r>
            <a:r>
              <a:rPr lang="it-IT" sz="1200" dirty="0">
                <a:latin typeface="Calibri"/>
                <a:cs typeface="Calibri"/>
              </a:rPr>
              <a:t>dei seguenti.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Le </a:t>
            </a:r>
            <a:r>
              <a:rPr sz="1200" dirty="0">
                <a:latin typeface="Calibri"/>
                <a:cs typeface="Calibri"/>
              </a:rPr>
              <a:t>due </a:t>
            </a:r>
            <a:r>
              <a:rPr sz="1200" dirty="0" err="1">
                <a:latin typeface="Calibri"/>
                <a:cs typeface="Calibri"/>
              </a:rPr>
              <a:t>locuzioni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traducono </a:t>
            </a:r>
            <a:r>
              <a:rPr sz="1200" dirty="0" err="1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concetti </a:t>
            </a:r>
            <a:r>
              <a:rPr sz="1200" spc="-5" dirty="0">
                <a:latin typeface="Calibri"/>
                <a:cs typeface="Calibri"/>
              </a:rPr>
              <a:t>espressi </a:t>
            </a:r>
            <a:r>
              <a:rPr sz="1200" dirty="0" err="1">
                <a:latin typeface="Calibri"/>
                <a:cs typeface="Calibri"/>
              </a:rPr>
              <a:t>dagli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 err="1">
                <a:latin typeface="Calibri"/>
                <a:cs typeface="Calibri"/>
              </a:rPr>
              <a:t>operatori</a:t>
            </a:r>
            <a:r>
              <a:rPr lang="it-IT" sz="1200" spc="-10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booleani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b="1" dirty="0">
                <a:latin typeface="Calibri"/>
                <a:cs typeface="Calibri"/>
              </a:rPr>
              <a:t>OR.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pratica </a:t>
            </a:r>
            <a:r>
              <a:rPr sz="1200" dirty="0">
                <a:latin typeface="Calibri"/>
                <a:cs typeface="Calibri"/>
              </a:rPr>
              <a:t>le due </a:t>
            </a:r>
            <a:r>
              <a:rPr sz="1200" spc="-5" dirty="0">
                <a:latin typeface="Calibri"/>
                <a:cs typeface="Calibri"/>
              </a:rPr>
              <a:t>modalità funzionano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questo modo: se </a:t>
            </a:r>
            <a:r>
              <a:rPr sz="1200" spc="-5" dirty="0" err="1">
                <a:latin typeface="Calibri"/>
                <a:cs typeface="Calibri"/>
              </a:rPr>
              <a:t>aggiungete</a:t>
            </a:r>
            <a:r>
              <a:rPr lang="it-IT" sz="1200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campi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cui eseguire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ricerca (bottone </a:t>
            </a:r>
            <a:r>
              <a:rPr sz="1200" dirty="0">
                <a:latin typeface="Calibri"/>
                <a:cs typeface="Calibri"/>
              </a:rPr>
              <a:t>«</a:t>
            </a:r>
            <a:r>
              <a:rPr sz="1200" b="1" dirty="0">
                <a:latin typeface="Calibri"/>
                <a:cs typeface="Calibri"/>
              </a:rPr>
              <a:t>+</a:t>
            </a:r>
            <a:r>
              <a:rPr sz="1200" dirty="0">
                <a:latin typeface="Calibri"/>
                <a:cs typeface="Calibri"/>
              </a:rPr>
              <a:t>» alla </a:t>
            </a:r>
            <a:r>
              <a:rPr sz="1200" spc="-10" dirty="0">
                <a:latin typeface="Calibri"/>
                <a:cs typeface="Calibri"/>
              </a:rPr>
              <a:t>destra </a:t>
            </a:r>
            <a:r>
              <a:rPr sz="1200" dirty="0">
                <a:latin typeface="Calibri"/>
                <a:cs typeface="Calibri"/>
              </a:rPr>
              <a:t>della prima </a:t>
            </a:r>
            <a:r>
              <a:rPr sz="1200" spc="-10" dirty="0">
                <a:latin typeface="Calibri"/>
                <a:cs typeface="Calibri"/>
              </a:rPr>
              <a:t>riga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campo</a:t>
            </a:r>
            <a:r>
              <a:rPr lang="it-IT" sz="1200" spc="-5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disponibile</a:t>
            </a:r>
            <a:r>
              <a:rPr sz="1200" dirty="0">
                <a:latin typeface="Calibri"/>
                <a:cs typeface="Calibri"/>
              </a:rPr>
              <a:t>) la prima </a:t>
            </a:r>
            <a:r>
              <a:rPr sz="1200" spc="-5" dirty="0">
                <a:latin typeface="Calibri"/>
                <a:cs typeface="Calibri"/>
              </a:rPr>
              <a:t>modalità restituirà risultati secondo </a:t>
            </a:r>
            <a:r>
              <a:rPr sz="1200" dirty="0">
                <a:latin typeface="Calibri"/>
                <a:cs typeface="Calibri"/>
              </a:rPr>
              <a:t>una </a:t>
            </a:r>
            <a:r>
              <a:rPr sz="1200" spc="-5" dirty="0">
                <a:latin typeface="Calibri"/>
                <a:cs typeface="Calibri"/>
              </a:rPr>
              <a:t>ricerca </a:t>
            </a:r>
            <a:r>
              <a:rPr sz="1200" dirty="0">
                <a:latin typeface="Calibri"/>
                <a:cs typeface="Calibri"/>
              </a:rPr>
              <a:t>di tipo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(ad</a:t>
            </a:r>
            <a:r>
              <a:rPr lang="it-IT" sz="1200" spc="-5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esempio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Titolo contiene Caio </a:t>
            </a:r>
            <a:r>
              <a:rPr sz="1200" dirty="0">
                <a:latin typeface="Calibri"/>
                <a:cs typeface="Calibri"/>
              </a:rPr>
              <a:t>+ </a:t>
            </a:r>
            <a:r>
              <a:rPr sz="1200" spc="-5" dirty="0">
                <a:latin typeface="Calibri"/>
                <a:cs typeface="Calibri"/>
              </a:rPr>
              <a:t>Titolo contiene </a:t>
            </a:r>
            <a:r>
              <a:rPr sz="1200" dirty="0">
                <a:latin typeface="Calibri"/>
                <a:cs typeface="Calibri"/>
              </a:rPr>
              <a:t>Tizio, </a:t>
            </a:r>
            <a:r>
              <a:rPr sz="1200" spc="-5" dirty="0">
                <a:latin typeface="Calibri"/>
                <a:cs typeface="Calibri"/>
              </a:rPr>
              <a:t>verranno visualizzate </a:t>
            </a:r>
            <a:r>
              <a:rPr sz="1200" dirty="0">
                <a:latin typeface="Calibri"/>
                <a:cs typeface="Calibri"/>
              </a:rPr>
              <a:t>le </a:t>
            </a:r>
            <a:r>
              <a:rPr sz="1200" spc="-5" dirty="0" err="1">
                <a:latin typeface="Calibri"/>
                <a:cs typeface="Calibri"/>
              </a:rPr>
              <a:t>citazioni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che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nel </a:t>
            </a:r>
            <a:r>
              <a:rPr sz="1200" spc="-5" dirty="0">
                <a:latin typeface="Calibri"/>
                <a:cs typeface="Calibri"/>
              </a:rPr>
              <a:t>titolo contengono </a:t>
            </a:r>
            <a:r>
              <a:rPr sz="1200" dirty="0">
                <a:latin typeface="Calibri"/>
                <a:cs typeface="Calibri"/>
              </a:rPr>
              <a:t>le </a:t>
            </a:r>
            <a:r>
              <a:rPr sz="1200" spc="-5" dirty="0">
                <a:latin typeface="Calibri"/>
                <a:cs typeface="Calibri"/>
              </a:rPr>
              <a:t>parole Caio </a:t>
            </a:r>
            <a:r>
              <a:rPr sz="1200" dirty="0">
                <a:latin typeface="Calibri"/>
                <a:cs typeface="Calibri"/>
              </a:rPr>
              <a:t>e Tizio); la </a:t>
            </a:r>
            <a:r>
              <a:rPr sz="1200" spc="-5" dirty="0">
                <a:latin typeface="Calibri"/>
                <a:cs typeface="Calibri"/>
              </a:rPr>
              <a:t>seconda </a:t>
            </a:r>
            <a:r>
              <a:rPr sz="1200" spc="-10" dirty="0">
                <a:latin typeface="Calibri"/>
                <a:cs typeface="Calibri"/>
              </a:rPr>
              <a:t>restituirà </a:t>
            </a:r>
            <a:r>
              <a:rPr sz="1200" spc="-10" dirty="0" err="1">
                <a:latin typeface="Calibri"/>
                <a:cs typeface="Calibri"/>
              </a:rPr>
              <a:t>invece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lang="it-IT" sz="1200" dirty="0">
                <a:cs typeface="Calibri"/>
              </a:rPr>
              <a:t>una </a:t>
            </a:r>
            <a:r>
              <a:rPr lang="it-IT" sz="1200" spc="-5" dirty="0">
                <a:cs typeface="Calibri"/>
              </a:rPr>
              <a:t>ricerca </a:t>
            </a:r>
            <a:r>
              <a:rPr lang="it-IT" sz="1200" dirty="0">
                <a:cs typeface="Calibri"/>
              </a:rPr>
              <a:t>di tipo </a:t>
            </a:r>
            <a:r>
              <a:rPr lang="it-IT" sz="1200" b="1" dirty="0">
                <a:cs typeface="Calibri"/>
              </a:rPr>
              <a:t>OR</a:t>
            </a:r>
            <a:r>
              <a:rPr lang="it-IT" sz="1200" dirty="0">
                <a:cs typeface="Calibri"/>
              </a:rPr>
              <a:t>, ovvero </a:t>
            </a:r>
            <a:r>
              <a:rPr sz="1200" dirty="0">
                <a:latin typeface="Calibri"/>
                <a:cs typeface="Calibri"/>
              </a:rPr>
              <a:t>le </a:t>
            </a:r>
            <a:r>
              <a:rPr sz="1200" spc="-5" dirty="0">
                <a:latin typeface="Calibri"/>
                <a:cs typeface="Calibri"/>
              </a:rPr>
              <a:t>citazioni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5" dirty="0">
                <a:latin typeface="Calibri"/>
                <a:cs typeface="Calibri"/>
              </a:rPr>
              <a:t>cui titolo contiene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parola </a:t>
            </a:r>
            <a:r>
              <a:rPr sz="1200" spc="-5" dirty="0">
                <a:latin typeface="Calibri"/>
                <a:cs typeface="Calibri"/>
              </a:rPr>
              <a:t>Caio, oppure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parola </a:t>
            </a:r>
            <a:r>
              <a:rPr sz="1200" dirty="0">
                <a:latin typeface="Calibri"/>
                <a:cs typeface="Calibri"/>
              </a:rPr>
              <a:t>Tizio, </a:t>
            </a:r>
            <a:r>
              <a:rPr sz="1200" spc="-5" dirty="0">
                <a:latin typeface="Calibri"/>
                <a:cs typeface="Calibri"/>
              </a:rPr>
              <a:t>oppure tutte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due.</a:t>
            </a:r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F436BF05-279A-7CEB-AD78-EE3CB9105621}"/>
              </a:ext>
            </a:extLst>
          </p:cNvPr>
          <p:cNvSpPr txBox="1"/>
          <p:nvPr/>
        </p:nvSpPr>
        <p:spPr>
          <a:xfrm>
            <a:off x="711568" y="6777174"/>
            <a:ext cx="5351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Indica </a:t>
            </a:r>
            <a:r>
              <a:rPr sz="1200" dirty="0">
                <a:latin typeface="Calibri"/>
                <a:cs typeface="Calibri"/>
              </a:rPr>
              <a:t>in quale </a:t>
            </a:r>
            <a:r>
              <a:rPr sz="1200" spc="-5" dirty="0">
                <a:latin typeface="Calibri"/>
                <a:cs typeface="Calibri"/>
              </a:rPr>
              <a:t>campo eseguire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ricerca. Segnalo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5" dirty="0">
                <a:latin typeface="Calibri"/>
                <a:cs typeface="Calibri"/>
              </a:rPr>
              <a:t>campo </a:t>
            </a:r>
            <a:r>
              <a:rPr sz="1200" b="1" spc="-5" dirty="0" err="1">
                <a:latin typeface="Calibri"/>
                <a:cs typeface="Calibri"/>
              </a:rPr>
              <a:t>Contenuto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che </a:t>
            </a:r>
            <a:r>
              <a:rPr sz="1200" spc="-10" dirty="0">
                <a:latin typeface="Calibri"/>
                <a:cs typeface="Calibri"/>
              </a:rPr>
              <a:t>consente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</a:p>
        </p:txBody>
      </p:sp>
      <p:sp>
        <p:nvSpPr>
          <p:cNvPr id="31" name="object 21">
            <a:extLst>
              <a:ext uri="{FF2B5EF4-FFF2-40B4-BE49-F238E27FC236}">
                <a16:creationId xmlns:a16="http://schemas.microsoft.com/office/drawing/2014/main" id="{FFADA570-FF4B-485B-F7F1-5E1319435B36}"/>
              </a:ext>
            </a:extLst>
          </p:cNvPr>
          <p:cNvSpPr txBox="1"/>
          <p:nvPr/>
        </p:nvSpPr>
        <p:spPr>
          <a:xfrm>
            <a:off x="691967" y="6985369"/>
            <a:ext cx="5722074" cy="2110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lang="it-IT" sz="1200" spc="-5" dirty="0">
                <a:latin typeface="Calibri"/>
                <a:cs typeface="Calibri"/>
              </a:rPr>
              <a:t>ricerca </a:t>
            </a:r>
            <a:r>
              <a:rPr lang="it-IT" sz="1200" dirty="0">
                <a:latin typeface="Calibri"/>
                <a:cs typeface="Calibri"/>
              </a:rPr>
              <a:t>nel </a:t>
            </a:r>
            <a:r>
              <a:rPr lang="it-IT" sz="1200" spc="-10" dirty="0">
                <a:latin typeface="Calibri"/>
                <a:cs typeface="Calibri"/>
              </a:rPr>
              <a:t>testo </a:t>
            </a:r>
            <a:r>
              <a:rPr lang="it-IT" sz="1200" dirty="0">
                <a:latin typeface="Calibri"/>
                <a:cs typeface="Calibri"/>
              </a:rPr>
              <a:t>pieno degli</a:t>
            </a:r>
            <a:r>
              <a:rPr lang="it-IT" sz="1200" spc="-25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allegati. </a:t>
            </a:r>
          </a:p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latin typeface="Calibri"/>
                <a:cs typeface="Calibri"/>
              </a:rPr>
              <a:t>Attenzione</a:t>
            </a:r>
            <a:r>
              <a:rPr sz="1200" spc="-5" dirty="0">
                <a:latin typeface="Calibri"/>
                <a:cs typeface="Calibri"/>
              </a:rPr>
              <a:t>!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questo campo deve essere inserito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5" dirty="0">
                <a:latin typeface="Calibri"/>
                <a:cs typeface="Calibri"/>
              </a:rPr>
              <a:t>unico termine </a:t>
            </a:r>
            <a:r>
              <a:rPr sz="1200" dirty="0">
                <a:latin typeface="Calibri"/>
                <a:cs typeface="Calibri"/>
              </a:rPr>
              <a:t>o la </a:t>
            </a:r>
            <a:r>
              <a:rPr sz="1200" spc="-5" dirty="0">
                <a:latin typeface="Calibri"/>
                <a:cs typeface="Calibri"/>
              </a:rPr>
              <a:t>stringa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esatta.</a:t>
            </a:r>
            <a:endParaRPr sz="1200" dirty="0">
              <a:latin typeface="Calibri"/>
              <a:cs typeface="Calibri"/>
            </a:endParaRPr>
          </a:p>
          <a:p>
            <a:pPr marL="32384" marR="5080" indent="-20320">
              <a:lnSpc>
                <a:spcPts val="1440"/>
              </a:lnSpc>
              <a:spcBef>
                <a:spcPts val="525"/>
              </a:spcBef>
              <a:tabLst>
                <a:tab pos="241300" algn="l"/>
              </a:tabLst>
            </a:pPr>
            <a:r>
              <a:rPr lang="it-IT" sz="1200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Consente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lang="it-IT" sz="1200" spc="-10" dirty="0">
                <a:latin typeface="Calibri"/>
                <a:cs typeface="Calibri"/>
              </a:rPr>
              <a:t>cinque</a:t>
            </a:r>
            <a:r>
              <a:rPr lang="it-IT" sz="1200" spc="-5" dirty="0">
                <a:cs typeface="Calibri"/>
              </a:rPr>
              <a:t> parametri possibili di </a:t>
            </a:r>
            <a:r>
              <a:rPr sz="1200" spc="-5" dirty="0" err="1">
                <a:latin typeface="Calibri"/>
                <a:cs typeface="Calibri"/>
              </a:rPr>
              <a:t>corrispondenza</a:t>
            </a:r>
            <a:r>
              <a:rPr sz="1200" spc="-5" dirty="0"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 marL="32384">
              <a:lnSpc>
                <a:spcPts val="1390"/>
              </a:lnSpc>
            </a:pPr>
            <a:r>
              <a:rPr sz="1200" b="1" spc="-10" dirty="0">
                <a:latin typeface="Calibri"/>
                <a:cs typeface="Calibri"/>
              </a:rPr>
              <a:t>integrale </a:t>
            </a:r>
            <a:r>
              <a:rPr sz="1200" b="1" spc="-5" dirty="0">
                <a:latin typeface="Calibri"/>
                <a:cs typeface="Calibri"/>
              </a:rPr>
              <a:t>(è)</a:t>
            </a:r>
            <a:r>
              <a:rPr sz="1200" spc="-5" dirty="0">
                <a:latin typeface="Calibri"/>
                <a:cs typeface="Calibri"/>
              </a:rPr>
              <a:t>: </a:t>
            </a:r>
            <a:r>
              <a:rPr sz="1200" spc="-10" dirty="0">
                <a:latin typeface="Calibri"/>
                <a:cs typeface="Calibri"/>
              </a:rPr>
              <a:t>l’espressione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ricerca </a:t>
            </a:r>
            <a:r>
              <a:rPr sz="1200" dirty="0">
                <a:latin typeface="Calibri"/>
                <a:cs typeface="Calibri"/>
              </a:rPr>
              <a:t>e il </a:t>
            </a:r>
            <a:r>
              <a:rPr sz="1200" spc="-5" dirty="0">
                <a:latin typeface="Calibri"/>
                <a:cs typeface="Calibri"/>
              </a:rPr>
              <a:t>contenuto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5" dirty="0">
                <a:latin typeface="Calibri"/>
                <a:cs typeface="Calibri"/>
              </a:rPr>
              <a:t>campo sono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identici;</a:t>
            </a:r>
            <a:endParaRPr sz="1200" dirty="0">
              <a:latin typeface="Calibri"/>
              <a:cs typeface="Calibri"/>
            </a:endParaRPr>
          </a:p>
          <a:p>
            <a:pPr marL="32384" marR="278765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integrale negativa </a:t>
            </a:r>
            <a:r>
              <a:rPr sz="1200" b="1" dirty="0">
                <a:latin typeface="Calibri"/>
                <a:cs typeface="Calibri"/>
              </a:rPr>
              <a:t>(non è)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10" dirty="0">
                <a:latin typeface="Calibri"/>
                <a:cs typeface="Calibri"/>
              </a:rPr>
              <a:t>l’espressione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ricerca </a:t>
            </a:r>
            <a:r>
              <a:rPr sz="1200" dirty="0">
                <a:latin typeface="Calibri"/>
                <a:cs typeface="Calibri"/>
              </a:rPr>
              <a:t>e il </a:t>
            </a:r>
            <a:r>
              <a:rPr sz="1200" spc="-5" dirty="0">
                <a:latin typeface="Calibri"/>
                <a:cs typeface="Calibri"/>
              </a:rPr>
              <a:t>contenuto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5" dirty="0">
                <a:latin typeface="Calibri"/>
                <a:cs typeface="Calibri"/>
              </a:rPr>
              <a:t>campo non </a:t>
            </a:r>
            <a:r>
              <a:rPr sz="1200" spc="-5" dirty="0" err="1">
                <a:latin typeface="Calibri"/>
                <a:cs typeface="Calibri"/>
              </a:rPr>
              <a:t>sono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identici</a:t>
            </a:r>
            <a:r>
              <a:rPr sz="1200" spc="-5" dirty="0">
                <a:latin typeface="Calibri"/>
                <a:cs typeface="Calibri"/>
              </a:rPr>
              <a:t>;</a:t>
            </a:r>
            <a:endParaRPr lang="it-IT" sz="1200" spc="-5" dirty="0">
              <a:latin typeface="Calibri"/>
              <a:cs typeface="Calibri"/>
            </a:endParaRPr>
          </a:p>
          <a:p>
            <a:pPr marL="32384" marR="278765">
              <a:lnSpc>
                <a:spcPct val="100000"/>
              </a:lnSpc>
            </a:pPr>
            <a:r>
              <a:rPr lang="it-IT" sz="1200" b="1" spc="-5" dirty="0">
                <a:latin typeface="Calibri"/>
                <a:cs typeface="Calibri"/>
              </a:rPr>
              <a:t>iniziale (comincia con)</a:t>
            </a:r>
            <a:r>
              <a:rPr lang="it-IT" sz="1200" spc="-5" dirty="0">
                <a:latin typeface="Calibri"/>
                <a:cs typeface="Calibri"/>
              </a:rPr>
              <a:t>: l'espressione di ricerca si trova identica all'inizio del contenuto del campo;</a:t>
            </a:r>
            <a:endParaRPr sz="1200" dirty="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</a:pPr>
            <a:r>
              <a:rPr lang="it-IT" sz="1200" b="1" spc="-5" dirty="0">
                <a:latin typeface="Calibri"/>
                <a:cs typeface="Calibri"/>
              </a:rPr>
              <a:t>p</a:t>
            </a:r>
            <a:r>
              <a:rPr sz="1200" b="1" spc="-5" dirty="0" err="1">
                <a:latin typeface="Calibri"/>
                <a:cs typeface="Calibri"/>
              </a:rPr>
              <a:t>arziale</a:t>
            </a:r>
            <a:r>
              <a:rPr sz="1200" b="1" spc="-5" dirty="0">
                <a:latin typeface="Calibri"/>
                <a:cs typeface="Calibri"/>
              </a:rPr>
              <a:t> (contiene)</a:t>
            </a:r>
            <a:r>
              <a:rPr sz="1200" spc="-5" dirty="0">
                <a:latin typeface="Calibri"/>
                <a:cs typeface="Calibri"/>
              </a:rPr>
              <a:t>: </a:t>
            </a:r>
            <a:r>
              <a:rPr sz="1200" spc="-10" dirty="0">
                <a:latin typeface="Calibri"/>
                <a:cs typeface="Calibri"/>
              </a:rPr>
              <a:t>l’espressione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ricerca </a:t>
            </a:r>
            <a:r>
              <a:rPr sz="1200" dirty="0">
                <a:latin typeface="Calibri"/>
                <a:cs typeface="Calibri"/>
              </a:rPr>
              <a:t>è </a:t>
            </a:r>
            <a:r>
              <a:rPr sz="1200" spc="-5" dirty="0">
                <a:latin typeface="Calibri"/>
                <a:cs typeface="Calibri"/>
              </a:rPr>
              <a:t>parte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5" dirty="0">
                <a:latin typeface="Calibri"/>
                <a:cs typeface="Calibri"/>
              </a:rPr>
              <a:t>contenuto </a:t>
            </a:r>
            <a:r>
              <a:rPr sz="1200" dirty="0">
                <a:latin typeface="Calibri"/>
                <a:cs typeface="Calibri"/>
              </a:rPr>
              <a:t>del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campo</a:t>
            </a:r>
            <a:r>
              <a:rPr lang="it-IT" sz="1200" spc="-5" dirty="0">
                <a:latin typeface="Calibri"/>
                <a:cs typeface="Calibri"/>
              </a:rPr>
              <a:t>;</a:t>
            </a:r>
            <a:endParaRPr sz="1200" dirty="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</a:pPr>
            <a:r>
              <a:rPr lang="it-IT" sz="1200" b="1" spc="-10" dirty="0">
                <a:latin typeface="Calibri"/>
                <a:cs typeface="Calibri"/>
              </a:rPr>
              <a:t>p</a:t>
            </a:r>
            <a:r>
              <a:rPr sz="1200" b="1" spc="-10" dirty="0" err="1">
                <a:latin typeface="Calibri"/>
                <a:cs typeface="Calibri"/>
              </a:rPr>
              <a:t>arziale</a:t>
            </a:r>
            <a:r>
              <a:rPr sz="1200" b="1" spc="-10" dirty="0">
                <a:latin typeface="Calibri"/>
                <a:cs typeface="Calibri"/>
              </a:rPr>
              <a:t> negativa </a:t>
            </a:r>
            <a:r>
              <a:rPr sz="1200" b="1" dirty="0">
                <a:latin typeface="Calibri"/>
                <a:cs typeface="Calibri"/>
              </a:rPr>
              <a:t>(non </a:t>
            </a:r>
            <a:r>
              <a:rPr sz="1200" b="1" spc="-5" dirty="0">
                <a:latin typeface="Calibri"/>
                <a:cs typeface="Calibri"/>
              </a:rPr>
              <a:t>contiene)</a:t>
            </a:r>
            <a:r>
              <a:rPr sz="1200" spc="-5" dirty="0">
                <a:latin typeface="Calibri"/>
                <a:cs typeface="Calibri"/>
              </a:rPr>
              <a:t>: </a:t>
            </a:r>
            <a:r>
              <a:rPr sz="1200" spc="-10" dirty="0">
                <a:latin typeface="Calibri"/>
                <a:cs typeface="Calibri"/>
              </a:rPr>
              <a:t>l’espressione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ricerca non </a:t>
            </a:r>
            <a:r>
              <a:rPr sz="1200" dirty="0">
                <a:latin typeface="Calibri"/>
                <a:cs typeface="Calibri"/>
              </a:rPr>
              <a:t>è </a:t>
            </a:r>
            <a:r>
              <a:rPr sz="1200" spc="-5" dirty="0">
                <a:latin typeface="Calibri"/>
                <a:cs typeface="Calibri"/>
              </a:rPr>
              <a:t>parte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5" dirty="0" err="1">
                <a:latin typeface="Calibri"/>
                <a:cs typeface="Calibri"/>
              </a:rPr>
              <a:t>contenuto</a:t>
            </a:r>
            <a:r>
              <a:rPr sz="1200" dirty="0">
                <a:latin typeface="Calibri"/>
                <a:cs typeface="Calibri"/>
              </a:rPr>
              <a:t> del</a:t>
            </a:r>
            <a:r>
              <a:rPr lang="it-IT"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campo.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26BFBFEE-6F39-504F-AA6E-F71554BD5E7B}"/>
              </a:ext>
            </a:extLst>
          </p:cNvPr>
          <p:cNvSpPr txBox="1"/>
          <p:nvPr/>
        </p:nvSpPr>
        <p:spPr>
          <a:xfrm>
            <a:off x="882848" y="4453575"/>
            <a:ext cx="6667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lang="it-IT" sz="1000" spc="-55" dirty="0">
                <a:latin typeface="Calibri"/>
                <a:cs typeface="Calibri"/>
              </a:rPr>
              <a:t>33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83AB2439-0B8F-05EF-58BB-4EFE81550522}"/>
              </a:ext>
            </a:extLst>
          </p:cNvPr>
          <p:cNvSpPr txBox="1"/>
          <p:nvPr/>
        </p:nvSpPr>
        <p:spPr>
          <a:xfrm>
            <a:off x="479449" y="7411628"/>
            <a:ext cx="1162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6D2A21-DD46-CF56-B165-DCF7648A4993}"/>
              </a:ext>
            </a:extLst>
          </p:cNvPr>
          <p:cNvSpPr txBox="1"/>
          <p:nvPr/>
        </p:nvSpPr>
        <p:spPr>
          <a:xfrm>
            <a:off x="169406" y="9217959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highlight>
                  <a:srgbClr val="EAEAEA"/>
                </a:highlight>
                <a:latin typeface="+mn-lt"/>
                <a:hlinkClick r:id="rId8" action="ppaction://hlinksldjump"/>
              </a:rPr>
              <a:t>Torna al sommario</a:t>
            </a:r>
            <a:endParaRPr lang="it-IT" sz="1600" b="1" dirty="0">
              <a:highlight>
                <a:srgbClr val="EAEAEA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170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64606" y="922021"/>
            <a:ext cx="2897280" cy="3257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magine 15" descr="Immagine che contiene testo, schermata, software, Pagina Web">
            <a:extLst>
              <a:ext uri="{FF2B5EF4-FFF2-40B4-BE49-F238E27FC236}">
                <a16:creationId xmlns:a16="http://schemas.microsoft.com/office/drawing/2014/main" id="{E6E9DB13-E9AB-E555-B2CA-44B63F443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933" y="955716"/>
            <a:ext cx="2827867" cy="313419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00137" y="1171827"/>
            <a:ext cx="2686050" cy="1851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Zotero </a:t>
            </a:r>
            <a:r>
              <a:rPr sz="1200" dirty="0">
                <a:latin typeface="Calibri"/>
                <a:cs typeface="Calibri"/>
              </a:rPr>
              <a:t>gli </a:t>
            </a:r>
            <a:r>
              <a:rPr sz="1200" spc="-5" dirty="0">
                <a:latin typeface="Calibri"/>
                <a:cs typeface="Calibri"/>
              </a:rPr>
              <a:t>stili citazionali sono codificati  secondo </a:t>
            </a:r>
            <a:r>
              <a:rPr sz="1200" dirty="0">
                <a:latin typeface="Calibri"/>
                <a:cs typeface="Calibri"/>
              </a:rPr>
              <a:t>il linguaggio </a:t>
            </a:r>
            <a:r>
              <a:rPr sz="1200" b="1" spc="-5" dirty="0">
                <a:latin typeface="Calibri"/>
                <a:cs typeface="Calibri"/>
              </a:rPr>
              <a:t>csl </a:t>
            </a:r>
            <a:r>
              <a:rPr sz="1200" spc="-5" dirty="0">
                <a:latin typeface="Calibri"/>
                <a:cs typeface="Calibri"/>
              </a:rPr>
              <a:t>(se </a:t>
            </a:r>
            <a:r>
              <a:rPr sz="1200" spc="-10" dirty="0">
                <a:latin typeface="Calibri"/>
                <a:cs typeface="Calibri"/>
              </a:rPr>
              <a:t>volete </a:t>
            </a:r>
            <a:r>
              <a:rPr sz="1200" spc="-5" dirty="0">
                <a:latin typeface="Calibri"/>
                <a:cs typeface="Calibri"/>
              </a:rPr>
              <a:t>saperne  </a:t>
            </a:r>
            <a:r>
              <a:rPr sz="1200" dirty="0">
                <a:latin typeface="Calibri"/>
                <a:cs typeface="Calibri"/>
              </a:rPr>
              <a:t>di più: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https://citationstyles.org/</a:t>
            </a:r>
            <a:r>
              <a:rPr sz="1200" spc="-5" dirty="0">
                <a:latin typeface="Calibri"/>
                <a:cs typeface="Calibri"/>
              </a:rPr>
              <a:t>).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12700" marR="1123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b="1" spc="-5" dirty="0" err="1">
                <a:latin typeface="Calibri"/>
                <a:cs typeface="Calibri"/>
              </a:rPr>
              <a:t>Modifica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lang="it-IT" sz="1200" b="1" spc="-5" dirty="0">
                <a:latin typeface="Calibri"/>
                <a:cs typeface="Calibri"/>
              </a:rPr>
              <a:t>Impostazioni</a:t>
            </a:r>
            <a:r>
              <a:rPr sz="1200" b="1" spc="-5" dirty="0">
                <a:latin typeface="Calibri"/>
                <a:cs typeface="Calibri"/>
              </a:rPr>
              <a:t>/Cita</a:t>
            </a:r>
            <a:r>
              <a:rPr lang="it-IT" sz="1200" b="1" spc="-5" dirty="0">
                <a:latin typeface="Calibri"/>
                <a:cs typeface="Calibri"/>
              </a:rPr>
              <a:t>zione</a:t>
            </a:r>
            <a:r>
              <a:rPr sz="1200" b="1" spc="-5" dirty="0">
                <a:latin typeface="Calibri"/>
                <a:cs typeface="Calibri"/>
              </a:rPr>
              <a:t>/</a:t>
            </a:r>
            <a:br>
              <a:rPr lang="it-IT" sz="1200" b="1" spc="-5" dirty="0">
                <a:latin typeface="Calibri"/>
                <a:cs typeface="Calibri"/>
              </a:rPr>
            </a:br>
            <a:r>
              <a:rPr lang="it-IT" sz="1200" b="1" spc="-5" dirty="0">
                <a:latin typeface="Calibri"/>
                <a:cs typeface="Calibri"/>
              </a:rPr>
              <a:t>Gestione degli s</a:t>
            </a:r>
            <a:r>
              <a:rPr sz="1200" b="1" spc="-5" dirty="0" err="1">
                <a:latin typeface="Calibri"/>
                <a:cs typeface="Calibri"/>
              </a:rPr>
              <a:t>tili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si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trova</a:t>
            </a:r>
            <a:r>
              <a:rPr lang="it-IT"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5" dirty="0">
                <a:latin typeface="Calibri"/>
                <a:cs typeface="Calibri"/>
              </a:rPr>
              <a:t>elenco </a:t>
            </a:r>
            <a:r>
              <a:rPr sz="1200" dirty="0">
                <a:latin typeface="Calibri"/>
                <a:cs typeface="Calibri"/>
              </a:rPr>
              <a:t>essenziale di </a:t>
            </a:r>
            <a:r>
              <a:rPr sz="1200" spc="-5" dirty="0" err="1">
                <a:latin typeface="Calibri"/>
                <a:cs typeface="Calibri"/>
              </a:rPr>
              <a:t>stili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citazionali</a:t>
            </a:r>
            <a:r>
              <a:rPr lang="it-IT" sz="1200" spc="-5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disponibili</a:t>
            </a:r>
            <a:r>
              <a:rPr sz="1200" dirty="0">
                <a:latin typeface="Calibri"/>
                <a:cs typeface="Calibri"/>
              </a:rPr>
              <a:t>. </a:t>
            </a:r>
            <a:r>
              <a:rPr sz="1200" spc="-5" dirty="0">
                <a:latin typeface="Calibri"/>
                <a:cs typeface="Calibri"/>
              </a:rPr>
              <a:t>Se </a:t>
            </a:r>
            <a:r>
              <a:rPr sz="1200" spc="-15" dirty="0">
                <a:latin typeface="Calibri"/>
                <a:cs typeface="Calibri"/>
              </a:rPr>
              <a:t>avete </a:t>
            </a:r>
            <a:r>
              <a:rPr sz="1200" dirty="0">
                <a:latin typeface="Calibri"/>
                <a:cs typeface="Calibri"/>
              </a:rPr>
              <a:t>bisogno di </a:t>
            </a:r>
            <a:r>
              <a:rPr sz="1200" spc="-5" dirty="0">
                <a:latin typeface="Calibri"/>
                <a:cs typeface="Calibri"/>
              </a:rPr>
              <a:t>usare </a:t>
            </a:r>
            <a:r>
              <a:rPr sz="1200" dirty="0">
                <a:latin typeface="Calibri"/>
                <a:cs typeface="Calibri"/>
              </a:rPr>
              <a:t>uno </a:t>
            </a:r>
            <a:r>
              <a:rPr sz="1200" spc="-5" dirty="0">
                <a:latin typeface="Calibri"/>
                <a:cs typeface="Calibri"/>
              </a:rPr>
              <a:t>stile </a:t>
            </a:r>
            <a:r>
              <a:rPr sz="1200" spc="-10" dirty="0">
                <a:latin typeface="Calibri"/>
                <a:cs typeface="Calibri"/>
              </a:rPr>
              <a:t>diverso </a:t>
            </a:r>
            <a:r>
              <a:rPr sz="1200" dirty="0">
                <a:latin typeface="Calibri"/>
                <a:cs typeface="Calibri"/>
              </a:rPr>
              <a:t>da quelli </a:t>
            </a:r>
            <a:r>
              <a:rPr sz="1200" spc="-10" dirty="0">
                <a:latin typeface="Calibri"/>
                <a:cs typeface="Calibri"/>
              </a:rPr>
              <a:t>mostrati, </a:t>
            </a:r>
            <a:r>
              <a:rPr sz="1200" spc="-10" dirty="0" err="1">
                <a:latin typeface="Calibri"/>
                <a:cs typeface="Calibri"/>
              </a:rPr>
              <a:t>cliccate</a:t>
            </a:r>
            <a:r>
              <a:rPr lang="it-IT" sz="1200" spc="-10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su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lang="it-IT" sz="1200" b="1" spc="-5" dirty="0">
                <a:latin typeface="Calibri"/>
                <a:cs typeface="Calibri"/>
              </a:rPr>
              <a:t>Scarica altri stili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34</a:t>
            </a:r>
            <a:r>
              <a:rPr sz="1200" spc="-5" dirty="0">
                <a:latin typeface="Calibri"/>
                <a:cs typeface="Calibri"/>
              </a:rPr>
              <a:t>).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2933" y="4157155"/>
            <a:ext cx="5295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34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69335" y="4943855"/>
            <a:ext cx="3276600" cy="2007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0137" y="7024050"/>
            <a:ext cx="4938395" cy="1374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3895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lang="it-IT" sz="1000" spc="-5" dirty="0">
                <a:latin typeface="Calibri"/>
                <a:cs typeface="Calibri"/>
              </a:rPr>
              <a:t> 35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-10" dirty="0">
                <a:latin typeface="Calibri"/>
                <a:cs typeface="Calibri"/>
              </a:rPr>
              <a:t>Per </a:t>
            </a:r>
            <a:r>
              <a:rPr sz="1200" b="1" spc="-5" dirty="0">
                <a:latin typeface="Calibri"/>
                <a:cs typeface="Calibri"/>
              </a:rPr>
              <a:t>eliminare </a:t>
            </a:r>
            <a:r>
              <a:rPr sz="1200" dirty="0">
                <a:latin typeface="Calibri"/>
                <a:cs typeface="Calibri"/>
              </a:rPr>
              <a:t>uno </a:t>
            </a:r>
            <a:r>
              <a:rPr sz="1200" spc="-5" dirty="0">
                <a:latin typeface="Calibri"/>
                <a:cs typeface="Calibri"/>
              </a:rPr>
              <a:t>stile </a:t>
            </a:r>
            <a:r>
              <a:rPr sz="1200" spc="-10" dirty="0">
                <a:latin typeface="Calibri"/>
                <a:cs typeface="Calibri"/>
              </a:rPr>
              <a:t>cliccate </a:t>
            </a:r>
            <a:r>
              <a:rPr sz="1200" spc="-5" dirty="0">
                <a:latin typeface="Calibri"/>
                <a:cs typeface="Calibri"/>
              </a:rPr>
              <a:t>sul segno </a:t>
            </a:r>
            <a:r>
              <a:rPr sz="1200" dirty="0">
                <a:latin typeface="Calibri"/>
                <a:cs typeface="Calibri"/>
              </a:rPr>
              <a:t>«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dirty="0">
                <a:latin typeface="Calibri"/>
                <a:cs typeface="Calibri"/>
              </a:rPr>
              <a:t>»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10" dirty="0">
                <a:latin typeface="Calibri"/>
                <a:cs typeface="Calibri"/>
              </a:rPr>
              <a:t>Per </a:t>
            </a:r>
            <a:r>
              <a:rPr sz="1200" b="1" spc="-5" dirty="0">
                <a:latin typeface="Calibri"/>
                <a:cs typeface="Calibri"/>
              </a:rPr>
              <a:t>aggiungere </a:t>
            </a:r>
            <a:r>
              <a:rPr sz="1200" dirty="0">
                <a:latin typeface="Calibri"/>
                <a:cs typeface="Calibri"/>
              </a:rPr>
              <a:t>uno </a:t>
            </a:r>
            <a:r>
              <a:rPr sz="1200" spc="-5" dirty="0">
                <a:latin typeface="Calibri"/>
                <a:cs typeface="Calibri"/>
              </a:rPr>
              <a:t>stile contenuto </a:t>
            </a:r>
            <a:r>
              <a:rPr sz="1200" dirty="0">
                <a:latin typeface="Calibri"/>
                <a:cs typeface="Calibri"/>
              </a:rPr>
              <a:t>in un file </a:t>
            </a:r>
            <a:r>
              <a:rPr sz="1200" spc="-5" dirty="0">
                <a:latin typeface="Calibri"/>
                <a:cs typeface="Calibri"/>
              </a:rPr>
              <a:t>.csl </a:t>
            </a:r>
            <a:r>
              <a:rPr sz="1200" spc="-10" dirty="0">
                <a:latin typeface="Calibri"/>
                <a:cs typeface="Calibri"/>
              </a:rPr>
              <a:t>cliccate </a:t>
            </a:r>
            <a:r>
              <a:rPr sz="1200" spc="-5" dirty="0">
                <a:latin typeface="Calibri"/>
                <a:cs typeface="Calibri"/>
              </a:rPr>
              <a:t>sul segno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«</a:t>
            </a:r>
            <a:r>
              <a:rPr sz="1200" b="1" spc="-5" dirty="0">
                <a:latin typeface="Calibri"/>
                <a:cs typeface="Calibri"/>
              </a:rPr>
              <a:t>+</a:t>
            </a:r>
            <a:r>
              <a:rPr sz="1200" spc="-5" dirty="0">
                <a:latin typeface="Calibri"/>
                <a:cs typeface="Calibri"/>
              </a:rPr>
              <a:t>».</a:t>
            </a:r>
            <a:endParaRPr sz="12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it-IT" sz="1200" b="1" spc="-5" dirty="0">
                <a:latin typeface="Calibri"/>
                <a:cs typeface="Calibri"/>
              </a:rPr>
              <a:t>Editor degli stili </a:t>
            </a:r>
            <a:r>
              <a:rPr sz="1200" spc="-5" dirty="0" err="1">
                <a:latin typeface="Calibri"/>
                <a:cs typeface="Calibri"/>
              </a:rPr>
              <a:t>permette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modificare </a:t>
            </a:r>
            <a:r>
              <a:rPr sz="1200" dirty="0">
                <a:latin typeface="Calibri"/>
                <a:cs typeface="Calibri"/>
              </a:rPr>
              <a:t>lo </a:t>
            </a:r>
            <a:r>
              <a:rPr sz="1200" spc="-5" dirty="0">
                <a:latin typeface="Calibri"/>
                <a:cs typeface="Calibri"/>
              </a:rPr>
              <a:t>stile selezionato (se </a:t>
            </a:r>
            <a:r>
              <a:rPr sz="1200" spc="-10" dirty="0">
                <a:latin typeface="Calibri"/>
                <a:cs typeface="Calibri"/>
              </a:rPr>
              <a:t>ve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sentite).</a:t>
            </a:r>
            <a:endParaRPr sz="1200" dirty="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it-IT" sz="1200" b="1" spc="-5" dirty="0">
                <a:latin typeface="Calibri"/>
                <a:cs typeface="Calibri"/>
              </a:rPr>
              <a:t>Anteprima dello stile </a:t>
            </a:r>
            <a:r>
              <a:rPr sz="1200" spc="-10" dirty="0" err="1">
                <a:latin typeface="Calibri"/>
                <a:cs typeface="Calibri"/>
              </a:rPr>
              <a:t>mostra</a:t>
            </a:r>
            <a:r>
              <a:rPr sz="1200" spc="-10" dirty="0">
                <a:latin typeface="Calibri"/>
                <a:cs typeface="Calibri"/>
              </a:rPr>
              <a:t> l’anteprima </a:t>
            </a:r>
            <a:r>
              <a:rPr sz="1200" dirty="0">
                <a:latin typeface="Calibri"/>
                <a:cs typeface="Calibri"/>
              </a:rPr>
              <a:t>di una </a:t>
            </a:r>
            <a:r>
              <a:rPr sz="1200" spc="-5" dirty="0">
                <a:latin typeface="Calibri"/>
                <a:cs typeface="Calibri"/>
              </a:rPr>
              <a:t>citazione </a:t>
            </a:r>
            <a:r>
              <a:rPr sz="1200" spc="-10" dirty="0">
                <a:latin typeface="Calibri"/>
                <a:cs typeface="Calibri"/>
              </a:rPr>
              <a:t>formattata </a:t>
            </a:r>
            <a:r>
              <a:rPr sz="1200" spc="-5" dirty="0">
                <a:latin typeface="Calibri"/>
                <a:cs typeface="Calibri"/>
              </a:rPr>
              <a:t>secondo </a:t>
            </a:r>
            <a:r>
              <a:rPr sz="1200" dirty="0" err="1">
                <a:latin typeface="Calibri"/>
                <a:cs typeface="Calibri"/>
              </a:rPr>
              <a:t>gli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stili</a:t>
            </a:r>
            <a:r>
              <a:rPr lang="it-IT" sz="1200" spc="-5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disponibili</a:t>
            </a:r>
            <a:r>
              <a:rPr sz="1200" dirty="0">
                <a:latin typeface="Calibri"/>
                <a:cs typeface="Calibri"/>
              </a:rPr>
              <a:t>.</a:t>
            </a:r>
          </a:p>
        </p:txBody>
      </p:sp>
      <p:sp>
        <p:nvSpPr>
          <p:cNvPr id="8" name="object 8"/>
          <p:cNvSpPr/>
          <p:nvPr/>
        </p:nvSpPr>
        <p:spPr>
          <a:xfrm>
            <a:off x="3258946" y="2948432"/>
            <a:ext cx="270510" cy="3810"/>
          </a:xfrm>
          <a:custGeom>
            <a:avLst/>
            <a:gdLst/>
            <a:ahLst/>
            <a:cxnLst/>
            <a:rect l="l" t="t" r="r" b="b"/>
            <a:pathLst>
              <a:path w="270510" h="3810">
                <a:moveTo>
                  <a:pt x="-15875" y="1841"/>
                </a:moveTo>
                <a:lnTo>
                  <a:pt x="285876" y="1841"/>
                </a:lnTo>
              </a:path>
            </a:pathLst>
          </a:custGeom>
          <a:ln w="3543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5800" y="2985516"/>
            <a:ext cx="71627" cy="71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89148" y="2836164"/>
            <a:ext cx="234696" cy="2331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7684" y="569214"/>
            <a:ext cx="31061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L’archivio </a:t>
            </a:r>
            <a:r>
              <a:rPr sz="1800" b="1" spc="-5" dirty="0">
                <a:latin typeface="Calibri"/>
                <a:cs typeface="Calibri"/>
              </a:rPr>
              <a:t>degli </a:t>
            </a:r>
            <a:r>
              <a:rPr sz="1800" b="1" spc="-5" dirty="0" err="1">
                <a:latin typeface="Calibri"/>
                <a:cs typeface="Calibri"/>
              </a:rPr>
              <a:t>stili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citazionali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27684" y="5006974"/>
            <a:ext cx="19157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815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Cercate </a:t>
            </a:r>
            <a:r>
              <a:rPr sz="1200" dirty="0">
                <a:latin typeface="Calibri"/>
                <a:cs typeface="Calibri"/>
              </a:rPr>
              <a:t>lo </a:t>
            </a:r>
            <a:r>
              <a:rPr sz="1200" spc="-5" dirty="0">
                <a:latin typeface="Calibri"/>
                <a:cs typeface="Calibri"/>
              </a:rPr>
              <a:t>stile che </a:t>
            </a:r>
            <a:r>
              <a:rPr sz="1200" dirty="0">
                <a:latin typeface="Calibri"/>
                <a:cs typeface="Calibri"/>
              </a:rPr>
              <a:t>vi </a:t>
            </a:r>
            <a:r>
              <a:rPr sz="1200" spc="-5" dirty="0">
                <a:latin typeface="Calibri"/>
                <a:cs typeface="Calibri"/>
              </a:rPr>
              <a:t>serve  </a:t>
            </a:r>
            <a:r>
              <a:rPr sz="1200" spc="-10" dirty="0">
                <a:latin typeface="Calibri"/>
                <a:cs typeface="Calibri"/>
              </a:rPr>
              <a:t>nell’archivio </a:t>
            </a:r>
            <a:r>
              <a:rPr sz="1200" dirty="0">
                <a:latin typeface="Calibri"/>
                <a:cs typeface="Calibri"/>
              </a:rPr>
              <a:t>degli </a:t>
            </a:r>
            <a:r>
              <a:rPr sz="1200" spc="-5" dirty="0">
                <a:latin typeface="Calibri"/>
                <a:cs typeface="Calibri"/>
              </a:rPr>
              <a:t>stili,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cliccate</a:t>
            </a:r>
            <a:endParaRPr sz="12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sopra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5" dirty="0">
                <a:latin typeface="Calibri"/>
                <a:cs typeface="Calibri"/>
              </a:rPr>
              <a:t>nome </a:t>
            </a:r>
            <a:r>
              <a:rPr sz="1200" dirty="0">
                <a:latin typeface="Calibri"/>
                <a:cs typeface="Calibri"/>
              </a:rPr>
              <a:t>per </a:t>
            </a:r>
            <a:r>
              <a:rPr sz="1200" spc="-5" dirty="0">
                <a:latin typeface="Calibri"/>
                <a:cs typeface="Calibri"/>
              </a:rPr>
              <a:t>importarlo </a:t>
            </a:r>
            <a:r>
              <a:rPr sz="1200" dirty="0">
                <a:latin typeface="Calibri"/>
                <a:cs typeface="Calibri"/>
              </a:rPr>
              <a:t>e  lo </a:t>
            </a:r>
            <a:r>
              <a:rPr sz="1200" spc="-15" dirty="0">
                <a:latin typeface="Calibri"/>
                <a:cs typeface="Calibri"/>
              </a:rPr>
              <a:t>avrete </a:t>
            </a:r>
            <a:r>
              <a:rPr sz="1200" spc="-10" dirty="0">
                <a:latin typeface="Calibri"/>
                <a:cs typeface="Calibri"/>
              </a:rPr>
              <a:t>tra </a:t>
            </a:r>
            <a:r>
              <a:rPr sz="1200" dirty="0">
                <a:latin typeface="Calibri"/>
                <a:cs typeface="Calibri"/>
              </a:rPr>
              <a:t>gli </a:t>
            </a:r>
            <a:r>
              <a:rPr sz="1200" spc="-5" dirty="0">
                <a:latin typeface="Calibri"/>
                <a:cs typeface="Calibri"/>
              </a:rPr>
              <a:t>stili </a:t>
            </a:r>
            <a:r>
              <a:rPr sz="1200" dirty="0">
                <a:latin typeface="Calibri"/>
                <a:cs typeface="Calibri"/>
              </a:rPr>
              <a:t>disponibili 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3</a:t>
            </a:r>
            <a:r>
              <a:rPr lang="it-IT" sz="1200" spc="-5" dirty="0">
                <a:latin typeface="Calibri"/>
                <a:cs typeface="Calibri"/>
              </a:rPr>
              <a:t>5</a:t>
            </a:r>
            <a:r>
              <a:rPr sz="1200" spc="-5" dirty="0">
                <a:latin typeface="Calibri"/>
                <a:cs typeface="Calibri"/>
              </a:rPr>
              <a:t>).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5904A-D6C7-4117-0E83-954378C71F52}"/>
              </a:ext>
            </a:extLst>
          </p:cNvPr>
          <p:cNvSpPr txBox="1"/>
          <p:nvPr/>
        </p:nvSpPr>
        <p:spPr>
          <a:xfrm>
            <a:off x="381000" y="9271002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highlight>
                  <a:srgbClr val="EAEAEA"/>
                </a:highlight>
                <a:latin typeface="+mn-lt"/>
                <a:hlinkClick r:id="rId8" action="ppaction://hlinksldjump"/>
              </a:rPr>
              <a:t>Torna al sommario</a:t>
            </a:r>
            <a:endParaRPr lang="it-IT" sz="1600" b="1" dirty="0">
              <a:highlight>
                <a:srgbClr val="EAEAEA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898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683" y="650493"/>
            <a:ext cx="33716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err="1">
                <a:latin typeface="Calibri"/>
                <a:cs typeface="Calibri"/>
              </a:rPr>
              <a:t>Esportare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lang="it-IT" sz="1800" b="1" spc="-5" dirty="0">
                <a:latin typeface="Calibri"/>
                <a:cs typeface="Calibri"/>
              </a:rPr>
              <a:t>biblioteche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citazioni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684" y="1205230"/>
            <a:ext cx="5491480" cy="184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133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Distinguiamo: </a:t>
            </a:r>
            <a:r>
              <a:rPr sz="1200" dirty="0">
                <a:latin typeface="Calibri"/>
                <a:cs typeface="Calibri"/>
              </a:rPr>
              <a:t>una </a:t>
            </a:r>
            <a:r>
              <a:rPr sz="1200" spc="-10" dirty="0">
                <a:latin typeface="Calibri"/>
                <a:cs typeface="Calibri"/>
              </a:rPr>
              <a:t>cosa </a:t>
            </a:r>
            <a:r>
              <a:rPr sz="1200" dirty="0">
                <a:latin typeface="Calibri"/>
                <a:cs typeface="Calibri"/>
              </a:rPr>
              <a:t>è </a:t>
            </a:r>
            <a:r>
              <a:rPr sz="1200" b="1" spc="-5" dirty="0">
                <a:latin typeface="Calibri"/>
                <a:cs typeface="Calibri"/>
              </a:rPr>
              <a:t>esportare </a:t>
            </a:r>
            <a:r>
              <a:rPr sz="1200" dirty="0">
                <a:latin typeface="Calibri"/>
                <a:cs typeface="Calibri"/>
              </a:rPr>
              <a:t>citazioni, </a:t>
            </a:r>
            <a:r>
              <a:rPr sz="1200" spc="-15" dirty="0">
                <a:latin typeface="Calibri"/>
                <a:cs typeface="Calibri"/>
              </a:rPr>
              <a:t>un’altra </a:t>
            </a:r>
            <a:r>
              <a:rPr sz="1200" dirty="0">
                <a:latin typeface="Calibri"/>
                <a:cs typeface="Calibri"/>
              </a:rPr>
              <a:t>è </a:t>
            </a:r>
            <a:r>
              <a:rPr sz="1200" spc="-10" dirty="0">
                <a:latin typeface="Calibri"/>
                <a:cs typeface="Calibri"/>
              </a:rPr>
              <a:t>fare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b="1" spc="-5" dirty="0">
                <a:latin typeface="Calibri"/>
                <a:cs typeface="Calibri"/>
              </a:rPr>
              <a:t>backup totale </a:t>
            </a:r>
            <a:r>
              <a:rPr sz="1200" dirty="0">
                <a:latin typeface="Calibri"/>
                <a:cs typeface="Calibri"/>
              </a:rPr>
              <a:t>dei  </a:t>
            </a:r>
            <a:r>
              <a:rPr sz="1200" spc="-5" dirty="0">
                <a:latin typeface="Calibri"/>
                <a:cs typeface="Calibri"/>
              </a:rPr>
              <a:t>contenuti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Zotero.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Per </a:t>
            </a:r>
            <a:r>
              <a:rPr sz="1200" b="1" spc="-5" dirty="0">
                <a:latin typeface="Calibri"/>
                <a:cs typeface="Calibri"/>
              </a:rPr>
              <a:t>esportare </a:t>
            </a:r>
            <a:r>
              <a:rPr sz="1200" dirty="0">
                <a:latin typeface="Calibri"/>
                <a:cs typeface="Calibri"/>
              </a:rPr>
              <a:t>le </a:t>
            </a:r>
            <a:r>
              <a:rPr sz="1200" spc="-5" dirty="0">
                <a:latin typeface="Calibri"/>
                <a:cs typeface="Calibri"/>
              </a:rPr>
              <a:t>citazioni </a:t>
            </a:r>
            <a:r>
              <a:rPr sz="1200" spc="-10" dirty="0">
                <a:latin typeface="Calibri"/>
                <a:cs typeface="Calibri"/>
              </a:rPr>
              <a:t>cliccate col tasto destro sull’elemento </a:t>
            </a:r>
            <a:r>
              <a:rPr sz="1200" dirty="0">
                <a:latin typeface="Calibri"/>
                <a:cs typeface="Calibri"/>
              </a:rPr>
              <a:t>da </a:t>
            </a:r>
            <a:r>
              <a:rPr sz="1200" spc="-5" dirty="0">
                <a:latin typeface="Calibri"/>
                <a:cs typeface="Calibri"/>
              </a:rPr>
              <a:t>esportare (una </a:t>
            </a:r>
            <a:r>
              <a:rPr sz="1200" dirty="0">
                <a:latin typeface="Calibri"/>
                <a:cs typeface="Calibri"/>
              </a:rPr>
              <a:t>o più  </a:t>
            </a:r>
            <a:r>
              <a:rPr sz="1200" spc="-5" dirty="0">
                <a:latin typeface="Calibri"/>
                <a:cs typeface="Calibri"/>
              </a:rPr>
              <a:t>citazioni, </a:t>
            </a:r>
            <a:r>
              <a:rPr sz="1200" dirty="0">
                <a:latin typeface="Calibri"/>
                <a:cs typeface="Calibri"/>
              </a:rPr>
              <a:t>una </a:t>
            </a:r>
            <a:r>
              <a:rPr sz="1200" spc="-5" dirty="0">
                <a:latin typeface="Calibri"/>
                <a:cs typeface="Calibri"/>
              </a:rPr>
              <a:t>cartella, </a:t>
            </a:r>
            <a:r>
              <a:rPr sz="1200" dirty="0" err="1">
                <a:latin typeface="Calibri"/>
                <a:cs typeface="Calibri"/>
              </a:rPr>
              <a:t>una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biblioteca</a:t>
            </a:r>
            <a:r>
              <a:rPr sz="1200" spc="-5" dirty="0">
                <a:latin typeface="Calibri"/>
                <a:cs typeface="Calibri"/>
              </a:rPr>
              <a:t>)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selezionate </a:t>
            </a:r>
            <a:r>
              <a:rPr sz="1200" b="1" spc="-5" dirty="0">
                <a:latin typeface="Calibri"/>
                <a:cs typeface="Calibri"/>
              </a:rPr>
              <a:t>Esporta </a:t>
            </a:r>
            <a:r>
              <a:rPr lang="it-IT" sz="1200" b="1" spc="-5" dirty="0">
                <a:latin typeface="Calibri"/>
                <a:cs typeface="Calibri"/>
              </a:rPr>
              <a:t>l'</a:t>
            </a:r>
            <a:r>
              <a:rPr sz="1200" b="1" spc="-5" dirty="0" err="1">
                <a:latin typeface="Calibri"/>
                <a:cs typeface="Calibri"/>
              </a:rPr>
              <a:t>elemento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(o</a:t>
            </a:r>
            <a:r>
              <a:rPr lang="it-IT" sz="1200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collezione</a:t>
            </a:r>
            <a:r>
              <a:rPr sz="1200" spc="-5" dirty="0">
                <a:latin typeface="Calibri"/>
                <a:cs typeface="Calibri"/>
              </a:rPr>
              <a:t>, 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lang="it-IT" sz="1200" spc="-5" dirty="0">
                <a:latin typeface="Calibri"/>
                <a:cs typeface="Calibri"/>
              </a:rPr>
              <a:t>biblioteca;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5" dirty="0">
                <a:latin typeface="Calibri"/>
                <a:cs typeface="Calibri"/>
              </a:rPr>
              <a:t>nome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5" dirty="0">
                <a:latin typeface="Calibri"/>
                <a:cs typeface="Calibri"/>
              </a:rPr>
              <a:t>comando varia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secondo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ciò che si vuole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esportare).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Scegliete se esportare </a:t>
            </a:r>
            <a:r>
              <a:rPr sz="1200" dirty="0">
                <a:latin typeface="Calibri"/>
                <a:cs typeface="Calibri"/>
              </a:rPr>
              <a:t>anche le </a:t>
            </a:r>
            <a:r>
              <a:rPr sz="1200" spc="-5" dirty="0">
                <a:latin typeface="Calibri"/>
                <a:cs typeface="Calibri"/>
              </a:rPr>
              <a:t>note </a:t>
            </a:r>
            <a:r>
              <a:rPr sz="1200" spc="-10" dirty="0">
                <a:latin typeface="Calibri"/>
                <a:cs typeface="Calibri"/>
              </a:rPr>
              <a:t>e/o </a:t>
            </a:r>
            <a:r>
              <a:rPr sz="1200" dirty="0">
                <a:latin typeface="Calibri"/>
                <a:cs typeface="Calibri"/>
              </a:rPr>
              <a:t>gli </a:t>
            </a:r>
            <a:r>
              <a:rPr sz="1200" spc="-5" dirty="0">
                <a:latin typeface="Calibri"/>
                <a:cs typeface="Calibri"/>
              </a:rPr>
              <a:t>allegati, </a:t>
            </a:r>
            <a:r>
              <a:rPr sz="1200" dirty="0">
                <a:latin typeface="Calibri"/>
                <a:cs typeface="Calibri"/>
              </a:rPr>
              <a:t>e il </a:t>
            </a:r>
            <a:r>
              <a:rPr sz="1200" spc="-10" dirty="0">
                <a:latin typeface="Calibri"/>
                <a:cs typeface="Calibri"/>
              </a:rPr>
              <a:t>formato </a:t>
            </a:r>
            <a:r>
              <a:rPr sz="1200" dirty="0">
                <a:latin typeface="Calibri"/>
                <a:cs typeface="Calibri"/>
              </a:rPr>
              <a:t>di esportazione. </a:t>
            </a:r>
            <a:r>
              <a:rPr sz="1200" spc="-5" dirty="0">
                <a:latin typeface="Calibri"/>
                <a:cs typeface="Calibri"/>
              </a:rPr>
              <a:t>Se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non</a:t>
            </a:r>
            <a:endParaRPr sz="1200" dirty="0">
              <a:latin typeface="Calibri"/>
              <a:cs typeface="Calibri"/>
            </a:endParaRPr>
          </a:p>
          <a:p>
            <a:pPr marL="12700" marR="1335405">
              <a:lnSpc>
                <a:spcPct val="100000"/>
              </a:lnSpc>
              <a:spcBef>
                <a:spcPts val="5"/>
              </a:spcBef>
            </a:pPr>
            <a:r>
              <a:rPr sz="1200" spc="-15" dirty="0">
                <a:latin typeface="Calibri"/>
                <a:cs typeface="Calibri"/>
              </a:rPr>
              <a:t>avete </a:t>
            </a:r>
            <a:r>
              <a:rPr sz="1200" spc="-5" dirty="0">
                <a:latin typeface="Calibri"/>
                <a:cs typeface="Calibri"/>
              </a:rPr>
              <a:t>esigenze particolari suggerisco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10" dirty="0">
                <a:latin typeface="Calibri"/>
                <a:cs typeface="Calibri"/>
              </a:rPr>
              <a:t>formato </a:t>
            </a:r>
            <a:r>
              <a:rPr sz="1200" spc="-5" dirty="0">
                <a:latin typeface="Calibri"/>
                <a:cs typeface="Calibri"/>
              </a:rPr>
              <a:t>RIS (figure </a:t>
            </a:r>
            <a:r>
              <a:rPr lang="it-IT" sz="1200" dirty="0">
                <a:latin typeface="Calibri"/>
                <a:cs typeface="Calibri"/>
              </a:rPr>
              <a:t>36</a:t>
            </a:r>
            <a:r>
              <a:rPr sz="1200" dirty="0">
                <a:latin typeface="Calibri"/>
                <a:cs typeface="Calibri"/>
              </a:rPr>
              <a:t> e </a:t>
            </a:r>
            <a:r>
              <a:rPr lang="it-IT" sz="1200" spc="-5" dirty="0">
                <a:latin typeface="Calibri"/>
                <a:cs typeface="Calibri"/>
              </a:rPr>
              <a:t>37</a:t>
            </a:r>
            <a:r>
              <a:rPr sz="1200" spc="-5" dirty="0">
                <a:latin typeface="Calibri"/>
                <a:cs typeface="Calibri"/>
              </a:rPr>
              <a:t>).  </a:t>
            </a:r>
            <a:r>
              <a:rPr sz="1200" spc="-10" dirty="0">
                <a:latin typeface="Calibri"/>
                <a:cs typeface="Calibri"/>
              </a:rPr>
              <a:t>Cliccate </a:t>
            </a:r>
            <a:r>
              <a:rPr sz="1200" spc="-5" dirty="0">
                <a:latin typeface="Calibri"/>
                <a:cs typeface="Calibri"/>
              </a:rPr>
              <a:t>su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ok.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925" y="3206462"/>
            <a:ext cx="1938613" cy="2455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848" y="3218689"/>
            <a:ext cx="1819561" cy="2315818"/>
          </a:xfrm>
          <a:custGeom>
            <a:avLst/>
            <a:gdLst/>
            <a:ahLst/>
            <a:cxnLst/>
            <a:rect l="l" t="t" r="r" b="b"/>
            <a:pathLst>
              <a:path w="2665729" h="2371725">
                <a:moveTo>
                  <a:pt x="0" y="2371343"/>
                </a:moveTo>
                <a:lnTo>
                  <a:pt x="2665476" y="2371343"/>
                </a:lnTo>
                <a:lnTo>
                  <a:pt x="2665476" y="0"/>
                </a:lnTo>
                <a:lnTo>
                  <a:pt x="0" y="0"/>
                </a:lnTo>
                <a:lnTo>
                  <a:pt x="0" y="2371343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2377" y="3161588"/>
            <a:ext cx="1938613" cy="2939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3755" y="3212592"/>
            <a:ext cx="1845945" cy="2816860"/>
          </a:xfrm>
          <a:custGeom>
            <a:avLst/>
            <a:gdLst/>
            <a:ahLst/>
            <a:cxnLst/>
            <a:rect l="l" t="t" r="r" b="b"/>
            <a:pathLst>
              <a:path w="1845945" h="2816860">
                <a:moveTo>
                  <a:pt x="0" y="2816352"/>
                </a:moveTo>
                <a:lnTo>
                  <a:pt x="1845564" y="2816352"/>
                </a:lnTo>
                <a:lnTo>
                  <a:pt x="1845564" y="0"/>
                </a:lnTo>
                <a:lnTo>
                  <a:pt x="0" y="0"/>
                </a:lnTo>
                <a:lnTo>
                  <a:pt x="0" y="2816352"/>
                </a:lnTo>
                <a:close/>
              </a:path>
            </a:pathLst>
          </a:custGeom>
          <a:ln w="9144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0895" y="5674867"/>
            <a:ext cx="5295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36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9401" y="7558278"/>
            <a:ext cx="5724525" cy="1030605"/>
          </a:xfrm>
          <a:custGeom>
            <a:avLst/>
            <a:gdLst/>
            <a:ahLst/>
            <a:cxnLst/>
            <a:rect l="l" t="t" r="r" b="b"/>
            <a:pathLst>
              <a:path w="5724525" h="1030604">
                <a:moveTo>
                  <a:pt x="0" y="171704"/>
                </a:moveTo>
                <a:lnTo>
                  <a:pt x="6133" y="126044"/>
                </a:lnTo>
                <a:lnTo>
                  <a:pt x="23442" y="85024"/>
                </a:lnTo>
                <a:lnTo>
                  <a:pt x="50290" y="50276"/>
                </a:lnTo>
                <a:lnTo>
                  <a:pt x="85041" y="23433"/>
                </a:lnTo>
                <a:lnTo>
                  <a:pt x="126057" y="6130"/>
                </a:lnTo>
                <a:lnTo>
                  <a:pt x="171704" y="0"/>
                </a:lnTo>
                <a:lnTo>
                  <a:pt x="5552440" y="0"/>
                </a:lnTo>
                <a:lnTo>
                  <a:pt x="5598099" y="6130"/>
                </a:lnTo>
                <a:lnTo>
                  <a:pt x="5639119" y="23433"/>
                </a:lnTo>
                <a:lnTo>
                  <a:pt x="5673867" y="50276"/>
                </a:lnTo>
                <a:lnTo>
                  <a:pt x="5700710" y="85024"/>
                </a:lnTo>
                <a:lnTo>
                  <a:pt x="5718013" y="126044"/>
                </a:lnTo>
                <a:lnTo>
                  <a:pt x="5724144" y="171704"/>
                </a:lnTo>
                <a:lnTo>
                  <a:pt x="5724144" y="858520"/>
                </a:lnTo>
                <a:lnTo>
                  <a:pt x="5718013" y="904179"/>
                </a:lnTo>
                <a:lnTo>
                  <a:pt x="5700710" y="945199"/>
                </a:lnTo>
                <a:lnTo>
                  <a:pt x="5673867" y="979947"/>
                </a:lnTo>
                <a:lnTo>
                  <a:pt x="5639119" y="1006790"/>
                </a:lnTo>
                <a:lnTo>
                  <a:pt x="5598099" y="1024093"/>
                </a:lnTo>
                <a:lnTo>
                  <a:pt x="5552440" y="1030224"/>
                </a:lnTo>
                <a:lnTo>
                  <a:pt x="171704" y="1030224"/>
                </a:lnTo>
                <a:lnTo>
                  <a:pt x="126057" y="1024093"/>
                </a:lnTo>
                <a:lnTo>
                  <a:pt x="85041" y="1006790"/>
                </a:lnTo>
                <a:lnTo>
                  <a:pt x="50290" y="979947"/>
                </a:lnTo>
                <a:lnTo>
                  <a:pt x="23442" y="945199"/>
                </a:lnTo>
                <a:lnTo>
                  <a:pt x="6133" y="904179"/>
                </a:lnTo>
                <a:lnTo>
                  <a:pt x="0" y="858520"/>
                </a:lnTo>
                <a:lnTo>
                  <a:pt x="0" y="171704"/>
                </a:lnTo>
                <a:close/>
              </a:path>
            </a:pathLst>
          </a:custGeom>
          <a:ln w="3809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7684" y="5993028"/>
            <a:ext cx="5523230" cy="23209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22345">
              <a:lnSpc>
                <a:spcPct val="100000"/>
              </a:lnSpc>
              <a:spcBef>
                <a:spcPts val="74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37</a:t>
            </a:r>
            <a:endParaRPr sz="1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80"/>
              </a:spcBef>
            </a:pPr>
            <a:r>
              <a:rPr sz="1200" dirty="0">
                <a:latin typeface="Calibri"/>
                <a:cs typeface="Calibri"/>
              </a:rPr>
              <a:t>Il </a:t>
            </a:r>
            <a:r>
              <a:rPr sz="1200" spc="-10" dirty="0">
                <a:latin typeface="Calibri"/>
                <a:cs typeface="Calibri"/>
              </a:rPr>
              <a:t>prodotto dell’esportazione sarà </a:t>
            </a:r>
            <a:r>
              <a:rPr sz="1200" dirty="0">
                <a:latin typeface="Calibri"/>
                <a:cs typeface="Calibri"/>
              </a:rPr>
              <a:t>una </a:t>
            </a:r>
            <a:r>
              <a:rPr sz="1200" spc="-5" dirty="0">
                <a:latin typeface="Calibri"/>
                <a:cs typeface="Calibri"/>
              </a:rPr>
              <a:t>cartella contenente </a:t>
            </a:r>
            <a:r>
              <a:rPr sz="1200" dirty="0">
                <a:latin typeface="Calibri"/>
                <a:cs typeface="Calibri"/>
              </a:rPr>
              <a:t>un file </a:t>
            </a:r>
            <a:r>
              <a:rPr sz="1200" spc="-5" dirty="0">
                <a:latin typeface="Calibri"/>
                <a:cs typeface="Calibri"/>
              </a:rPr>
              <a:t>.RIS oppure </a:t>
            </a:r>
            <a:r>
              <a:rPr sz="1200" dirty="0">
                <a:latin typeface="Calibri"/>
                <a:cs typeface="Calibri"/>
              </a:rPr>
              <a:t>un file </a:t>
            </a:r>
            <a:r>
              <a:rPr sz="1200" spc="-5" dirty="0">
                <a:latin typeface="Calibri"/>
                <a:cs typeface="Calibri"/>
              </a:rPr>
              <a:t>.RIS </a:t>
            </a:r>
            <a:r>
              <a:rPr sz="1200" dirty="0">
                <a:latin typeface="Calibri"/>
                <a:cs typeface="Calibri"/>
              </a:rPr>
              <a:t>e  una </a:t>
            </a:r>
            <a:r>
              <a:rPr sz="1200" spc="-5" dirty="0">
                <a:latin typeface="Calibri"/>
                <a:cs typeface="Calibri"/>
              </a:rPr>
              <a:t>sottocartella </a:t>
            </a:r>
            <a:r>
              <a:rPr sz="1200" b="1" spc="-10" dirty="0">
                <a:latin typeface="Calibri"/>
                <a:cs typeface="Calibri"/>
              </a:rPr>
              <a:t>Allegati </a:t>
            </a:r>
            <a:r>
              <a:rPr sz="1200" dirty="0">
                <a:latin typeface="Calibri"/>
                <a:cs typeface="Calibri"/>
              </a:rPr>
              <a:t>nel </a:t>
            </a:r>
            <a:r>
              <a:rPr sz="1200" spc="-5" dirty="0">
                <a:latin typeface="Calibri"/>
                <a:cs typeface="Calibri"/>
              </a:rPr>
              <a:t>caso </a:t>
            </a:r>
            <a:r>
              <a:rPr sz="1200" dirty="0">
                <a:latin typeface="Calibri"/>
                <a:cs typeface="Calibri"/>
              </a:rPr>
              <a:t>le </a:t>
            </a:r>
            <a:r>
              <a:rPr sz="1200" spc="-5" dirty="0">
                <a:latin typeface="Calibri"/>
                <a:cs typeface="Calibri"/>
              </a:rPr>
              <a:t>citazioni </a:t>
            </a:r>
            <a:r>
              <a:rPr sz="1200" dirty="0">
                <a:latin typeface="Calibri"/>
                <a:cs typeface="Calibri"/>
              </a:rPr>
              <a:t>ne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abbiano.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Per </a:t>
            </a:r>
            <a:r>
              <a:rPr sz="1200" b="1" spc="-5" dirty="0">
                <a:latin typeface="Calibri"/>
                <a:cs typeface="Calibri"/>
              </a:rPr>
              <a:t>importare </a:t>
            </a:r>
            <a:r>
              <a:rPr sz="1200" spc="-5" dirty="0">
                <a:latin typeface="Calibri"/>
                <a:cs typeface="Calibri"/>
              </a:rPr>
              <a:t>andate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b="1" spc="-5" dirty="0">
                <a:latin typeface="Calibri"/>
                <a:cs typeface="Calibri"/>
              </a:rPr>
              <a:t>File/Importa, </a:t>
            </a:r>
            <a:r>
              <a:rPr sz="1200" spc="-10" dirty="0">
                <a:latin typeface="Calibri"/>
                <a:cs typeface="Calibri"/>
              </a:rPr>
              <a:t>entrate </a:t>
            </a:r>
            <a:r>
              <a:rPr sz="1200" dirty="0">
                <a:latin typeface="Calibri"/>
                <a:cs typeface="Calibri"/>
              </a:rPr>
              <a:t>nella </a:t>
            </a:r>
            <a:r>
              <a:rPr sz="1200" spc="-5" dirty="0">
                <a:latin typeface="Calibri"/>
                <a:cs typeface="Calibri"/>
              </a:rPr>
              <a:t>cartella </a:t>
            </a:r>
            <a:r>
              <a:rPr sz="1200" spc="-10" dirty="0">
                <a:latin typeface="Calibri"/>
                <a:cs typeface="Calibri"/>
              </a:rPr>
              <a:t>con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dati esportati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Selezionate </a:t>
            </a:r>
            <a:r>
              <a:rPr sz="1200" dirty="0">
                <a:latin typeface="Calibri"/>
                <a:cs typeface="Calibri"/>
              </a:rPr>
              <a:t>il file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.RIS.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 dirty="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</a:pPr>
            <a:r>
              <a:rPr sz="1200" b="1" i="1" spc="-5" dirty="0">
                <a:latin typeface="Arial"/>
                <a:cs typeface="Arial"/>
              </a:rPr>
              <a:t>Attenzione!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Arial"/>
              <a:cs typeface="Arial"/>
            </a:endParaRPr>
          </a:p>
          <a:p>
            <a:pPr marL="62865" marR="1696085">
              <a:lnSpc>
                <a:spcPts val="1400"/>
              </a:lnSpc>
            </a:pPr>
            <a:r>
              <a:rPr sz="1200" i="1" spc="-5" dirty="0">
                <a:latin typeface="Arial"/>
                <a:cs typeface="Arial"/>
              </a:rPr>
              <a:t>La procedura </a:t>
            </a:r>
            <a:r>
              <a:rPr sz="1200" i="1" dirty="0">
                <a:latin typeface="Arial"/>
                <a:cs typeface="Arial"/>
              </a:rPr>
              <a:t>di </a:t>
            </a:r>
            <a:r>
              <a:rPr sz="1200" i="1" spc="-5" dirty="0">
                <a:latin typeface="Arial"/>
                <a:cs typeface="Arial"/>
              </a:rPr>
              <a:t>esportazione non conserva le </a:t>
            </a:r>
            <a:r>
              <a:rPr sz="1200" i="1" spc="-5" dirty="0" err="1">
                <a:latin typeface="Arial"/>
                <a:cs typeface="Arial"/>
              </a:rPr>
              <a:t>gerarchie</a:t>
            </a:r>
            <a:r>
              <a:rPr sz="1200" i="1" spc="-5" dirty="0">
                <a:latin typeface="Arial"/>
                <a:cs typeface="Arial"/>
              </a:rPr>
              <a:t>  </a:t>
            </a:r>
            <a:r>
              <a:rPr lang="it-IT" sz="1200" i="1" spc="-5" dirty="0">
                <a:latin typeface="Arial"/>
                <a:cs typeface="Arial"/>
              </a:rPr>
              <a:t>biblioteca</a:t>
            </a:r>
            <a:r>
              <a:rPr sz="1200" i="1" spc="-5" dirty="0">
                <a:latin typeface="Arial"/>
                <a:cs typeface="Arial"/>
              </a:rPr>
              <a:t>/</a:t>
            </a:r>
            <a:r>
              <a:rPr lang="it-IT" sz="1200" i="1" spc="-5" dirty="0">
                <a:latin typeface="Arial"/>
                <a:cs typeface="Arial"/>
              </a:rPr>
              <a:t>collezione</a:t>
            </a:r>
            <a:r>
              <a:rPr sz="1200" i="1" spc="-5" dirty="0">
                <a:latin typeface="Arial"/>
                <a:cs typeface="Arial"/>
              </a:rPr>
              <a:t>/</a:t>
            </a:r>
            <a:r>
              <a:rPr lang="it-IT" sz="1200" i="1" spc="-5" dirty="0" err="1">
                <a:latin typeface="Arial"/>
                <a:cs typeface="Arial"/>
              </a:rPr>
              <a:t>sottocollezione</a:t>
            </a:r>
            <a:r>
              <a:rPr sz="1200" i="1" spc="-5" dirty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6434D42-BB57-73C8-C443-235786A45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99" y="3244087"/>
            <a:ext cx="1819561" cy="2320926"/>
          </a:xfrm>
          <a:prstGeom prst="rect">
            <a:avLst/>
          </a:prstGeom>
        </p:spPr>
      </p:pic>
      <p:pic>
        <p:nvPicPr>
          <p:cNvPr id="21" name="Immagine 20" descr="Immagine che contiene testo, schermata, software, Icona del computer">
            <a:extLst>
              <a:ext uri="{FF2B5EF4-FFF2-40B4-BE49-F238E27FC236}">
                <a16:creationId xmlns:a16="http://schemas.microsoft.com/office/drawing/2014/main" id="{51834A2A-E16E-07A4-FF7D-DF9A79CA1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365" y="3187089"/>
            <a:ext cx="1959555" cy="281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0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307835" y="9371786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36014" y="1645411"/>
            <a:ext cx="1002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Sommario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6014" y="2200147"/>
            <a:ext cx="3824604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72110" algn="l"/>
              </a:tabLst>
            </a:pPr>
            <a:r>
              <a:rPr lang="it-IT" sz="1200" dirty="0">
                <a:latin typeface="Calibri"/>
                <a:cs typeface="Calibri"/>
              </a:rPr>
              <a:t>p.</a:t>
            </a:r>
            <a:r>
              <a:rPr lang="it-IT" sz="1200" spc="-15" dirty="0">
                <a:latin typeface="Calibri"/>
                <a:cs typeface="Calibri"/>
              </a:rPr>
              <a:t>   </a:t>
            </a:r>
            <a:r>
              <a:rPr sz="1200" dirty="0">
                <a:latin typeface="Calibri"/>
                <a:cs typeface="Calibri"/>
              </a:rPr>
              <a:t>3	</a:t>
            </a:r>
            <a:r>
              <a:rPr lang="it-IT" sz="1200" spc="-5" dirty="0">
                <a:cs typeface="Calibri"/>
                <a:hlinkClick r:id="rId2" action="ppaction://hlinksldjump"/>
              </a:rPr>
              <a:t>Creazione di </a:t>
            </a:r>
            <a:r>
              <a:rPr lang="it-IT" sz="1200" dirty="0">
                <a:cs typeface="Calibri"/>
                <a:hlinkClick r:id="rId2" action="ppaction://hlinksldjump"/>
              </a:rPr>
              <a:t>un </a:t>
            </a:r>
            <a:r>
              <a:rPr lang="it-IT" sz="1200" spc="-5" dirty="0">
                <a:cs typeface="Calibri"/>
                <a:hlinkClick r:id="rId2" action="ppaction://hlinksldjump"/>
              </a:rPr>
              <a:t>account </a:t>
            </a:r>
            <a:r>
              <a:rPr lang="it-IT" sz="1200" dirty="0">
                <a:cs typeface="Calibri"/>
                <a:hlinkClick r:id="rId2" action="ppaction://hlinksldjump"/>
              </a:rPr>
              <a:t>e</a:t>
            </a:r>
            <a:r>
              <a:rPr lang="it-IT" sz="1200" spc="-25" dirty="0">
                <a:cs typeface="Calibri"/>
                <a:hlinkClick r:id="rId2" action="ppaction://hlinksldjump"/>
              </a:rPr>
              <a:t> </a:t>
            </a:r>
            <a:r>
              <a:rPr lang="it-IT" sz="1200" spc="-5" dirty="0">
                <a:cs typeface="Calibri"/>
                <a:hlinkClick r:id="rId2" action="ppaction://hlinksldjump"/>
              </a:rPr>
              <a:t>sincronizzazione</a:t>
            </a:r>
            <a:endParaRPr lang="it-IT" sz="1200" spc="-5" dirty="0">
              <a:cs typeface="Calibri"/>
            </a:endParaRPr>
          </a:p>
          <a:p>
            <a:pPr marL="152400">
              <a:tabLst>
                <a:tab pos="372110" algn="l"/>
              </a:tabLst>
            </a:pPr>
            <a:r>
              <a:rPr lang="it-IT" sz="1200" dirty="0">
                <a:latin typeface="Calibri"/>
                <a:cs typeface="Calibri"/>
              </a:rPr>
              <a:t>  6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lang="it-IT" sz="1200" spc="-10" dirty="0">
                <a:cs typeface="Calibri"/>
                <a:hlinkClick r:id="rId3" action="ppaction://hlinksldjump"/>
              </a:rPr>
              <a:t>Creare </a:t>
            </a:r>
            <a:r>
              <a:rPr lang="it-IT" sz="1200" dirty="0">
                <a:cs typeface="Calibri"/>
                <a:hlinkClick r:id="rId3" action="ppaction://hlinksldjump"/>
              </a:rPr>
              <a:t>e </a:t>
            </a:r>
            <a:r>
              <a:rPr lang="it-IT" sz="1200" spc="-10" dirty="0">
                <a:cs typeface="Calibri"/>
                <a:hlinkClick r:id="rId3" action="ppaction://hlinksldjump"/>
              </a:rPr>
              <a:t>gestire </a:t>
            </a:r>
            <a:r>
              <a:rPr lang="it-IT" sz="1200" dirty="0">
                <a:cs typeface="Calibri"/>
                <a:hlinkClick r:id="rId3" action="ppaction://hlinksldjump"/>
              </a:rPr>
              <a:t>i</a:t>
            </a:r>
            <a:r>
              <a:rPr lang="it-IT" sz="1200" spc="-25" dirty="0">
                <a:cs typeface="Calibri"/>
                <a:hlinkClick r:id="rId3" action="ppaction://hlinksldjump"/>
              </a:rPr>
              <a:t> </a:t>
            </a:r>
            <a:r>
              <a:rPr lang="it-IT" sz="1200" spc="-5" dirty="0">
                <a:cs typeface="Calibri"/>
                <a:hlinkClick r:id="rId3" action="ppaction://hlinksldjump"/>
              </a:rPr>
              <a:t>gruppi</a:t>
            </a:r>
            <a:endParaRPr lang="it-IT" sz="1200" dirty="0">
              <a:cs typeface="Calibri"/>
            </a:endParaRPr>
          </a:p>
          <a:p>
            <a:pPr marL="152400">
              <a:tabLst>
                <a:tab pos="372110" algn="l"/>
              </a:tabLst>
            </a:pPr>
            <a:r>
              <a:rPr lang="it-IT" sz="1200" dirty="0">
                <a:cs typeface="Calibri"/>
              </a:rPr>
              <a:t>  9	   Due </a:t>
            </a:r>
            <a:r>
              <a:rPr lang="it-IT" sz="1200" spc="-5" dirty="0">
                <a:cs typeface="Calibri"/>
              </a:rPr>
              <a:t>dritte sui</a:t>
            </a:r>
            <a:r>
              <a:rPr lang="it-IT" sz="1200" spc="-60" dirty="0">
                <a:cs typeface="Calibri"/>
              </a:rPr>
              <a:t> </a:t>
            </a:r>
            <a:r>
              <a:rPr lang="it-IT" sz="1200" dirty="0">
                <a:cs typeface="Calibri"/>
              </a:rPr>
              <a:t>gruppi</a:t>
            </a:r>
          </a:p>
          <a:p>
            <a:pPr marL="152400">
              <a:tabLst>
                <a:tab pos="372110" algn="l"/>
              </a:tabLst>
            </a:pPr>
            <a:r>
              <a:rPr lang="it-IT" sz="1200" dirty="0">
                <a:cs typeface="Calibri"/>
              </a:rPr>
              <a:t>  9  </a:t>
            </a:r>
            <a:r>
              <a:rPr lang="it-IT" sz="1200" spc="-5" dirty="0">
                <a:cs typeface="Calibri"/>
                <a:hlinkClick r:id="rId4" action="ppaction://hlinksldjump"/>
              </a:rPr>
              <a:t>Gestire gli</a:t>
            </a:r>
            <a:r>
              <a:rPr lang="it-IT" sz="1200" spc="-20" dirty="0">
                <a:cs typeface="Calibri"/>
                <a:hlinkClick r:id="rId4" action="ppaction://hlinksldjump"/>
              </a:rPr>
              <a:t> </a:t>
            </a:r>
            <a:r>
              <a:rPr lang="it-IT" sz="1200" spc="-10" dirty="0">
                <a:cs typeface="Calibri"/>
                <a:hlinkClick r:id="rId4" action="ppaction://hlinksldjump"/>
              </a:rPr>
              <a:t>allegati</a:t>
            </a:r>
            <a:endParaRPr lang="it-IT" sz="1200" spc="-10" dirty="0">
              <a:cs typeface="Calibri"/>
            </a:endParaRPr>
          </a:p>
          <a:p>
            <a:pPr marL="152400">
              <a:tabLst>
                <a:tab pos="372110" algn="l"/>
              </a:tabLst>
            </a:pPr>
            <a:r>
              <a:rPr lang="it-IT" sz="1200" dirty="0">
                <a:latin typeface="Calibri"/>
                <a:cs typeface="Calibri"/>
              </a:rPr>
              <a:t>10  </a:t>
            </a:r>
            <a:r>
              <a:rPr lang="it-IT" sz="1200" spc="-10" dirty="0">
                <a:cs typeface="Calibri"/>
                <a:hlinkClick r:id="rId5" action="ppaction://hlinksldjump"/>
              </a:rPr>
              <a:t>Recuperare </a:t>
            </a:r>
            <a:r>
              <a:rPr lang="it-IT" sz="1200" dirty="0">
                <a:cs typeface="Calibri"/>
                <a:hlinkClick r:id="rId5" action="ppaction://hlinksldjump"/>
              </a:rPr>
              <a:t>il full </a:t>
            </a:r>
            <a:r>
              <a:rPr lang="it-IT" sz="1200" spc="-15" dirty="0">
                <a:cs typeface="Calibri"/>
                <a:hlinkClick r:id="rId5" action="ppaction://hlinksldjump"/>
              </a:rPr>
              <a:t>text </a:t>
            </a:r>
            <a:r>
              <a:rPr lang="it-IT" sz="1200" dirty="0">
                <a:cs typeface="Calibri"/>
                <a:hlinkClick r:id="rId5" action="ppaction://hlinksldjump"/>
              </a:rPr>
              <a:t>a </a:t>
            </a:r>
            <a:r>
              <a:rPr lang="it-IT" sz="1200" spc="-5" dirty="0">
                <a:cs typeface="Calibri"/>
                <a:hlinkClick r:id="rId5" action="ppaction://hlinksldjump"/>
              </a:rPr>
              <a:t>partire dalla</a:t>
            </a:r>
            <a:r>
              <a:rPr lang="it-IT" sz="1200" spc="-30" dirty="0">
                <a:cs typeface="Calibri"/>
                <a:hlinkClick r:id="rId5" action="ppaction://hlinksldjump"/>
              </a:rPr>
              <a:t> </a:t>
            </a:r>
            <a:r>
              <a:rPr lang="it-IT" sz="1200" spc="-5" dirty="0">
                <a:cs typeface="Calibri"/>
                <a:hlinkClick r:id="rId5" action="ppaction://hlinksldjump"/>
              </a:rPr>
              <a:t>citazione</a:t>
            </a:r>
            <a:endParaRPr lang="it-IT" sz="1200" dirty="0">
              <a:cs typeface="Calibri"/>
            </a:endParaRPr>
          </a:p>
          <a:p>
            <a:pPr marL="152400">
              <a:tabLst>
                <a:tab pos="372110" algn="l"/>
              </a:tabLst>
            </a:pPr>
            <a:r>
              <a:rPr lang="it-IT" sz="1200" dirty="0">
                <a:latin typeface="Calibri"/>
                <a:cs typeface="Calibri"/>
              </a:rPr>
              <a:t>11  </a:t>
            </a:r>
            <a:r>
              <a:rPr lang="it-IT" sz="1200" spc="-10" dirty="0">
                <a:cs typeface="Calibri"/>
                <a:hlinkClick r:id="rId6" action="ppaction://hlinksldjump"/>
              </a:rPr>
              <a:t>Collezione "Le mie pubblicazioni"</a:t>
            </a:r>
            <a:endParaRPr lang="it-IT" sz="1200" spc="-10" dirty="0">
              <a:cs typeface="Calibri"/>
            </a:endParaRPr>
          </a:p>
          <a:p>
            <a:pPr marL="152400">
              <a:tabLst>
                <a:tab pos="372110" algn="l"/>
              </a:tabLst>
            </a:pPr>
            <a:r>
              <a:rPr lang="it-IT" sz="1200" dirty="0">
                <a:latin typeface="Calibri"/>
                <a:cs typeface="Calibri"/>
              </a:rPr>
              <a:t>12  </a:t>
            </a:r>
            <a:r>
              <a:rPr lang="it-IT" sz="1200" spc="-5" dirty="0">
                <a:cs typeface="Calibri"/>
                <a:hlinkClick r:id="rId7" action="ppaction://hlinksldjump"/>
              </a:rPr>
              <a:t>Creare sezioni di libri</a:t>
            </a:r>
            <a:endParaRPr lang="it-IT" sz="1200" spc="-5" dirty="0">
              <a:cs typeface="Calibri"/>
            </a:endParaRPr>
          </a:p>
          <a:p>
            <a:pPr marL="152400">
              <a:tabLst>
                <a:tab pos="372110" algn="l"/>
              </a:tabLst>
            </a:pPr>
            <a:r>
              <a:rPr lang="it-IT" sz="1200" dirty="0">
                <a:latin typeface="Calibri"/>
                <a:cs typeface="Calibri"/>
              </a:rPr>
              <a:t>13  </a:t>
            </a:r>
            <a:r>
              <a:rPr lang="it-IT" sz="1200" spc="-5" dirty="0">
                <a:cs typeface="Calibri"/>
                <a:hlinkClick r:id="rId8" action="ppaction://hlinksldjump"/>
              </a:rPr>
              <a:t>Citazioni di opere tradotte o ripubblicate</a:t>
            </a:r>
            <a:endParaRPr lang="it-IT" sz="1200" spc="-5" dirty="0">
              <a:cs typeface="Calibri"/>
            </a:endParaRPr>
          </a:p>
          <a:p>
            <a:pPr marL="152400">
              <a:tabLst>
                <a:tab pos="372110" algn="l"/>
              </a:tabLst>
            </a:pPr>
            <a:r>
              <a:rPr lang="it-IT" sz="1200" dirty="0">
                <a:latin typeface="Calibri"/>
                <a:cs typeface="Calibri"/>
              </a:rPr>
              <a:t>14  </a:t>
            </a:r>
            <a:r>
              <a:rPr lang="it-IT" sz="1200" spc="-5" dirty="0">
                <a:cs typeface="Calibri"/>
                <a:hlinkClick r:id="rId9" action="ppaction://hlinksldjump"/>
              </a:rPr>
              <a:t>Citazioni di opere in più volumi</a:t>
            </a:r>
            <a:endParaRPr lang="it-IT" sz="1200" spc="-5" dirty="0">
              <a:cs typeface="Calibri"/>
            </a:endParaRPr>
          </a:p>
          <a:p>
            <a:pPr marL="152400">
              <a:lnSpc>
                <a:spcPct val="100000"/>
              </a:lnSpc>
              <a:tabLst>
                <a:tab pos="372110" algn="l"/>
              </a:tabLst>
            </a:pPr>
            <a:r>
              <a:rPr lang="it-IT" sz="1200" dirty="0">
                <a:latin typeface="Calibri"/>
                <a:cs typeface="Calibri"/>
              </a:rPr>
              <a:t>15  </a:t>
            </a:r>
            <a:r>
              <a:rPr sz="1200" spc="-5" dirty="0">
                <a:latin typeface="Calibri"/>
                <a:cs typeface="Calibri"/>
                <a:hlinkClick r:id="rId10" action="ppaction://hlinksldjump"/>
              </a:rPr>
              <a:t>Eliminare gli </a:t>
            </a:r>
            <a:r>
              <a:rPr sz="1200" spc="-5" dirty="0" err="1">
                <a:latin typeface="Calibri"/>
                <a:cs typeface="Calibri"/>
                <a:hlinkClick r:id="rId10" action="ppaction://hlinksldjump"/>
              </a:rPr>
              <a:t>elementi</a:t>
            </a:r>
            <a:r>
              <a:rPr sz="1200" spc="15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200" spc="-5" dirty="0" err="1">
                <a:latin typeface="Calibri"/>
                <a:cs typeface="Calibri"/>
                <a:hlinkClick r:id="rId10" action="ppaction://hlinksldjump"/>
              </a:rPr>
              <a:t>duplicati</a:t>
            </a:r>
            <a:endParaRPr lang="it-IT" sz="1200" spc="-5" dirty="0">
              <a:latin typeface="Calibri"/>
              <a:cs typeface="Calibri"/>
            </a:endParaRPr>
          </a:p>
          <a:p>
            <a:pPr marL="152400">
              <a:tabLst>
                <a:tab pos="372110" algn="l"/>
              </a:tabLst>
            </a:pPr>
            <a:r>
              <a:rPr lang="it-IT" sz="1200" spc="-5" dirty="0">
                <a:latin typeface="Calibri"/>
                <a:cs typeface="Calibri"/>
              </a:rPr>
              <a:t>15  </a:t>
            </a:r>
            <a:r>
              <a:rPr lang="it-IT" sz="1200" spc="-5" dirty="0">
                <a:latin typeface="Calibri"/>
                <a:cs typeface="Calibri"/>
                <a:hlinkClick r:id="rId10" action="ppaction://hlinksldjump"/>
              </a:rPr>
              <a:t>Citazioni di e</a:t>
            </a:r>
            <a:r>
              <a:rPr lang="it-IT" sz="1200" spc="-5" dirty="0">
                <a:cs typeface="Calibri"/>
                <a:hlinkClick r:id="rId10" action="ppaction://hlinksldjump"/>
              </a:rPr>
              <a:t>lementi ritirati dalla pubblicazione</a:t>
            </a:r>
            <a:endParaRPr lang="it-IT" sz="1200" dirty="0">
              <a:cs typeface="Calibri"/>
            </a:endParaRPr>
          </a:p>
          <a:p>
            <a:pPr marL="152400">
              <a:tabLst>
                <a:tab pos="372110" algn="l"/>
              </a:tabLst>
            </a:pPr>
            <a:r>
              <a:rPr lang="it-IT" sz="1200" dirty="0">
                <a:latin typeface="Calibri"/>
                <a:cs typeface="Calibri"/>
              </a:rPr>
              <a:t>17  </a:t>
            </a:r>
            <a:r>
              <a:rPr lang="it-IT" sz="1200" spc="-10" dirty="0">
                <a:cs typeface="Calibri"/>
                <a:hlinkClick r:id="rId11" action="ppaction://hlinksldjump"/>
              </a:rPr>
              <a:t>Ricerca</a:t>
            </a:r>
            <a:r>
              <a:rPr lang="it-IT" sz="1200" spc="-55" dirty="0">
                <a:cs typeface="Calibri"/>
                <a:hlinkClick r:id="rId11" action="ppaction://hlinksldjump"/>
              </a:rPr>
              <a:t> </a:t>
            </a:r>
            <a:r>
              <a:rPr lang="it-IT" sz="1200" spc="-15" dirty="0">
                <a:cs typeface="Calibri"/>
                <a:hlinkClick r:id="rId11" action="ppaction://hlinksldjump"/>
              </a:rPr>
              <a:t>avanzata</a:t>
            </a:r>
            <a:endParaRPr lang="it-IT" sz="1200" spc="-15" dirty="0">
              <a:cs typeface="Calibri"/>
            </a:endParaRPr>
          </a:p>
          <a:p>
            <a:pPr marL="152400">
              <a:tabLst>
                <a:tab pos="372110" algn="l"/>
              </a:tabLst>
            </a:pPr>
            <a:r>
              <a:rPr lang="it-IT" sz="1200" spc="-15" dirty="0">
                <a:latin typeface="Calibri"/>
                <a:cs typeface="Calibri"/>
              </a:rPr>
              <a:t>18  </a:t>
            </a:r>
            <a:r>
              <a:rPr lang="it-IT" sz="1200" spc="-20" dirty="0">
                <a:cs typeface="Calibri"/>
                <a:hlinkClick r:id="rId12" action="ppaction://hlinksldjump"/>
              </a:rPr>
              <a:t>L’archivio </a:t>
            </a:r>
            <a:r>
              <a:rPr lang="it-IT" sz="1200" spc="-5" dirty="0">
                <a:cs typeface="Calibri"/>
                <a:hlinkClick r:id="rId12" action="ppaction://hlinksldjump"/>
              </a:rPr>
              <a:t>degli stili</a:t>
            </a:r>
            <a:r>
              <a:rPr lang="it-IT" sz="1200" spc="20" dirty="0">
                <a:cs typeface="Calibri"/>
                <a:hlinkClick r:id="rId12" action="ppaction://hlinksldjump"/>
              </a:rPr>
              <a:t> </a:t>
            </a:r>
            <a:r>
              <a:rPr lang="it-IT" sz="1200" spc="-5" dirty="0">
                <a:cs typeface="Calibri"/>
                <a:hlinkClick r:id="rId12" action="ppaction://hlinksldjump"/>
              </a:rPr>
              <a:t>citazionali</a:t>
            </a:r>
            <a:endParaRPr lang="it-IT" sz="1200" dirty="0">
              <a:cs typeface="Calibri"/>
            </a:endParaRPr>
          </a:p>
          <a:p>
            <a:pPr marL="152400">
              <a:lnSpc>
                <a:spcPct val="100000"/>
              </a:lnSpc>
              <a:tabLst>
                <a:tab pos="372110" algn="l"/>
              </a:tabLst>
            </a:pPr>
            <a:r>
              <a:rPr lang="it-IT" sz="1200" dirty="0">
                <a:latin typeface="Calibri"/>
                <a:cs typeface="Calibri"/>
              </a:rPr>
              <a:t>19  </a:t>
            </a:r>
            <a:r>
              <a:rPr lang="it-IT" sz="1200" dirty="0">
                <a:latin typeface="Calibri"/>
                <a:cs typeface="Calibri"/>
                <a:hlinkClick r:id="rId13" action="ppaction://hlinksldjump"/>
              </a:rPr>
              <a:t>E</a:t>
            </a:r>
            <a:r>
              <a:rPr sz="1200" spc="-5" dirty="0" err="1">
                <a:latin typeface="Calibri"/>
                <a:cs typeface="Calibri"/>
                <a:hlinkClick r:id="rId13" action="ppaction://hlinksldjump"/>
              </a:rPr>
              <a:t>sportare</a:t>
            </a:r>
            <a:r>
              <a:rPr sz="1200" spc="-5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lang="it-IT" sz="1200" spc="-5" dirty="0">
                <a:latin typeface="Calibri"/>
                <a:cs typeface="Calibri"/>
                <a:hlinkClick r:id="rId13" action="ppaction://hlinksldjump"/>
              </a:rPr>
              <a:t>biblioteche</a:t>
            </a:r>
            <a:r>
              <a:rPr sz="1200" spc="-5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200" dirty="0">
                <a:latin typeface="Calibri"/>
                <a:cs typeface="Calibri"/>
                <a:hlinkClick r:id="rId13" action="ppaction://hlinksldjump"/>
              </a:rPr>
              <a:t>e</a:t>
            </a:r>
            <a:r>
              <a:rPr sz="1200" spc="-40" dirty="0">
                <a:latin typeface="Calibri"/>
                <a:cs typeface="Calibri"/>
                <a:hlinkClick r:id="rId13" action="ppaction://hlinksldjump"/>
              </a:rPr>
              <a:t> </a:t>
            </a:r>
            <a:r>
              <a:rPr sz="1200" spc="-5" dirty="0" err="1">
                <a:latin typeface="Calibri"/>
                <a:cs typeface="Calibri"/>
                <a:hlinkClick r:id="rId13" action="ppaction://hlinksldjump"/>
              </a:rPr>
              <a:t>citazioni</a:t>
            </a:r>
            <a:endParaRPr lang="it-IT" sz="1200" spc="-5" dirty="0">
              <a:latin typeface="Calibri"/>
              <a:cs typeface="Calibri"/>
            </a:endParaRPr>
          </a:p>
          <a:p>
            <a:pPr marL="152400">
              <a:lnSpc>
                <a:spcPct val="100000"/>
              </a:lnSpc>
              <a:tabLst>
                <a:tab pos="372110" algn="l"/>
              </a:tabLst>
            </a:pPr>
            <a:r>
              <a:rPr lang="it-IT" sz="1200" spc="-5" dirty="0">
                <a:latin typeface="Calibri"/>
                <a:cs typeface="Calibri"/>
              </a:rPr>
              <a:t>21     </a:t>
            </a:r>
            <a:r>
              <a:rPr sz="1200" spc="-5" dirty="0">
                <a:latin typeface="Calibri"/>
                <a:cs typeface="Calibri"/>
              </a:rPr>
              <a:t>Backup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0" dirty="0" err="1">
                <a:latin typeface="Calibri"/>
                <a:cs typeface="Calibri"/>
              </a:rPr>
              <a:t>totale</a:t>
            </a:r>
            <a:endParaRPr lang="it-IT" sz="1200" spc="-10" dirty="0">
              <a:latin typeface="Calibri"/>
              <a:cs typeface="Calibri"/>
            </a:endParaRPr>
          </a:p>
          <a:p>
            <a:pPr marL="152400">
              <a:lnSpc>
                <a:spcPct val="100000"/>
              </a:lnSpc>
              <a:tabLst>
                <a:tab pos="372110" algn="l"/>
              </a:tabLst>
            </a:pPr>
            <a:r>
              <a:rPr lang="it-IT" sz="1200" spc="-10" dirty="0">
                <a:latin typeface="Calibri"/>
                <a:cs typeface="Calibri"/>
              </a:rPr>
              <a:t>22  </a:t>
            </a:r>
            <a:r>
              <a:rPr lang="it-IT" sz="1200" spc="-10" dirty="0">
                <a:latin typeface="Calibri"/>
                <a:cs typeface="Calibri"/>
                <a:hlinkClick r:id="rId14" action="ppaction://hlinksldjump"/>
              </a:rPr>
              <a:t>Ripristino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684" y="728598"/>
            <a:ext cx="5437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Per </a:t>
            </a:r>
            <a:r>
              <a:rPr sz="1200" spc="-5" dirty="0">
                <a:latin typeface="Calibri"/>
                <a:cs typeface="Calibri"/>
              </a:rPr>
              <a:t>esempio, potreste essere interessati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trovare </a:t>
            </a:r>
            <a:r>
              <a:rPr sz="1200" spc="-5" dirty="0">
                <a:latin typeface="Calibri"/>
                <a:cs typeface="Calibri"/>
              </a:rPr>
              <a:t>tutte </a:t>
            </a:r>
            <a:r>
              <a:rPr sz="1200" dirty="0">
                <a:latin typeface="Calibri"/>
                <a:cs typeface="Calibri"/>
              </a:rPr>
              <a:t>le </a:t>
            </a:r>
            <a:r>
              <a:rPr sz="1200" spc="-5" dirty="0">
                <a:latin typeface="Calibri"/>
                <a:cs typeface="Calibri"/>
              </a:rPr>
              <a:t>citazioni NON associate </a:t>
            </a:r>
            <a:r>
              <a:rPr sz="1200" dirty="0">
                <a:latin typeface="Calibri"/>
                <a:cs typeface="Calibri"/>
              </a:rPr>
              <a:t>a una  </a:t>
            </a:r>
            <a:r>
              <a:rPr sz="1200" spc="-5" dirty="0" err="1">
                <a:latin typeface="Calibri"/>
                <a:cs typeface="Calibri"/>
              </a:rPr>
              <a:t>determinata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etichetta (tag)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questo caso impostate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ricerca come descritto </a:t>
            </a:r>
            <a:r>
              <a:rPr sz="1200" dirty="0">
                <a:latin typeface="Calibri"/>
                <a:cs typeface="Calibri"/>
              </a:rPr>
              <a:t>nella </a:t>
            </a:r>
            <a:r>
              <a:rPr sz="1200" spc="-5" dirty="0" err="1">
                <a:latin typeface="Calibri"/>
                <a:cs typeface="Calibri"/>
              </a:rPr>
              <a:t>figura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lang="it-IT" sz="1200" dirty="0">
                <a:latin typeface="Calibri"/>
                <a:cs typeface="Calibri"/>
              </a:rPr>
              <a:t>8</a:t>
            </a:r>
            <a:r>
              <a:rPr sz="1200" dirty="0">
                <a:latin typeface="Calibri"/>
                <a:cs typeface="Calibri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892" y="3837813"/>
            <a:ext cx="502330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Salva </a:t>
            </a:r>
            <a:r>
              <a:rPr lang="it-IT" sz="1200" b="1" spc="-10" dirty="0">
                <a:latin typeface="Calibri"/>
                <a:cs typeface="Calibri"/>
              </a:rPr>
              <a:t>la </a:t>
            </a:r>
            <a:r>
              <a:rPr sz="1200" b="1" spc="-5" dirty="0">
                <a:latin typeface="Calibri"/>
                <a:cs typeface="Calibri"/>
              </a:rPr>
              <a:t>ricerca </a:t>
            </a:r>
            <a:r>
              <a:rPr sz="1200" spc="-10" dirty="0">
                <a:latin typeface="Calibri"/>
                <a:cs typeface="Calibri"/>
              </a:rPr>
              <a:t>consente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memorizzare </a:t>
            </a:r>
            <a:r>
              <a:rPr sz="1200" dirty="0">
                <a:latin typeface="Calibri"/>
                <a:cs typeface="Calibri"/>
              </a:rPr>
              <a:t>una </a:t>
            </a:r>
            <a:r>
              <a:rPr sz="1200" spc="-5" dirty="0">
                <a:latin typeface="Calibri"/>
                <a:cs typeface="Calibri"/>
              </a:rPr>
              <a:t>ricerca </a:t>
            </a:r>
            <a:r>
              <a:rPr sz="1200" dirty="0">
                <a:latin typeface="Calibri"/>
                <a:cs typeface="Calibri"/>
              </a:rPr>
              <a:t>per </a:t>
            </a:r>
            <a:r>
              <a:rPr sz="1200" spc="-5" dirty="0">
                <a:latin typeface="Calibri"/>
                <a:cs typeface="Calibri"/>
              </a:rPr>
              <a:t>poterla richiamare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senza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684" y="4020692"/>
            <a:ext cx="552005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necessità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reimpostarla 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capo.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Eseguite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vostra </a:t>
            </a:r>
            <a:r>
              <a:rPr sz="1200" spc="-5" dirty="0">
                <a:latin typeface="Calibri"/>
                <a:cs typeface="Calibri"/>
              </a:rPr>
              <a:t>ricerca, </a:t>
            </a:r>
            <a:r>
              <a:rPr sz="1200" spc="-10" dirty="0">
                <a:latin typeface="Calibri"/>
                <a:cs typeface="Calibri"/>
              </a:rPr>
              <a:t>cliccate </a:t>
            </a:r>
            <a:r>
              <a:rPr sz="1200" spc="-5" dirty="0" err="1">
                <a:latin typeface="Calibri"/>
                <a:cs typeface="Calibri"/>
              </a:rPr>
              <a:t>su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Salv</a:t>
            </a:r>
            <a:r>
              <a:rPr lang="it-IT" sz="1200" b="1" spc="-5" dirty="0">
                <a:latin typeface="Calibri"/>
                <a:cs typeface="Calibri"/>
              </a:rPr>
              <a:t>a l</a:t>
            </a:r>
            <a:r>
              <a:rPr sz="1200" b="1" spc="-5" dirty="0">
                <a:latin typeface="Calibri"/>
                <a:cs typeface="Calibri"/>
              </a:rPr>
              <a:t>a ricerca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datele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5" dirty="0">
                <a:latin typeface="Calibri"/>
                <a:cs typeface="Calibri"/>
              </a:rPr>
              <a:t>nome. </a:t>
            </a:r>
            <a:r>
              <a:rPr sz="1200" spc="-10" dirty="0">
                <a:latin typeface="Calibri"/>
                <a:cs typeface="Calibri"/>
              </a:rPr>
              <a:t>Ora </a:t>
            </a:r>
            <a:r>
              <a:rPr sz="1200" spc="-15" dirty="0">
                <a:latin typeface="Calibri"/>
                <a:cs typeface="Calibri"/>
              </a:rPr>
              <a:t>avrete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una</a:t>
            </a:r>
          </a:p>
          <a:p>
            <a:pPr marL="12700" marR="45974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nuova icona </a:t>
            </a:r>
            <a:r>
              <a:rPr sz="1200" dirty="0">
                <a:latin typeface="Calibri"/>
                <a:cs typeface="Calibri"/>
              </a:rPr>
              <a:t>nel menu della </a:t>
            </a:r>
            <a:r>
              <a:rPr lang="it-IT" sz="1200" spc="-5" dirty="0">
                <a:latin typeface="Calibri"/>
                <a:cs typeface="Calibri"/>
              </a:rPr>
              <a:t>biblioteca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cui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ricerca si riferisce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3</a:t>
            </a:r>
            <a:r>
              <a:rPr lang="it-IT" sz="1200" spc="-5" dirty="0">
                <a:latin typeface="Calibri"/>
                <a:cs typeface="Calibri"/>
              </a:rPr>
              <a:t>9</a:t>
            </a:r>
            <a:r>
              <a:rPr sz="1200" spc="-5" dirty="0">
                <a:latin typeface="Calibri"/>
                <a:cs typeface="Calibri"/>
              </a:rPr>
              <a:t>).  Cliccando </a:t>
            </a:r>
            <a:r>
              <a:rPr sz="1200" spc="-10" dirty="0">
                <a:latin typeface="Calibri"/>
                <a:cs typeface="Calibri"/>
              </a:rPr>
              <a:t>col tasto destro avrete </a:t>
            </a:r>
            <a:r>
              <a:rPr sz="1200" spc="-5" dirty="0">
                <a:latin typeface="Calibri"/>
                <a:cs typeface="Calibri"/>
              </a:rPr>
              <a:t>accesso </a:t>
            </a:r>
            <a:r>
              <a:rPr sz="1200" dirty="0">
                <a:latin typeface="Calibri"/>
                <a:cs typeface="Calibri"/>
              </a:rPr>
              <a:t>a un menu di funzioni </a:t>
            </a:r>
            <a:r>
              <a:rPr sz="1200" spc="-15" dirty="0">
                <a:latin typeface="Calibri"/>
                <a:cs typeface="Calibri"/>
              </a:rPr>
              <a:t>attraverso </a:t>
            </a:r>
            <a:r>
              <a:rPr sz="1200" dirty="0">
                <a:latin typeface="Calibri"/>
                <a:cs typeface="Calibri"/>
              </a:rPr>
              <a:t>il quale  </a:t>
            </a:r>
            <a:r>
              <a:rPr sz="1200" spc="-5" dirty="0" err="1">
                <a:latin typeface="Calibri"/>
                <a:cs typeface="Calibri"/>
              </a:rPr>
              <a:t>potrete</a:t>
            </a:r>
            <a:r>
              <a:rPr lang="it-IT" sz="1200" spc="-5" dirty="0">
                <a:latin typeface="Calibri"/>
                <a:cs typeface="Calibri"/>
              </a:rPr>
              <a:t> modificare, duplicare (per poi apportarvi magari una variazione), eliminare la ricerca salvata, oppure </a:t>
            </a:r>
            <a:r>
              <a:rPr lang="it-IT" sz="1200" b="1" spc="-5" dirty="0">
                <a:latin typeface="Calibri"/>
                <a:cs typeface="Calibri"/>
              </a:rPr>
              <a:t>e</a:t>
            </a:r>
            <a:r>
              <a:rPr sz="1200" b="1" spc="-5" dirty="0" err="1">
                <a:latin typeface="Calibri"/>
                <a:cs typeface="Calibri"/>
              </a:rPr>
              <a:t>sportare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risultati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della </a:t>
            </a:r>
            <a:r>
              <a:rPr sz="1200" spc="-5" dirty="0">
                <a:latin typeface="Calibri"/>
                <a:cs typeface="Calibri"/>
              </a:rPr>
              <a:t>ricerca </a:t>
            </a:r>
            <a:r>
              <a:rPr lang="it-IT" sz="1200" spc="-5" dirty="0">
                <a:latin typeface="Calibri"/>
                <a:cs typeface="Calibri"/>
              </a:rPr>
              <a:t>o </a:t>
            </a:r>
            <a:r>
              <a:rPr lang="it-IT" sz="1200" b="1" spc="-5" dirty="0">
                <a:latin typeface="Calibri"/>
                <a:cs typeface="Calibri"/>
              </a:rPr>
              <a:t>c</a:t>
            </a:r>
            <a:r>
              <a:rPr sz="1200" b="1" spc="-10" dirty="0" err="1">
                <a:latin typeface="Calibri"/>
                <a:cs typeface="Calibri"/>
              </a:rPr>
              <a:t>reare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una </a:t>
            </a:r>
            <a:r>
              <a:rPr sz="1200" b="1" spc="-5" dirty="0">
                <a:latin typeface="Calibri"/>
                <a:cs typeface="Calibri"/>
              </a:rPr>
              <a:t>bibliografia </a:t>
            </a:r>
            <a:r>
              <a:rPr sz="1200" spc="-5" dirty="0">
                <a:latin typeface="Calibri"/>
                <a:cs typeface="Calibri"/>
              </a:rPr>
              <a:t>dei risultati </a:t>
            </a:r>
            <a:r>
              <a:rPr sz="1200" dirty="0">
                <a:latin typeface="Calibri"/>
                <a:cs typeface="Calibri"/>
              </a:rPr>
              <a:t>della </a:t>
            </a:r>
            <a:r>
              <a:rPr sz="1200" spc="-5" dirty="0">
                <a:latin typeface="Calibri"/>
                <a:cs typeface="Calibri"/>
              </a:rPr>
              <a:t>ricerca</a:t>
            </a:r>
            <a:r>
              <a:rPr lang="it-IT" sz="1200" spc="-5" dirty="0">
                <a:latin typeface="Calibri"/>
                <a:cs typeface="Calibri"/>
              </a:rPr>
              <a:t> 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lang="it-IT" sz="1200" b="1" spc="-5" dirty="0" err="1">
                <a:latin typeface="Calibri"/>
                <a:cs typeface="Calibri"/>
              </a:rPr>
              <a:t>gener</a:t>
            </a:r>
            <a:r>
              <a:rPr sz="1200" b="1" spc="-10" dirty="0">
                <a:latin typeface="Calibri"/>
                <a:cs typeface="Calibri"/>
              </a:rPr>
              <a:t>are </a:t>
            </a:r>
            <a:r>
              <a:rPr sz="1200" b="1" dirty="0">
                <a:latin typeface="Calibri"/>
                <a:cs typeface="Calibri"/>
              </a:rPr>
              <a:t>un </a:t>
            </a:r>
            <a:r>
              <a:rPr sz="1200" b="1" spc="-10" dirty="0">
                <a:latin typeface="Calibri"/>
                <a:cs typeface="Calibri"/>
              </a:rPr>
              <a:t>rapporto </a:t>
            </a:r>
            <a:r>
              <a:rPr sz="1200" spc="-5" dirty="0">
                <a:latin typeface="Calibri"/>
                <a:cs typeface="Calibri"/>
              </a:rPr>
              <a:t>dei risultati </a:t>
            </a:r>
            <a:r>
              <a:rPr sz="1200" dirty="0">
                <a:latin typeface="Calibri"/>
                <a:cs typeface="Calibri"/>
              </a:rPr>
              <a:t>della </a:t>
            </a:r>
            <a:r>
              <a:rPr sz="1200" spc="-5" dirty="0">
                <a:latin typeface="Calibri"/>
                <a:cs typeface="Calibri"/>
              </a:rPr>
              <a:t>ricerca</a:t>
            </a:r>
            <a:r>
              <a:rPr sz="1200" spc="-10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0997" y="1560491"/>
            <a:ext cx="3878604" cy="1938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1296" y="3448304"/>
            <a:ext cx="5295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3</a:t>
            </a:r>
            <a:r>
              <a:rPr lang="it-IT" sz="1000" spc="-5" dirty="0">
                <a:latin typeface="Calibri"/>
                <a:cs typeface="Calibri"/>
              </a:rPr>
              <a:t>8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7012" y="3802379"/>
            <a:ext cx="233172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635" y="3788409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2463" y="6016676"/>
            <a:ext cx="2659408" cy="2746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7892" y="8810282"/>
            <a:ext cx="5295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lang="it-IT" sz="1000" spc="1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3</a:t>
            </a:r>
            <a:r>
              <a:rPr lang="it-IT" sz="1000" spc="-5" dirty="0">
                <a:latin typeface="Calibri"/>
                <a:cs typeface="Calibri"/>
              </a:rPr>
              <a:t>9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73017" y="6130290"/>
            <a:ext cx="2737485" cy="1775460"/>
          </a:xfrm>
          <a:custGeom>
            <a:avLst/>
            <a:gdLst/>
            <a:ahLst/>
            <a:cxnLst/>
            <a:rect l="l" t="t" r="r" b="b"/>
            <a:pathLst>
              <a:path w="2737485" h="1775459">
                <a:moveTo>
                  <a:pt x="0" y="295910"/>
                </a:moveTo>
                <a:lnTo>
                  <a:pt x="3872" y="247906"/>
                </a:lnTo>
                <a:lnTo>
                  <a:pt x="15083" y="202370"/>
                </a:lnTo>
                <a:lnTo>
                  <a:pt x="33024" y="159912"/>
                </a:lnTo>
                <a:lnTo>
                  <a:pt x="57087" y="121139"/>
                </a:lnTo>
                <a:lnTo>
                  <a:pt x="86661" y="86661"/>
                </a:lnTo>
                <a:lnTo>
                  <a:pt x="121139" y="57087"/>
                </a:lnTo>
                <a:lnTo>
                  <a:pt x="159912" y="33024"/>
                </a:lnTo>
                <a:lnTo>
                  <a:pt x="202370" y="15083"/>
                </a:lnTo>
                <a:lnTo>
                  <a:pt x="247906" y="3872"/>
                </a:lnTo>
                <a:lnTo>
                  <a:pt x="295910" y="0"/>
                </a:lnTo>
                <a:lnTo>
                  <a:pt x="2441194" y="0"/>
                </a:lnTo>
                <a:lnTo>
                  <a:pt x="2489197" y="3872"/>
                </a:lnTo>
                <a:lnTo>
                  <a:pt x="2534733" y="15083"/>
                </a:lnTo>
                <a:lnTo>
                  <a:pt x="2577191" y="33024"/>
                </a:lnTo>
                <a:lnTo>
                  <a:pt x="2615964" y="57087"/>
                </a:lnTo>
                <a:lnTo>
                  <a:pt x="2650442" y="86661"/>
                </a:lnTo>
                <a:lnTo>
                  <a:pt x="2680016" y="121139"/>
                </a:lnTo>
                <a:lnTo>
                  <a:pt x="2704079" y="159912"/>
                </a:lnTo>
                <a:lnTo>
                  <a:pt x="2722020" y="202370"/>
                </a:lnTo>
                <a:lnTo>
                  <a:pt x="2733231" y="247906"/>
                </a:lnTo>
                <a:lnTo>
                  <a:pt x="2737104" y="295910"/>
                </a:lnTo>
                <a:lnTo>
                  <a:pt x="2737104" y="1479550"/>
                </a:lnTo>
                <a:lnTo>
                  <a:pt x="2733231" y="1527553"/>
                </a:lnTo>
                <a:lnTo>
                  <a:pt x="2722020" y="1573089"/>
                </a:lnTo>
                <a:lnTo>
                  <a:pt x="2704079" y="1615547"/>
                </a:lnTo>
                <a:lnTo>
                  <a:pt x="2680016" y="1654320"/>
                </a:lnTo>
                <a:lnTo>
                  <a:pt x="2650442" y="1688798"/>
                </a:lnTo>
                <a:lnTo>
                  <a:pt x="2615964" y="1718372"/>
                </a:lnTo>
                <a:lnTo>
                  <a:pt x="2577191" y="1742435"/>
                </a:lnTo>
                <a:lnTo>
                  <a:pt x="2534733" y="1760376"/>
                </a:lnTo>
                <a:lnTo>
                  <a:pt x="2489197" y="1771587"/>
                </a:lnTo>
                <a:lnTo>
                  <a:pt x="2441194" y="1775460"/>
                </a:lnTo>
                <a:lnTo>
                  <a:pt x="295910" y="1775460"/>
                </a:lnTo>
                <a:lnTo>
                  <a:pt x="247906" y="1771587"/>
                </a:lnTo>
                <a:lnTo>
                  <a:pt x="202370" y="1760376"/>
                </a:lnTo>
                <a:lnTo>
                  <a:pt x="159912" y="1742435"/>
                </a:lnTo>
                <a:lnTo>
                  <a:pt x="121139" y="1718372"/>
                </a:lnTo>
                <a:lnTo>
                  <a:pt x="86661" y="1688798"/>
                </a:lnTo>
                <a:lnTo>
                  <a:pt x="57087" y="1654320"/>
                </a:lnTo>
                <a:lnTo>
                  <a:pt x="33024" y="1615547"/>
                </a:lnTo>
                <a:lnTo>
                  <a:pt x="15083" y="1573089"/>
                </a:lnTo>
                <a:lnTo>
                  <a:pt x="3872" y="1527553"/>
                </a:lnTo>
                <a:lnTo>
                  <a:pt x="0" y="1479550"/>
                </a:lnTo>
                <a:lnTo>
                  <a:pt x="0" y="295910"/>
                </a:lnTo>
                <a:close/>
              </a:path>
            </a:pathLst>
          </a:custGeom>
          <a:ln w="3809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38117" y="6577710"/>
            <a:ext cx="240601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Calibri"/>
                <a:cs typeface="Calibri"/>
              </a:rPr>
              <a:t>Un </a:t>
            </a:r>
            <a:r>
              <a:rPr sz="1100" b="1" i="1" dirty="0">
                <a:latin typeface="Calibri"/>
                <a:cs typeface="Calibri"/>
              </a:rPr>
              <a:t>Rapporto </a:t>
            </a:r>
            <a:r>
              <a:rPr sz="1100" i="1" dirty="0">
                <a:latin typeface="Calibri"/>
                <a:cs typeface="Calibri"/>
              </a:rPr>
              <a:t>è </a:t>
            </a:r>
            <a:r>
              <a:rPr sz="1100" i="1" spc="-5" dirty="0">
                <a:latin typeface="Calibri"/>
                <a:cs typeface="Calibri"/>
              </a:rPr>
              <a:t>un file html contenente </a:t>
            </a:r>
            <a:r>
              <a:rPr sz="1100" i="1" dirty="0">
                <a:latin typeface="Calibri"/>
                <a:cs typeface="Calibri"/>
              </a:rPr>
              <a:t>i  </a:t>
            </a:r>
            <a:r>
              <a:rPr sz="1100" i="1" spc="-5" dirty="0">
                <a:latin typeface="Calibri"/>
                <a:cs typeface="Calibri"/>
              </a:rPr>
              <a:t>dati di una bibliografia (elementi della  citazione, note, tag, </a:t>
            </a:r>
            <a:r>
              <a:rPr sz="1100" i="1" dirty="0">
                <a:latin typeface="Calibri"/>
                <a:cs typeface="Calibri"/>
              </a:rPr>
              <a:t>presenza </a:t>
            </a:r>
            <a:r>
              <a:rPr sz="1100" i="1" spc="-5" dirty="0">
                <a:latin typeface="Calibri"/>
                <a:cs typeface="Calibri"/>
              </a:rPr>
              <a:t>di allegati,  </a:t>
            </a:r>
            <a:r>
              <a:rPr sz="1100" i="1" dirty="0">
                <a:latin typeface="Calibri"/>
                <a:cs typeface="Calibri"/>
              </a:rPr>
              <a:t>data </a:t>
            </a:r>
            <a:r>
              <a:rPr sz="1100" i="1" spc="-5" dirty="0">
                <a:latin typeface="Calibri"/>
                <a:cs typeface="Calibri"/>
              </a:rPr>
              <a:t>di aggiunta, ecc.) presentati </a:t>
            </a:r>
            <a:r>
              <a:rPr sz="1100" i="1" dirty="0">
                <a:latin typeface="Calibri"/>
                <a:cs typeface="Calibri"/>
              </a:rPr>
              <a:t>in forma  </a:t>
            </a:r>
            <a:r>
              <a:rPr sz="1100" i="1" spc="-5" dirty="0">
                <a:latin typeface="Calibri"/>
                <a:cs typeface="Calibri"/>
              </a:rPr>
              <a:t>di </a:t>
            </a:r>
            <a:r>
              <a:rPr sz="1100" i="1" dirty="0">
                <a:latin typeface="Calibri"/>
                <a:cs typeface="Calibri"/>
              </a:rPr>
              <a:t>lista.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pic>
        <p:nvPicPr>
          <p:cNvPr id="17" name="Immagine 16" descr="Immagine che contiene testo, schermata, schermo, software">
            <a:extLst>
              <a:ext uri="{FF2B5EF4-FFF2-40B4-BE49-F238E27FC236}">
                <a16:creationId xmlns:a16="http://schemas.microsoft.com/office/drawing/2014/main" id="{A34E1A80-566F-585C-87BF-08B6FE0CB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96" y="1583224"/>
            <a:ext cx="3810000" cy="1824119"/>
          </a:xfrm>
          <a:prstGeom prst="rect">
            <a:avLst/>
          </a:prstGeom>
        </p:spPr>
      </p:pic>
      <p:pic>
        <p:nvPicPr>
          <p:cNvPr id="19" name="Immagine 18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E06E6427-B2CD-5975-04BE-DC083064F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512" y="6086818"/>
            <a:ext cx="2530461" cy="2590800"/>
          </a:xfrm>
          <a:prstGeom prst="rect">
            <a:avLst/>
          </a:prstGeom>
        </p:spPr>
      </p:pic>
      <p:pic>
        <p:nvPicPr>
          <p:cNvPr id="25" name="Immagine 24" descr="Immagine che contiene bianco, design">
            <a:extLst>
              <a:ext uri="{FF2B5EF4-FFF2-40B4-BE49-F238E27FC236}">
                <a16:creationId xmlns:a16="http://schemas.microsoft.com/office/drawing/2014/main" id="{5B4BFACE-B879-F848-76DA-7B9A9D2D2B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226" y="6476078"/>
            <a:ext cx="968157" cy="1083884"/>
          </a:xfrm>
          <a:prstGeom prst="rect">
            <a:avLst/>
          </a:prstGeom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A506F825-284F-0A9F-31DD-5FFDC2115A3D}"/>
              </a:ext>
            </a:extLst>
          </p:cNvPr>
          <p:cNvSpPr/>
          <p:nvPr/>
        </p:nvSpPr>
        <p:spPr>
          <a:xfrm>
            <a:off x="1981200" y="2186940"/>
            <a:ext cx="71627" cy="71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29A9583E-1614-E39F-B485-1DA8AA698AD2}"/>
              </a:ext>
            </a:extLst>
          </p:cNvPr>
          <p:cNvSpPr/>
          <p:nvPr/>
        </p:nvSpPr>
        <p:spPr>
          <a:xfrm>
            <a:off x="608506" y="7466236"/>
            <a:ext cx="234696" cy="2331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9F1277EB-4FD2-EE8C-533D-1FF7EA403938}"/>
              </a:ext>
            </a:extLst>
          </p:cNvPr>
          <p:cNvSpPr/>
          <p:nvPr/>
        </p:nvSpPr>
        <p:spPr>
          <a:xfrm>
            <a:off x="658265" y="7573297"/>
            <a:ext cx="270510" cy="3810"/>
          </a:xfrm>
          <a:custGeom>
            <a:avLst/>
            <a:gdLst/>
            <a:ahLst/>
            <a:cxnLst/>
            <a:rect l="l" t="t" r="r" b="b"/>
            <a:pathLst>
              <a:path w="270510" h="3810">
                <a:moveTo>
                  <a:pt x="-15875" y="1841"/>
                </a:moveTo>
                <a:lnTo>
                  <a:pt x="285876" y="1841"/>
                </a:lnTo>
              </a:path>
            </a:pathLst>
          </a:custGeom>
          <a:ln w="3543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80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id="{5EF914DD-12EB-DC6C-D91F-A97E74275BE2}"/>
              </a:ext>
            </a:extLst>
          </p:cNvPr>
          <p:cNvSpPr/>
          <p:nvPr/>
        </p:nvSpPr>
        <p:spPr>
          <a:xfrm>
            <a:off x="4164790" y="532685"/>
            <a:ext cx="2418706" cy="5351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Immagine 27" descr="Immagine che contiene testo, schermata, Carattere, numero">
            <a:extLst>
              <a:ext uri="{FF2B5EF4-FFF2-40B4-BE49-F238E27FC236}">
                <a16:creationId xmlns:a16="http://schemas.microsoft.com/office/drawing/2014/main" id="{F9B34BD2-9C5D-584C-7623-08E7A00F8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11653"/>
            <a:ext cx="2335806" cy="351005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0ACE85-6B0D-25DE-012B-19BAAFA58D73}"/>
              </a:ext>
            </a:extLst>
          </p:cNvPr>
          <p:cNvSpPr txBox="1"/>
          <p:nvPr/>
        </p:nvSpPr>
        <p:spPr>
          <a:xfrm>
            <a:off x="501682" y="477904"/>
            <a:ext cx="342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 alternativa, potete creare la scheda del singolo volume e poi inserire il titolo complessivo nel campo "Extra" (Figura 3) digitando la stringa:</a:t>
            </a:r>
          </a:p>
          <a:p>
            <a:endParaRPr lang="it-IT" sz="1200" dirty="0"/>
          </a:p>
          <a:p>
            <a:r>
              <a:rPr lang="it-IT" sz="1200" dirty="0"/>
              <a:t>container-</a:t>
            </a:r>
            <a:r>
              <a:rPr lang="it-IT" sz="1200" dirty="0" err="1"/>
              <a:t>title</a:t>
            </a:r>
            <a:r>
              <a:rPr lang="it-IT" sz="1200" dirty="0"/>
              <a:t>: …</a:t>
            </a:r>
          </a:p>
          <a:p>
            <a:endParaRPr lang="it-IT" sz="1200" dirty="0"/>
          </a:p>
          <a:p>
            <a:r>
              <a:rPr lang="it-IT" sz="1200" dirty="0"/>
              <a:t>Se poi l'autore del volume da citare è diverso rispetto ai curatori dell'opera complessiva, conviene usare questa seconda modalità, e digitare nel campo "Extra" (Figura 40) la stringa:</a:t>
            </a:r>
          </a:p>
          <a:p>
            <a:br>
              <a:rPr lang="it-IT" sz="1200" dirty="0"/>
            </a:br>
            <a:r>
              <a:rPr lang="it-IT" sz="1200" dirty="0"/>
              <a:t>container-</a:t>
            </a:r>
            <a:r>
              <a:rPr lang="it-IT" sz="1200" dirty="0" err="1"/>
              <a:t>author</a:t>
            </a:r>
            <a:r>
              <a:rPr lang="it-IT" sz="1200" dirty="0"/>
              <a:t>: Cognome || Nome. </a:t>
            </a:r>
          </a:p>
          <a:p>
            <a:endParaRPr lang="it-IT" sz="1200" dirty="0"/>
          </a:p>
          <a:p>
            <a:r>
              <a:rPr lang="it-IT" sz="1200" dirty="0"/>
              <a:t>Questo sarà il risultato (stile full note): </a:t>
            </a:r>
          </a:p>
          <a:p>
            <a:r>
              <a:rPr lang="it-IT" sz="1200" dirty="0"/>
              <a:t>Assa, J., a c. di. </a:t>
            </a:r>
            <a:r>
              <a:rPr lang="it-IT" sz="1200" i="1" dirty="0"/>
              <a:t>Storia della pedagogia e della scuola</a:t>
            </a:r>
            <a:r>
              <a:rPr lang="it-IT" sz="1200" dirty="0"/>
              <a:t>. In </a:t>
            </a:r>
            <a:r>
              <a:rPr lang="it-IT" sz="1200" i="1" dirty="0"/>
              <a:t>Trattato delle scienze pedagogiche</a:t>
            </a:r>
            <a:r>
              <a:rPr lang="it-IT" sz="1200" dirty="0"/>
              <a:t>, di M. </a:t>
            </a:r>
            <a:r>
              <a:rPr lang="it-IT" sz="1200" dirty="0" err="1"/>
              <a:t>Debesse</a:t>
            </a:r>
            <a:r>
              <a:rPr lang="it-IT" sz="1200" dirty="0"/>
              <a:t> e G. </a:t>
            </a:r>
            <a:r>
              <a:rPr lang="it-IT" sz="1200" dirty="0" err="1"/>
              <a:t>Mialaret</a:t>
            </a:r>
            <a:r>
              <a:rPr lang="it-IT" sz="1200" dirty="0"/>
              <a:t>, vol. 1. Armando, 1971. </a:t>
            </a:r>
          </a:p>
          <a:p>
            <a:endParaRPr lang="it-IT" sz="1200" dirty="0"/>
          </a:p>
          <a:p>
            <a:r>
              <a:rPr lang="it-IT" sz="1200" dirty="0"/>
              <a:t>Purtroppo non è abilitata la stringa container-editor per inserire i curatori delle serie, quindi nel caso  dovrete apportare una correzione nella bibliografia finale.</a:t>
            </a:r>
          </a:p>
        </p:txBody>
      </p:sp>
      <p:pic>
        <p:nvPicPr>
          <p:cNvPr id="6" name="Immagine 5" descr="Immagine che contiene testo, schermata, Carattere, algebra">
            <a:extLst>
              <a:ext uri="{FF2B5EF4-FFF2-40B4-BE49-F238E27FC236}">
                <a16:creationId xmlns:a16="http://schemas.microsoft.com/office/drawing/2014/main" id="{75A3AC6D-8358-1E08-F56F-CBF3ED4C7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4043049"/>
            <a:ext cx="2335807" cy="1669307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352AD3A8-9E9E-4566-2F3A-BBDF512D9B44}"/>
              </a:ext>
            </a:extLst>
          </p:cNvPr>
          <p:cNvSpPr/>
          <p:nvPr/>
        </p:nvSpPr>
        <p:spPr>
          <a:xfrm>
            <a:off x="4018093" y="4140613"/>
            <a:ext cx="630311" cy="45719"/>
          </a:xfrm>
          <a:custGeom>
            <a:avLst/>
            <a:gdLst/>
            <a:ahLst/>
            <a:cxnLst/>
            <a:rect l="l" t="t" r="r" b="b"/>
            <a:pathLst>
              <a:path w="270510" h="3810">
                <a:moveTo>
                  <a:pt x="-15875" y="1841"/>
                </a:moveTo>
                <a:lnTo>
                  <a:pt x="285876" y="1841"/>
                </a:lnTo>
              </a:path>
            </a:pathLst>
          </a:custGeom>
          <a:ln w="3543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BCDD6933-FFCD-F764-7BD7-A9549CB4CA0F}"/>
              </a:ext>
            </a:extLst>
          </p:cNvPr>
          <p:cNvSpPr/>
          <p:nvPr/>
        </p:nvSpPr>
        <p:spPr>
          <a:xfrm>
            <a:off x="3813334" y="4069746"/>
            <a:ext cx="234696" cy="233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B989F4B4-7376-1404-6850-9EF4CBA5E595}"/>
              </a:ext>
            </a:extLst>
          </p:cNvPr>
          <p:cNvSpPr/>
          <p:nvPr/>
        </p:nvSpPr>
        <p:spPr>
          <a:xfrm>
            <a:off x="5272234" y="4099249"/>
            <a:ext cx="86669" cy="71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B1AB1351-9952-2EED-81DF-57126B61DC3A}"/>
              </a:ext>
            </a:extLst>
          </p:cNvPr>
          <p:cNvSpPr txBox="1"/>
          <p:nvPr/>
        </p:nvSpPr>
        <p:spPr>
          <a:xfrm>
            <a:off x="4206240" y="5811755"/>
            <a:ext cx="533401" cy="17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40</a:t>
            </a:r>
            <a:endParaRPr sz="1200" spc="-5" dirty="0">
              <a:latin typeface="Calibri"/>
              <a:cs typeface="Calibri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23AE0347-9340-FB99-1BD1-425CFDC5FC49}"/>
              </a:ext>
            </a:extLst>
          </p:cNvPr>
          <p:cNvSpPr txBox="1"/>
          <p:nvPr/>
        </p:nvSpPr>
        <p:spPr>
          <a:xfrm>
            <a:off x="588180" y="4945190"/>
            <a:ext cx="179075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Backup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totale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092654D-3FF5-A5BE-26EA-D2442F51B8F1}"/>
              </a:ext>
            </a:extLst>
          </p:cNvPr>
          <p:cNvSpPr txBox="1"/>
          <p:nvPr/>
        </p:nvSpPr>
        <p:spPr>
          <a:xfrm>
            <a:off x="589093" y="5423398"/>
            <a:ext cx="3429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Zotero </a:t>
            </a:r>
            <a:r>
              <a:rPr sz="1200" spc="-5" dirty="0">
                <a:latin typeface="Calibri"/>
                <a:cs typeface="Calibri"/>
              </a:rPr>
              <a:t>archivia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contenuti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10" dirty="0">
                <a:latin typeface="Calibri"/>
                <a:cs typeface="Calibri"/>
              </a:rPr>
              <a:t>vostro </a:t>
            </a:r>
            <a:r>
              <a:rPr sz="1200" spc="-5" dirty="0">
                <a:latin typeface="Calibri"/>
                <a:cs typeface="Calibri"/>
              </a:rPr>
              <a:t>profilo </a:t>
            </a:r>
            <a:r>
              <a:rPr sz="1200" dirty="0">
                <a:latin typeface="Calibri"/>
                <a:cs typeface="Calibri"/>
              </a:rPr>
              <a:t>in una </a:t>
            </a:r>
            <a:r>
              <a:rPr sz="1200" spc="-5" dirty="0">
                <a:latin typeface="Calibri"/>
                <a:cs typeface="Calibri"/>
              </a:rPr>
              <a:t>cartella che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Windows,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default, </a:t>
            </a:r>
            <a:r>
              <a:rPr sz="1200" spc="-5" dirty="0" err="1">
                <a:latin typeface="Calibri"/>
                <a:cs typeface="Calibri"/>
              </a:rPr>
              <a:t>si</a:t>
            </a:r>
            <a:r>
              <a:rPr lang="it-IT"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trova </a:t>
            </a:r>
            <a:r>
              <a:rPr sz="1200" dirty="0">
                <a:latin typeface="Calibri"/>
                <a:cs typeface="Calibri"/>
              </a:rPr>
              <a:t>nella </a:t>
            </a:r>
            <a:r>
              <a:rPr sz="1200" spc="-5" dirty="0">
                <a:latin typeface="Calibri"/>
                <a:cs typeface="Calibri"/>
              </a:rPr>
              <a:t>seguente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directory:</a:t>
            </a:r>
            <a:endParaRPr sz="1150" dirty="0">
              <a:latin typeface="Calibri"/>
              <a:cs typeface="Calibri"/>
            </a:endParaRPr>
          </a:p>
          <a:p>
            <a:pPr marL="12700" algn="just"/>
            <a:r>
              <a:rPr sz="1200" b="1" spc="-5" dirty="0">
                <a:latin typeface="Calibri"/>
                <a:cs typeface="Calibri"/>
              </a:rPr>
              <a:t>C:\Users\Nome </a:t>
            </a:r>
            <a:r>
              <a:rPr sz="1200" b="1" spc="-10" dirty="0">
                <a:latin typeface="Calibri"/>
                <a:cs typeface="Calibri"/>
              </a:rPr>
              <a:t>utente </a:t>
            </a:r>
            <a:r>
              <a:rPr sz="1200" b="1" dirty="0">
                <a:latin typeface="Calibri"/>
                <a:cs typeface="Calibri"/>
              </a:rPr>
              <a:t>di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Windows\Zotero</a:t>
            </a:r>
            <a:endParaRPr lang="it-IT" sz="1200" b="1" spc="-5" dirty="0">
              <a:latin typeface="Calibri"/>
              <a:cs typeface="Calibri"/>
            </a:endParaRPr>
          </a:p>
          <a:p>
            <a:pPr marL="12700" algn="just"/>
            <a:r>
              <a:rPr lang="it-IT" sz="1200" spc="-5" dirty="0">
                <a:cs typeface="Calibri"/>
              </a:rPr>
              <a:t>(oppure C:\Utenti\Nome </a:t>
            </a:r>
            <a:r>
              <a:rPr lang="it-IT" sz="1200" spc="-10" dirty="0">
                <a:cs typeface="Calibri"/>
              </a:rPr>
              <a:t>utente </a:t>
            </a:r>
            <a:r>
              <a:rPr lang="it-IT" sz="1200" dirty="0">
                <a:cs typeface="Calibri"/>
              </a:rPr>
              <a:t>di</a:t>
            </a:r>
            <a:r>
              <a:rPr lang="it-IT" sz="1200" spc="-15" dirty="0">
                <a:cs typeface="Calibri"/>
              </a:rPr>
              <a:t> </a:t>
            </a:r>
            <a:r>
              <a:rPr lang="it-IT" sz="1200" spc="-5" dirty="0">
                <a:cs typeface="Calibri"/>
              </a:rPr>
              <a:t>Windows\Zotero).</a:t>
            </a:r>
            <a:endParaRPr lang="it-IT" sz="1200" dirty="0">
              <a:latin typeface="Calibri"/>
              <a:cs typeface="Calibri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44F6CC1A-41AA-FBB8-2FC7-77799CF1C23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304633" y="15116072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1404343F-454F-D5F7-042E-BEACFFA6AF6D}"/>
              </a:ext>
            </a:extLst>
          </p:cNvPr>
          <p:cNvSpPr txBox="1"/>
          <p:nvPr/>
        </p:nvSpPr>
        <p:spPr>
          <a:xfrm>
            <a:off x="6248400" y="9371786"/>
            <a:ext cx="21310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BA072A7-B1EB-C7F3-6551-5BF56BDE0457}"/>
              </a:ext>
            </a:extLst>
          </p:cNvPr>
          <p:cNvSpPr txBox="1"/>
          <p:nvPr/>
        </p:nvSpPr>
        <p:spPr>
          <a:xfrm>
            <a:off x="381000" y="9271002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highlight>
                  <a:srgbClr val="EAEAEA"/>
                </a:highlight>
                <a:latin typeface="+mn-lt"/>
                <a:hlinkClick r:id="rId7" action="ppaction://hlinksldjump"/>
              </a:rPr>
              <a:t>Torna al sommario</a:t>
            </a:r>
            <a:endParaRPr lang="it-IT" sz="1600" b="1" dirty="0">
              <a:highlight>
                <a:srgbClr val="EAEAEA"/>
              </a:highlight>
              <a:latin typeface="+mn-lt"/>
            </a:endParaRPr>
          </a:p>
        </p:txBody>
      </p:sp>
      <p:pic>
        <p:nvPicPr>
          <p:cNvPr id="16" name="Immagine 15" descr="Immagine che contiene testo, schermata, Carattere">
            <a:extLst>
              <a:ext uri="{FF2B5EF4-FFF2-40B4-BE49-F238E27FC236}">
                <a16:creationId xmlns:a16="http://schemas.microsoft.com/office/drawing/2014/main" id="{B18F0F13-F1B3-8EF1-F90D-D53327690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7957" y="7503499"/>
            <a:ext cx="4099999" cy="1218251"/>
          </a:xfrm>
          <a:prstGeom prst="rect">
            <a:avLst/>
          </a:prstGeom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id="{7998175E-E57D-75EE-8B6F-CA68090C959B}"/>
              </a:ext>
            </a:extLst>
          </p:cNvPr>
          <p:cNvSpPr txBox="1"/>
          <p:nvPr/>
        </p:nvSpPr>
        <p:spPr>
          <a:xfrm>
            <a:off x="560044" y="6463082"/>
            <a:ext cx="588876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70" algn="just">
              <a:lnSpc>
                <a:spcPct val="100000"/>
              </a:lnSpc>
            </a:pPr>
            <a:r>
              <a:rPr lang="it-IT" sz="1200" spc="-10" dirty="0">
                <a:latin typeface="Calibri"/>
                <a:cs typeface="Calibri"/>
              </a:rPr>
              <a:t>Per </a:t>
            </a:r>
            <a:r>
              <a:rPr lang="it-IT" sz="1200" spc="-5" dirty="0">
                <a:latin typeface="Calibri"/>
                <a:cs typeface="Calibri"/>
              </a:rPr>
              <a:t>backup si intende </a:t>
            </a:r>
            <a:r>
              <a:rPr lang="it-IT" sz="1200" dirty="0">
                <a:latin typeface="Calibri"/>
                <a:cs typeface="Calibri"/>
              </a:rPr>
              <a:t>la </a:t>
            </a:r>
            <a:r>
              <a:rPr lang="it-IT" sz="1200" b="1" spc="-5" dirty="0">
                <a:latin typeface="Calibri"/>
                <a:cs typeface="Calibri"/>
              </a:rPr>
              <a:t>copia </a:t>
            </a:r>
            <a:r>
              <a:rPr lang="it-IT" sz="1200" dirty="0">
                <a:latin typeface="Calibri"/>
                <a:cs typeface="Calibri"/>
              </a:rPr>
              <a:t>della </a:t>
            </a:r>
            <a:r>
              <a:rPr lang="it-IT" sz="1200" spc="-5" dirty="0">
                <a:latin typeface="Calibri"/>
                <a:cs typeface="Calibri"/>
              </a:rPr>
              <a:t>cartella </a:t>
            </a:r>
            <a:r>
              <a:rPr lang="it-IT" sz="1200" spc="-10" dirty="0">
                <a:latin typeface="Calibri"/>
                <a:cs typeface="Calibri"/>
              </a:rPr>
              <a:t>Zotero </a:t>
            </a:r>
            <a:r>
              <a:rPr lang="it-IT" sz="1200" dirty="0">
                <a:latin typeface="Calibri"/>
                <a:cs typeface="Calibri"/>
              </a:rPr>
              <a:t>e del </a:t>
            </a:r>
            <a:r>
              <a:rPr lang="it-IT" sz="1200" spc="-5" dirty="0">
                <a:latin typeface="Calibri"/>
                <a:cs typeface="Calibri"/>
              </a:rPr>
              <a:t>suo contenuto. </a:t>
            </a:r>
            <a:r>
              <a:rPr lang="it-IT" sz="1200" dirty="0">
                <a:latin typeface="Calibri"/>
                <a:cs typeface="Calibri"/>
              </a:rPr>
              <a:t>In </a:t>
            </a:r>
            <a:r>
              <a:rPr lang="it-IT" sz="1200" spc="-5" dirty="0">
                <a:latin typeface="Calibri"/>
                <a:cs typeface="Calibri"/>
              </a:rPr>
              <a:t>questo </a:t>
            </a:r>
            <a:r>
              <a:rPr lang="it-IT" sz="1200" dirty="0">
                <a:latin typeface="Calibri"/>
                <a:cs typeface="Calibri"/>
              </a:rPr>
              <a:t>modo  </a:t>
            </a:r>
            <a:r>
              <a:rPr lang="it-IT" sz="1200" spc="-10" dirty="0">
                <a:latin typeface="Calibri"/>
                <a:cs typeface="Calibri"/>
              </a:rPr>
              <a:t>salvate </a:t>
            </a:r>
            <a:r>
              <a:rPr lang="it-IT" sz="1200" b="1" spc="-5" dirty="0">
                <a:latin typeface="Calibri"/>
                <a:cs typeface="Calibri"/>
              </a:rPr>
              <a:t>tutto</a:t>
            </a:r>
            <a:r>
              <a:rPr lang="it-IT" sz="1200" spc="-5" dirty="0">
                <a:latin typeface="Calibri"/>
                <a:cs typeface="Calibri"/>
              </a:rPr>
              <a:t>. </a:t>
            </a:r>
            <a:r>
              <a:rPr lang="it-IT" sz="1200" dirty="0">
                <a:latin typeface="Calibri"/>
                <a:cs typeface="Calibri"/>
              </a:rPr>
              <a:t>Nel </a:t>
            </a:r>
            <a:r>
              <a:rPr lang="it-IT" sz="1200" spc="-5" dirty="0">
                <a:latin typeface="Calibri"/>
                <a:cs typeface="Calibri"/>
              </a:rPr>
              <a:t>caso dobbiate ripristinare </a:t>
            </a:r>
            <a:r>
              <a:rPr lang="it-IT" sz="1200" dirty="0">
                <a:latin typeface="Calibri"/>
                <a:cs typeface="Calibri"/>
              </a:rPr>
              <a:t>un </a:t>
            </a:r>
            <a:r>
              <a:rPr lang="it-IT" sz="1200" spc="-5" dirty="0">
                <a:latin typeface="Calibri"/>
                <a:cs typeface="Calibri"/>
              </a:rPr>
              <a:t>backup </a:t>
            </a:r>
            <a:r>
              <a:rPr lang="it-IT" sz="1200" spc="-10" dirty="0">
                <a:latin typeface="Calibri"/>
                <a:cs typeface="Calibri"/>
              </a:rPr>
              <a:t>dovete </a:t>
            </a:r>
            <a:r>
              <a:rPr lang="it-IT" sz="1200" b="1" dirty="0">
                <a:latin typeface="Calibri"/>
                <a:cs typeface="Calibri"/>
              </a:rPr>
              <a:t>sostituire </a:t>
            </a:r>
            <a:r>
              <a:rPr lang="it-IT" sz="1200" dirty="0">
                <a:latin typeface="Calibri"/>
                <a:cs typeface="Calibri"/>
              </a:rPr>
              <a:t>la </a:t>
            </a:r>
            <a:r>
              <a:rPr lang="it-IT" sz="1200" spc="-5" dirty="0">
                <a:latin typeface="Calibri"/>
                <a:cs typeface="Calibri"/>
              </a:rPr>
              <a:t>cartella </a:t>
            </a:r>
            <a:r>
              <a:rPr lang="it-IT" sz="1200" spc="-10" dirty="0">
                <a:latin typeface="Calibri"/>
                <a:cs typeface="Calibri"/>
              </a:rPr>
              <a:t>verso </a:t>
            </a:r>
            <a:r>
              <a:rPr lang="it-IT" sz="1200" spc="-5" dirty="0">
                <a:latin typeface="Calibri"/>
                <a:cs typeface="Calibri"/>
              </a:rPr>
              <a:t>cui </a:t>
            </a:r>
            <a:r>
              <a:rPr lang="it-IT" sz="1200" spc="-10" dirty="0">
                <a:latin typeface="Calibri"/>
                <a:cs typeface="Calibri"/>
              </a:rPr>
              <a:t>punta Zotero con </a:t>
            </a:r>
            <a:r>
              <a:rPr lang="it-IT" sz="1200" dirty="0">
                <a:latin typeface="Calibri"/>
                <a:cs typeface="Calibri"/>
              </a:rPr>
              <a:t>quella di </a:t>
            </a:r>
            <a:r>
              <a:rPr lang="it-IT" sz="1200" spc="-5" dirty="0">
                <a:latin typeface="Calibri"/>
                <a:cs typeface="Calibri"/>
              </a:rPr>
              <a:t>backup. </a:t>
            </a:r>
            <a:r>
              <a:rPr lang="it-IT" sz="1200" spc="-20" dirty="0">
                <a:latin typeface="Calibri"/>
                <a:cs typeface="Calibri"/>
              </a:rPr>
              <a:t>Fate</a:t>
            </a:r>
            <a:r>
              <a:rPr lang="it-IT" sz="1200" spc="-45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attenzione.</a:t>
            </a:r>
            <a:endParaRPr lang="it-IT" sz="1150" dirty="0">
              <a:latin typeface="Calibri"/>
              <a:cs typeface="Calibri"/>
            </a:endParaRPr>
          </a:p>
          <a:p>
            <a:pPr marL="12700" marR="69850" algn="just">
              <a:lnSpc>
                <a:spcPct val="100000"/>
              </a:lnSpc>
            </a:pPr>
            <a:r>
              <a:rPr lang="it-IT" sz="1200" dirty="0">
                <a:latin typeface="Calibri"/>
                <a:cs typeface="Calibri"/>
              </a:rPr>
              <a:t>Prima di </a:t>
            </a:r>
            <a:r>
              <a:rPr lang="it-IT" sz="1200" spc="-5" dirty="0">
                <a:latin typeface="Calibri"/>
                <a:cs typeface="Calibri"/>
              </a:rPr>
              <a:t>farlo </a:t>
            </a:r>
            <a:r>
              <a:rPr lang="it-IT" sz="1200" spc="-10" dirty="0">
                <a:latin typeface="Calibri"/>
                <a:cs typeface="Calibri"/>
              </a:rPr>
              <a:t>controllate in Zotero </a:t>
            </a:r>
            <a:r>
              <a:rPr lang="it-IT" sz="1200" dirty="0">
                <a:latin typeface="Calibri"/>
                <a:cs typeface="Calibri"/>
              </a:rPr>
              <a:t>la </a:t>
            </a:r>
            <a:r>
              <a:rPr lang="it-IT" sz="1200" spc="-5" dirty="0">
                <a:latin typeface="Calibri"/>
                <a:cs typeface="Calibri"/>
              </a:rPr>
              <a:t>directory </a:t>
            </a:r>
            <a:r>
              <a:rPr lang="it-IT" sz="1200" dirty="0">
                <a:latin typeface="Calibri"/>
                <a:cs typeface="Calibri"/>
              </a:rPr>
              <a:t>di </a:t>
            </a:r>
            <a:r>
              <a:rPr lang="it-IT" sz="1200" spc="-5" dirty="0">
                <a:latin typeface="Calibri"/>
                <a:cs typeface="Calibri"/>
              </a:rPr>
              <a:t>salvataggio dati </a:t>
            </a:r>
            <a:r>
              <a:rPr lang="it-IT" sz="1200" spc="-10" dirty="0">
                <a:latin typeface="Calibri"/>
                <a:cs typeface="Calibri"/>
              </a:rPr>
              <a:t>predefinita </a:t>
            </a:r>
            <a:r>
              <a:rPr lang="it-IT" sz="1200" spc="-5" dirty="0">
                <a:latin typeface="Calibri"/>
                <a:cs typeface="Calibri"/>
              </a:rPr>
              <a:t>sulla </a:t>
            </a:r>
            <a:r>
              <a:rPr lang="it-IT" sz="1200" spc="-10" dirty="0">
                <a:latin typeface="Calibri"/>
                <a:cs typeface="Calibri"/>
              </a:rPr>
              <a:t>vostra </a:t>
            </a:r>
            <a:r>
              <a:rPr lang="it-IT" sz="1200" spc="-5" dirty="0">
                <a:latin typeface="Calibri"/>
                <a:cs typeface="Calibri"/>
              </a:rPr>
              <a:t>macchina </a:t>
            </a:r>
            <a:r>
              <a:rPr lang="it-IT" sz="1200" dirty="0">
                <a:latin typeface="Calibri"/>
                <a:cs typeface="Calibri"/>
              </a:rPr>
              <a:t>andando</a:t>
            </a:r>
            <a:r>
              <a:rPr lang="it-IT" sz="1200" spc="-35" dirty="0">
                <a:latin typeface="Calibri"/>
                <a:cs typeface="Calibri"/>
              </a:rPr>
              <a:t> </a:t>
            </a:r>
            <a:r>
              <a:rPr lang="it-IT" sz="1200" dirty="0">
                <a:latin typeface="Calibri"/>
                <a:cs typeface="Calibri"/>
              </a:rPr>
              <a:t>in </a:t>
            </a:r>
            <a:r>
              <a:rPr lang="it-IT" sz="1200" b="1" spc="-10" dirty="0" err="1">
                <a:latin typeface="Calibri"/>
                <a:cs typeface="Calibri"/>
              </a:rPr>
              <a:t>Impostaziono</a:t>
            </a:r>
            <a:r>
              <a:rPr lang="it-IT" sz="1200" b="1" spc="-10" dirty="0">
                <a:latin typeface="Calibri"/>
                <a:cs typeface="Calibri"/>
              </a:rPr>
              <a:t>/Avanzate/Percorso della cartella dati;</a:t>
            </a:r>
          </a:p>
          <a:p>
            <a:pPr marL="12700" marR="69850" algn="just">
              <a:lnSpc>
                <a:spcPct val="100000"/>
              </a:lnSpc>
            </a:pPr>
            <a:r>
              <a:rPr lang="it-IT" sz="1200" spc="-10" dirty="0">
                <a:latin typeface="Calibri"/>
                <a:cs typeface="Calibri"/>
              </a:rPr>
              <a:t>è possibile scegliere </a:t>
            </a:r>
          </a:p>
          <a:p>
            <a:pPr marL="12700" marR="69850" algn="just">
              <a:lnSpc>
                <a:spcPct val="100000"/>
              </a:lnSpc>
            </a:pPr>
            <a:r>
              <a:rPr lang="it-IT" sz="1200" spc="-10" dirty="0">
                <a:latin typeface="Calibri"/>
                <a:cs typeface="Calibri"/>
              </a:rPr>
              <a:t>una cartella diversa </a:t>
            </a:r>
          </a:p>
          <a:p>
            <a:pPr marL="12700" marR="69850" algn="just">
              <a:lnSpc>
                <a:spcPct val="100000"/>
              </a:lnSpc>
            </a:pPr>
            <a:r>
              <a:rPr lang="it-IT" sz="1200" spc="-10" dirty="0">
                <a:latin typeface="Calibri"/>
                <a:cs typeface="Calibri"/>
              </a:rPr>
              <a:t>alla voce Personalizza.</a:t>
            </a:r>
            <a:endParaRPr lang="it-IT" sz="1200" dirty="0">
              <a:latin typeface="Calibri"/>
              <a:cs typeface="Calibri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9BFFDC6B-1A59-A029-C41A-4D9E3FC8F3BA}"/>
              </a:ext>
            </a:extLst>
          </p:cNvPr>
          <p:cNvSpPr txBox="1"/>
          <p:nvPr/>
        </p:nvSpPr>
        <p:spPr>
          <a:xfrm>
            <a:off x="2226532" y="8782093"/>
            <a:ext cx="533401" cy="17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41</a:t>
            </a:r>
            <a:endParaRPr sz="1200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14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>
            <a:extLst>
              <a:ext uri="{FF2B5EF4-FFF2-40B4-BE49-F238E27FC236}">
                <a16:creationId xmlns:a16="http://schemas.microsoft.com/office/drawing/2014/main" id="{2A28E91E-9813-2088-23D3-8707C9A46DE8}"/>
              </a:ext>
            </a:extLst>
          </p:cNvPr>
          <p:cNvSpPr/>
          <p:nvPr/>
        </p:nvSpPr>
        <p:spPr>
          <a:xfrm>
            <a:off x="2689435" y="3602838"/>
            <a:ext cx="4082217" cy="2250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65810" y="570594"/>
            <a:ext cx="14153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R</a:t>
            </a:r>
            <a:r>
              <a:rPr lang="it-IT" sz="1800" b="1" spc="-30" dirty="0" err="1">
                <a:latin typeface="Calibri"/>
                <a:cs typeface="Calibri"/>
              </a:rPr>
              <a:t>ipristino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668" y="1041288"/>
            <a:ext cx="58578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La </a:t>
            </a:r>
            <a:r>
              <a:rPr sz="1200" dirty="0" err="1">
                <a:latin typeface="Calibri"/>
                <a:cs typeface="Calibri"/>
              </a:rPr>
              <a:t>funzione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lang="it-IT" sz="1200" spc="-10" dirty="0">
                <a:latin typeface="Calibri"/>
                <a:cs typeface="Calibri"/>
              </a:rPr>
              <a:t>Ripristina</a:t>
            </a:r>
            <a:r>
              <a:rPr sz="1200" spc="-10" dirty="0">
                <a:latin typeface="Calibri"/>
                <a:cs typeface="Calibri"/>
              </a:rPr>
              <a:t> (</a:t>
            </a:r>
            <a:r>
              <a:rPr sz="1200" spc="-10" dirty="0" err="1">
                <a:latin typeface="Calibri"/>
                <a:cs typeface="Calibri"/>
              </a:rPr>
              <a:t>figur</a:t>
            </a:r>
            <a:r>
              <a:rPr lang="it-IT" sz="1200" spc="-1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lang="it-IT" sz="1200" dirty="0">
                <a:latin typeface="Calibri"/>
                <a:cs typeface="Calibri"/>
              </a:rPr>
              <a:t>42 e 43</a:t>
            </a:r>
            <a:r>
              <a:rPr sz="1200" dirty="0">
                <a:latin typeface="Calibri"/>
                <a:cs typeface="Calibri"/>
              </a:rPr>
              <a:t>) può esservi di </a:t>
            </a:r>
            <a:r>
              <a:rPr sz="1200" spc="-5" dirty="0">
                <a:latin typeface="Calibri"/>
                <a:cs typeface="Calibri"/>
              </a:rPr>
              <a:t>aiuto se </a:t>
            </a:r>
            <a:r>
              <a:rPr sz="1200" spc="-15" dirty="0">
                <a:latin typeface="Calibri"/>
                <a:cs typeface="Calibri"/>
              </a:rPr>
              <a:t>avete fatto </a:t>
            </a:r>
            <a:r>
              <a:rPr sz="1200" dirty="0">
                <a:latin typeface="Calibri"/>
                <a:cs typeface="Calibri"/>
              </a:rPr>
              <a:t>dei </a:t>
            </a:r>
            <a:r>
              <a:rPr sz="1200" spc="-5" dirty="0">
                <a:latin typeface="Calibri"/>
                <a:cs typeface="Calibri"/>
              </a:rPr>
              <a:t>disastri </a:t>
            </a:r>
            <a:r>
              <a:rPr sz="1200" dirty="0">
                <a:latin typeface="Calibri"/>
                <a:cs typeface="Calibri"/>
              </a:rPr>
              <a:t>nel </a:t>
            </a:r>
            <a:r>
              <a:rPr sz="1200" spc="-5" dirty="0">
                <a:latin typeface="Calibri"/>
                <a:cs typeface="Calibri"/>
              </a:rPr>
              <a:t>computer </a:t>
            </a:r>
            <a:r>
              <a:rPr sz="1200" spc="5" dirty="0">
                <a:latin typeface="Calibri"/>
                <a:cs typeface="Calibri"/>
              </a:rPr>
              <a:t>A, </a:t>
            </a:r>
            <a:r>
              <a:rPr sz="1200" spc="-10" dirty="0">
                <a:latin typeface="Calibri"/>
                <a:cs typeface="Calibri"/>
              </a:rPr>
              <a:t>sincronizzati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quindi ormai </a:t>
            </a:r>
            <a:r>
              <a:rPr sz="1200" spc="-10" dirty="0">
                <a:latin typeface="Calibri"/>
                <a:cs typeface="Calibri"/>
              </a:rPr>
              <a:t>traferiti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remoto, avendo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disposizione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5" dirty="0">
                <a:latin typeface="Calibri"/>
                <a:cs typeface="Calibri"/>
              </a:rPr>
              <a:t>computer </a:t>
            </a:r>
            <a:r>
              <a:rPr sz="1200" dirty="0">
                <a:latin typeface="Calibri"/>
                <a:cs typeface="Calibri"/>
              </a:rPr>
              <a:t>B </a:t>
            </a:r>
            <a:r>
              <a:rPr sz="1200" spc="-10" dirty="0">
                <a:latin typeface="Calibri"/>
                <a:cs typeface="Calibri"/>
              </a:rPr>
              <a:t>con </a:t>
            </a:r>
            <a:r>
              <a:rPr sz="1200" spc="-5" dirty="0" err="1">
                <a:latin typeface="Calibri"/>
                <a:cs typeface="Calibri"/>
              </a:rPr>
              <a:t>dati</a:t>
            </a:r>
            <a:r>
              <a:rPr sz="1200" spc="-5" dirty="0">
                <a:latin typeface="Calibri"/>
                <a:cs typeface="Calibri"/>
              </a:rPr>
              <a:t> «buoni» </a:t>
            </a:r>
            <a:r>
              <a:rPr sz="1200" dirty="0">
                <a:latin typeface="Calibri"/>
                <a:cs typeface="Calibri"/>
              </a:rPr>
              <a:t>o un </a:t>
            </a:r>
            <a:r>
              <a:rPr sz="1200" spc="-5" dirty="0">
                <a:latin typeface="Calibri"/>
                <a:cs typeface="Calibri"/>
              </a:rPr>
              <a:t>backup affidabile </a:t>
            </a:r>
            <a:r>
              <a:rPr sz="1200" dirty="0">
                <a:latin typeface="Calibri"/>
                <a:cs typeface="Calibri"/>
              </a:rPr>
              <a:t>della </a:t>
            </a:r>
            <a:r>
              <a:rPr sz="1200" spc="-10" dirty="0" err="1">
                <a:latin typeface="Calibri"/>
                <a:cs typeface="Calibri"/>
              </a:rPr>
              <a:t>vostra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biblioteca</a:t>
            </a:r>
            <a:r>
              <a:rPr sz="1200" spc="-5" dirty="0">
                <a:latin typeface="Calibri"/>
                <a:cs typeface="Calibri"/>
              </a:rPr>
              <a:t> antecedente </a:t>
            </a:r>
            <a:r>
              <a:rPr sz="1200" dirty="0">
                <a:latin typeface="Calibri"/>
                <a:cs typeface="Calibri"/>
              </a:rPr>
              <a:t>il</a:t>
            </a:r>
            <a:r>
              <a:rPr sz="1200" spc="-1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disastro.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517" y="1886675"/>
            <a:ext cx="3276883" cy="271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5130" y="6255983"/>
            <a:ext cx="6252540" cy="2012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it-IT" sz="1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dirty="0">
                <a:latin typeface="Calibri"/>
                <a:cs typeface="Calibri"/>
              </a:rPr>
              <a:t>Prima di </a:t>
            </a:r>
            <a:r>
              <a:rPr sz="1200" spc="-5" dirty="0">
                <a:latin typeface="Calibri"/>
                <a:cs typeface="Calibri"/>
              </a:rPr>
              <a:t>tutto </a:t>
            </a:r>
            <a:r>
              <a:rPr sz="1200" b="1" spc="-10" dirty="0">
                <a:latin typeface="Calibri"/>
                <a:cs typeface="Calibri"/>
              </a:rPr>
              <a:t>scollegate </a:t>
            </a:r>
            <a:r>
              <a:rPr sz="1200" b="1" dirty="0">
                <a:latin typeface="Calibri"/>
                <a:cs typeface="Calibri"/>
              </a:rPr>
              <a:t>il </a:t>
            </a:r>
            <a:r>
              <a:rPr sz="1200" b="1" spc="-5" dirty="0">
                <a:latin typeface="Calibri"/>
                <a:cs typeface="Calibri"/>
              </a:rPr>
              <a:t>vostro computer dalla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rete</a:t>
            </a:r>
            <a:r>
              <a:rPr sz="1200" spc="-5" dirty="0">
                <a:latin typeface="Calibri"/>
                <a:cs typeface="Calibri"/>
              </a:rPr>
              <a:t>!</a:t>
            </a:r>
            <a:endParaRPr sz="1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dirty="0">
                <a:latin typeface="Calibri"/>
                <a:cs typeface="Calibri"/>
              </a:rPr>
              <a:t>Aprite </a:t>
            </a:r>
            <a:r>
              <a:rPr sz="1200" spc="-10" dirty="0">
                <a:latin typeface="Calibri"/>
                <a:cs typeface="Calibri"/>
              </a:rPr>
              <a:t>Zotero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10" dirty="0">
                <a:latin typeface="Calibri"/>
                <a:cs typeface="Calibri"/>
              </a:rPr>
              <a:t>disattivate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sincronizzazione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automatica;</a:t>
            </a:r>
            <a:endParaRPr sz="1200" dirty="0">
              <a:latin typeface="Calibri"/>
              <a:cs typeface="Calibri"/>
            </a:endParaRPr>
          </a:p>
          <a:p>
            <a:pPr marR="534035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" dirty="0">
                <a:latin typeface="Calibri"/>
                <a:cs typeface="Calibri"/>
              </a:rPr>
              <a:t>Caricate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5" dirty="0">
                <a:latin typeface="Calibri"/>
                <a:cs typeface="Calibri"/>
              </a:rPr>
              <a:t>backup </a:t>
            </a:r>
            <a:r>
              <a:rPr sz="1200" dirty="0">
                <a:latin typeface="Calibri"/>
                <a:cs typeface="Calibri"/>
              </a:rPr>
              <a:t>dei </a:t>
            </a:r>
            <a:r>
              <a:rPr sz="1200" spc="-5" dirty="0">
                <a:latin typeface="Calibri"/>
                <a:cs typeface="Calibri"/>
              </a:rPr>
              <a:t>vostri dati se </a:t>
            </a:r>
            <a:r>
              <a:rPr sz="1200" dirty="0">
                <a:latin typeface="Calibri"/>
                <a:cs typeface="Calibri"/>
              </a:rPr>
              <a:t>lo </a:t>
            </a:r>
            <a:r>
              <a:rPr sz="1200" spc="-15" dirty="0">
                <a:latin typeface="Calibri"/>
                <a:cs typeface="Calibri"/>
              </a:rPr>
              <a:t>avete </a:t>
            </a:r>
            <a:r>
              <a:rPr sz="1200" spc="-5" dirty="0">
                <a:latin typeface="Calibri"/>
                <a:cs typeface="Calibri"/>
              </a:rPr>
              <a:t>oppure </a:t>
            </a:r>
            <a:r>
              <a:rPr sz="1200" spc="-10" dirty="0">
                <a:latin typeface="Calibri"/>
                <a:cs typeface="Calibri"/>
              </a:rPr>
              <a:t>procedete con </a:t>
            </a:r>
            <a:r>
              <a:rPr sz="1200" spc="-10" dirty="0" err="1">
                <a:latin typeface="Calibri"/>
                <a:cs typeface="Calibri"/>
              </a:rPr>
              <a:t>l’operazione</a:t>
            </a:r>
            <a:r>
              <a:rPr lang="it-IT" sz="1200" spc="-10" dirty="0">
                <a:latin typeface="Calibri"/>
                <a:cs typeface="Calibri"/>
              </a:rPr>
              <a:t> s</a:t>
            </a:r>
            <a:r>
              <a:rPr sz="1200" spc="-5" dirty="0" err="1">
                <a:latin typeface="Calibri"/>
                <a:cs typeface="Calibri"/>
              </a:rPr>
              <a:t>uccessiva</a:t>
            </a:r>
            <a:r>
              <a:rPr sz="1200" spc="-5" dirty="0">
                <a:latin typeface="Calibri"/>
                <a:cs typeface="Calibri"/>
              </a:rPr>
              <a:t>;</a:t>
            </a:r>
            <a:endParaRPr sz="1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" dirty="0">
                <a:latin typeface="Calibri"/>
                <a:cs typeface="Calibri"/>
              </a:rPr>
              <a:t>Collegate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5" dirty="0">
                <a:latin typeface="Calibri"/>
                <a:cs typeface="Calibri"/>
              </a:rPr>
              <a:t>computer </a:t>
            </a:r>
            <a:r>
              <a:rPr sz="1200" dirty="0">
                <a:latin typeface="Calibri"/>
                <a:cs typeface="Calibri"/>
              </a:rPr>
              <a:t>alla</a:t>
            </a:r>
            <a:r>
              <a:rPr sz="1200" spc="-10" dirty="0">
                <a:latin typeface="Calibri"/>
                <a:cs typeface="Calibri"/>
              </a:rPr>
              <a:t> rete;</a:t>
            </a:r>
            <a:endParaRPr sz="1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" dirty="0">
                <a:latin typeface="Calibri"/>
                <a:cs typeface="Calibri"/>
              </a:rPr>
              <a:t>Scegliete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lang="it-IT" sz="1200" spc="-5" dirty="0">
                <a:latin typeface="Calibri"/>
                <a:cs typeface="Calibri"/>
              </a:rPr>
              <a:t>biblioteca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cui </a:t>
            </a:r>
            <a:r>
              <a:rPr sz="1200" spc="-10" dirty="0">
                <a:latin typeface="Calibri"/>
                <a:cs typeface="Calibri"/>
              </a:rPr>
              <a:t>volete fare </a:t>
            </a:r>
            <a:r>
              <a:rPr sz="1200" dirty="0">
                <a:latin typeface="Calibri"/>
                <a:cs typeface="Calibri"/>
              </a:rPr>
              <a:t>il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reset;</a:t>
            </a:r>
            <a:endParaRPr sz="1200" dirty="0">
              <a:latin typeface="Calibri"/>
              <a:cs typeface="Calibri"/>
            </a:endParaRPr>
          </a:p>
          <a:p>
            <a:pPr marL="241300" marR="255904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10" dirty="0">
                <a:latin typeface="Calibri"/>
                <a:cs typeface="Calibri"/>
              </a:rPr>
              <a:t>Cliccate </a:t>
            </a:r>
            <a:r>
              <a:rPr sz="1200" spc="-5" dirty="0">
                <a:latin typeface="Calibri"/>
                <a:cs typeface="Calibri"/>
              </a:rPr>
              <a:t>su </a:t>
            </a:r>
            <a:r>
              <a:rPr sz="1200" b="1" spc="-10" dirty="0">
                <a:latin typeface="Calibri"/>
                <a:cs typeface="Calibri"/>
              </a:rPr>
              <a:t>Restore </a:t>
            </a:r>
            <a:r>
              <a:rPr sz="1200" b="1" spc="-5" dirty="0">
                <a:latin typeface="Calibri"/>
                <a:cs typeface="Calibri"/>
              </a:rPr>
              <a:t>to </a:t>
            </a:r>
            <a:r>
              <a:rPr sz="1200" b="1" dirty="0">
                <a:latin typeface="Calibri"/>
                <a:cs typeface="Calibri"/>
              </a:rPr>
              <a:t>online </a:t>
            </a:r>
            <a:r>
              <a:rPr sz="1200" b="1" spc="-5" dirty="0">
                <a:latin typeface="Calibri"/>
                <a:cs typeface="Calibri"/>
              </a:rPr>
              <a:t>library</a:t>
            </a:r>
            <a:r>
              <a:rPr sz="1200" spc="-5" dirty="0">
                <a:latin typeface="Calibri"/>
                <a:cs typeface="Calibri"/>
              </a:rPr>
              <a:t>: sostituirete completamente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dati </a:t>
            </a:r>
            <a:r>
              <a:rPr sz="1200" spc="-5" dirty="0" err="1">
                <a:latin typeface="Calibri"/>
                <a:cs typeface="Calibri"/>
              </a:rPr>
              <a:t>archiviati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remoto </a:t>
            </a:r>
            <a:r>
              <a:rPr sz="1200" spc="-10" dirty="0">
                <a:latin typeface="Calibri"/>
                <a:cs typeface="Calibri"/>
              </a:rPr>
              <a:t>con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dati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locale. La </a:t>
            </a:r>
            <a:r>
              <a:rPr sz="1200" spc="-10" dirty="0">
                <a:latin typeface="Calibri"/>
                <a:cs typeface="Calibri"/>
              </a:rPr>
              <a:t>procedura </a:t>
            </a:r>
            <a:r>
              <a:rPr sz="1200" dirty="0">
                <a:latin typeface="Calibri"/>
                <a:cs typeface="Calibri"/>
              </a:rPr>
              <a:t>è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irreversibile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Se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5" dirty="0">
                <a:latin typeface="Calibri"/>
                <a:cs typeface="Calibri"/>
              </a:rPr>
              <a:t>problema </a:t>
            </a:r>
            <a:r>
              <a:rPr sz="1200" spc="-10" dirty="0">
                <a:latin typeface="Calibri"/>
                <a:cs typeface="Calibri"/>
              </a:rPr>
              <a:t>sta </a:t>
            </a:r>
            <a:r>
              <a:rPr sz="1200" dirty="0">
                <a:latin typeface="Calibri"/>
                <a:cs typeface="Calibri"/>
              </a:rPr>
              <a:t>negli </a:t>
            </a:r>
            <a:r>
              <a:rPr sz="1200" spc="-5" dirty="0">
                <a:latin typeface="Calibri"/>
                <a:cs typeface="Calibri"/>
              </a:rPr>
              <a:t>allegati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non </a:t>
            </a:r>
            <a:r>
              <a:rPr sz="1200" dirty="0">
                <a:latin typeface="Calibri"/>
                <a:cs typeface="Calibri"/>
              </a:rPr>
              <a:t>nelle </a:t>
            </a:r>
            <a:r>
              <a:rPr sz="1200" spc="-5" dirty="0">
                <a:latin typeface="Calibri"/>
                <a:cs typeface="Calibri"/>
              </a:rPr>
              <a:t>citazioni, arrivati </a:t>
            </a:r>
            <a:r>
              <a:rPr sz="1200" dirty="0">
                <a:latin typeface="Calibri"/>
                <a:cs typeface="Calibri"/>
              </a:rPr>
              <a:t>al </a:t>
            </a:r>
            <a:r>
              <a:rPr sz="1200" spc="-10" dirty="0">
                <a:latin typeface="Calibri"/>
                <a:cs typeface="Calibri"/>
              </a:rPr>
              <a:t>punto </a:t>
            </a:r>
            <a:r>
              <a:rPr sz="1200" dirty="0">
                <a:latin typeface="Calibri"/>
                <a:cs typeface="Calibri"/>
              </a:rPr>
              <a:t>5 </a:t>
            </a:r>
            <a:r>
              <a:rPr sz="1200" spc="-10" dirty="0">
                <a:latin typeface="Calibri"/>
                <a:cs typeface="Calibri"/>
              </a:rPr>
              <a:t>cliccate </a:t>
            </a:r>
            <a:r>
              <a:rPr sz="1200" spc="-5" dirty="0">
                <a:latin typeface="Calibri"/>
                <a:cs typeface="Calibri"/>
              </a:rPr>
              <a:t>su </a:t>
            </a:r>
            <a:r>
              <a:rPr sz="1200" b="1" spc="-10" dirty="0">
                <a:latin typeface="Calibri"/>
                <a:cs typeface="Calibri"/>
              </a:rPr>
              <a:t>Azzera </a:t>
            </a:r>
            <a:r>
              <a:rPr sz="1200" b="1" dirty="0">
                <a:latin typeface="Calibri"/>
                <a:cs typeface="Calibri"/>
              </a:rPr>
              <a:t>la  cronologia della </a:t>
            </a:r>
            <a:r>
              <a:rPr sz="1200" b="1" spc="-5" dirty="0">
                <a:latin typeface="Calibri"/>
                <a:cs typeface="Calibri"/>
              </a:rPr>
              <a:t>sincronizzazione </a:t>
            </a:r>
            <a:r>
              <a:rPr sz="1200" b="1" dirty="0">
                <a:latin typeface="Calibri"/>
                <a:cs typeface="Calibri"/>
              </a:rPr>
              <a:t>file</a:t>
            </a:r>
            <a:r>
              <a:rPr sz="1200" dirty="0">
                <a:latin typeface="Calibri"/>
                <a:cs typeface="Calibri"/>
              </a:rPr>
              <a:t>. </a:t>
            </a:r>
            <a:r>
              <a:rPr sz="1200" spc="-5" dirty="0">
                <a:latin typeface="Calibri"/>
                <a:cs typeface="Calibri"/>
              </a:rPr>
              <a:t>La </a:t>
            </a:r>
            <a:r>
              <a:rPr sz="1200" spc="-10" dirty="0">
                <a:latin typeface="Calibri"/>
                <a:cs typeface="Calibri"/>
              </a:rPr>
              <a:t>procedura copierà </a:t>
            </a:r>
            <a:r>
              <a:rPr sz="1200" dirty="0">
                <a:latin typeface="Calibri"/>
                <a:cs typeface="Calibri"/>
              </a:rPr>
              <a:t>i file </a:t>
            </a:r>
            <a:r>
              <a:rPr sz="1200" spc="-5" dirty="0">
                <a:latin typeface="Calibri"/>
                <a:cs typeface="Calibri"/>
              </a:rPr>
              <a:t>mancanti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locale </a:t>
            </a:r>
            <a:r>
              <a:rPr sz="1200" dirty="0">
                <a:latin typeface="Calibri"/>
                <a:cs typeface="Calibri"/>
              </a:rPr>
              <a:t>da </a:t>
            </a:r>
            <a:r>
              <a:rPr sz="1200" spc="-5" dirty="0" err="1">
                <a:latin typeface="Calibri"/>
                <a:cs typeface="Calibri"/>
              </a:rPr>
              <a:t>remoto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10" dirty="0">
                <a:latin typeface="Calibri"/>
                <a:cs typeface="Calibri"/>
              </a:rPr>
              <a:t>viceversa, </a:t>
            </a:r>
            <a:r>
              <a:rPr sz="1200" dirty="0">
                <a:latin typeface="Calibri"/>
                <a:cs typeface="Calibri"/>
              </a:rPr>
              <a:t>in modo da </a:t>
            </a:r>
            <a:r>
              <a:rPr sz="1200" spc="-5" dirty="0">
                <a:latin typeface="Calibri"/>
                <a:cs typeface="Calibri"/>
              </a:rPr>
              <a:t>allineare </a:t>
            </a:r>
            <a:r>
              <a:rPr sz="1200" dirty="0">
                <a:latin typeface="Calibri"/>
                <a:cs typeface="Calibri"/>
              </a:rPr>
              <a:t>le due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situazioni.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230111" y="9479229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06DD519-D167-7A83-0CA2-328F4A4CB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17" y="1899640"/>
            <a:ext cx="3190218" cy="2640180"/>
          </a:xfrm>
          <a:prstGeom prst="rect">
            <a:avLst/>
          </a:prstGeom>
        </p:spPr>
      </p:pic>
      <p:pic>
        <p:nvPicPr>
          <p:cNvPr id="13" name="Immagine 12" descr="Immagine che contiene testo, schermata, Carattere, numero">
            <a:extLst>
              <a:ext uri="{FF2B5EF4-FFF2-40B4-BE49-F238E27FC236}">
                <a16:creationId xmlns:a16="http://schemas.microsoft.com/office/drawing/2014/main" id="{2711CE6B-0646-5412-2F22-B2D76DFE4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36" y="3602838"/>
            <a:ext cx="3980565" cy="2199699"/>
          </a:xfrm>
          <a:prstGeom prst="rect">
            <a:avLst/>
          </a:prstGeom>
        </p:spPr>
      </p:pic>
      <p:sp>
        <p:nvSpPr>
          <p:cNvPr id="16" name="object 17">
            <a:extLst>
              <a:ext uri="{FF2B5EF4-FFF2-40B4-BE49-F238E27FC236}">
                <a16:creationId xmlns:a16="http://schemas.microsoft.com/office/drawing/2014/main" id="{6A88FE97-58A2-B355-68A6-986BE7E31B95}"/>
              </a:ext>
            </a:extLst>
          </p:cNvPr>
          <p:cNvSpPr txBox="1"/>
          <p:nvPr/>
        </p:nvSpPr>
        <p:spPr>
          <a:xfrm>
            <a:off x="519112" y="4638310"/>
            <a:ext cx="700088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lang="it-IT" sz="1000" spc="-5" dirty="0">
                <a:latin typeface="Calibri"/>
                <a:cs typeface="Calibri"/>
              </a:rPr>
              <a:t> 42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EA3A5C67-CC70-FFCD-488A-7611E0740836}"/>
              </a:ext>
            </a:extLst>
          </p:cNvPr>
          <p:cNvSpPr txBox="1"/>
          <p:nvPr/>
        </p:nvSpPr>
        <p:spPr>
          <a:xfrm>
            <a:off x="3002755" y="5836379"/>
            <a:ext cx="700088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 err="1">
                <a:latin typeface="Calibri"/>
                <a:cs typeface="Calibri"/>
              </a:rPr>
              <a:t>Figura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lang="it-IT" sz="1000" dirty="0">
                <a:latin typeface="Calibri"/>
                <a:cs typeface="Calibri"/>
              </a:rPr>
              <a:t>43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C79804-7FB1-6C1F-2959-EA51F669DF2A}"/>
              </a:ext>
            </a:extLst>
          </p:cNvPr>
          <p:cNvSpPr txBox="1"/>
          <p:nvPr/>
        </p:nvSpPr>
        <p:spPr>
          <a:xfrm>
            <a:off x="381000" y="9271002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highlight>
                  <a:srgbClr val="EAEAEA"/>
                </a:highlight>
                <a:latin typeface="+mn-lt"/>
                <a:hlinkClick r:id="rId5" action="ppaction://hlinksldjump"/>
              </a:rPr>
              <a:t>Torna al sommario</a:t>
            </a:r>
            <a:endParaRPr lang="it-IT" sz="1600" b="1" dirty="0">
              <a:highlight>
                <a:srgbClr val="EAEAEA"/>
              </a:highlight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software">
            <a:extLst>
              <a:ext uri="{FF2B5EF4-FFF2-40B4-BE49-F238E27FC236}">
                <a16:creationId xmlns:a16="http://schemas.microsoft.com/office/drawing/2014/main" id="{1D98D27D-A435-26A7-DC6E-9B8A8AA0D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83" y="4885851"/>
            <a:ext cx="3485793" cy="144953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27684" y="649351"/>
            <a:ext cx="50111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Crea</a:t>
            </a:r>
            <a:r>
              <a:rPr lang="it-IT" sz="1800" b="1" spc="-15" dirty="0">
                <a:latin typeface="Calibri"/>
                <a:cs typeface="Calibri"/>
              </a:rPr>
              <a:t>zione di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 </a:t>
            </a:r>
            <a:r>
              <a:rPr sz="1800" b="1" spc="-5" dirty="0">
                <a:latin typeface="Calibri"/>
                <a:cs typeface="Calibri"/>
              </a:rPr>
              <a:t>account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 err="1">
                <a:latin typeface="Calibri"/>
                <a:cs typeface="Calibri"/>
              </a:rPr>
              <a:t>sincroniz</a:t>
            </a:r>
            <a:r>
              <a:rPr lang="it-IT" sz="1800" b="1" spc="-10" dirty="0">
                <a:latin typeface="Calibri"/>
                <a:cs typeface="Calibri"/>
              </a:rPr>
              <a:t>z</a:t>
            </a:r>
            <a:r>
              <a:rPr sz="1800" b="1" spc="-10" dirty="0">
                <a:latin typeface="Calibri"/>
                <a:cs typeface="Calibri"/>
              </a:rPr>
              <a:t>azione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684" y="1112646"/>
            <a:ext cx="55232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Se pensate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usare </a:t>
            </a:r>
            <a:r>
              <a:rPr sz="1200" spc="-10" dirty="0">
                <a:latin typeface="Calibri"/>
                <a:cs typeface="Calibri"/>
              </a:rPr>
              <a:t>Zotero </a:t>
            </a:r>
            <a:r>
              <a:rPr sz="1200" spc="-5" dirty="0">
                <a:latin typeface="Calibri"/>
                <a:cs typeface="Calibri"/>
              </a:rPr>
              <a:t>su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5" dirty="0">
                <a:latin typeface="Calibri"/>
                <a:cs typeface="Calibri"/>
              </a:rPr>
              <a:t>unico computer 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-5" dirty="0">
                <a:latin typeface="Calibri"/>
                <a:cs typeface="Calibri"/>
              </a:rPr>
              <a:t>non </a:t>
            </a:r>
            <a:r>
              <a:rPr sz="1200" dirty="0">
                <a:latin typeface="Calibri"/>
                <a:cs typeface="Calibri"/>
              </a:rPr>
              <a:t>vi </a:t>
            </a:r>
            <a:r>
              <a:rPr sz="1200" spc="-5" dirty="0">
                <a:latin typeface="Calibri"/>
                <a:cs typeface="Calibri"/>
              </a:rPr>
              <a:t>serve </a:t>
            </a:r>
            <a:r>
              <a:rPr sz="1200" spc="-10" dirty="0">
                <a:latin typeface="Calibri"/>
                <a:cs typeface="Calibri"/>
              </a:rPr>
              <a:t>lavorare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gruppo, non </a:t>
            </a:r>
            <a:r>
              <a:rPr sz="1200" dirty="0">
                <a:latin typeface="Calibri"/>
                <a:cs typeface="Calibri"/>
              </a:rPr>
              <a:t>è  necessario </a:t>
            </a:r>
            <a:r>
              <a:rPr sz="1200" spc="-10" dirty="0">
                <a:latin typeface="Calibri"/>
                <a:cs typeface="Calibri"/>
              </a:rPr>
              <a:t>creare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10" dirty="0">
                <a:latin typeface="Calibri"/>
                <a:cs typeface="Calibri"/>
              </a:rPr>
              <a:t>vostro </a:t>
            </a:r>
            <a:r>
              <a:rPr sz="1200" spc="-5" dirty="0">
                <a:latin typeface="Calibri"/>
                <a:cs typeface="Calibri"/>
              </a:rPr>
              <a:t>account personale: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10" dirty="0">
                <a:latin typeface="Calibri"/>
                <a:cs typeface="Calibri"/>
              </a:rPr>
              <a:t>vostro </a:t>
            </a:r>
            <a:r>
              <a:rPr sz="1200" spc="-5" dirty="0">
                <a:latin typeface="Calibri"/>
                <a:cs typeface="Calibri"/>
              </a:rPr>
              <a:t>archivio rimarrà memorizzato  localmente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accessibile solo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voi.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10" dirty="0">
                <a:latin typeface="Calibri"/>
                <a:cs typeface="Calibri"/>
              </a:rPr>
              <a:t>discorso </a:t>
            </a:r>
            <a:r>
              <a:rPr sz="1200" spc="-5" dirty="0">
                <a:latin typeface="Calibri"/>
                <a:cs typeface="Calibri"/>
              </a:rPr>
              <a:t>cambia se </a:t>
            </a:r>
            <a:r>
              <a:rPr sz="1200" spc="-15" dirty="0">
                <a:latin typeface="Calibri"/>
                <a:cs typeface="Calibri"/>
              </a:rPr>
              <a:t>avete </a:t>
            </a:r>
            <a:r>
              <a:rPr sz="1200" spc="-5" dirty="0">
                <a:latin typeface="Calibri"/>
                <a:cs typeface="Calibri"/>
              </a:rPr>
              <a:t>necessità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usare </a:t>
            </a:r>
            <a:r>
              <a:rPr sz="1200" dirty="0">
                <a:latin typeface="Calibri"/>
                <a:cs typeface="Calibri"/>
              </a:rPr>
              <a:t>più  </a:t>
            </a:r>
            <a:r>
              <a:rPr sz="1200" spc="-5" dirty="0">
                <a:latin typeface="Calibri"/>
                <a:cs typeface="Calibri"/>
              </a:rPr>
              <a:t>dispositivi (il </a:t>
            </a:r>
            <a:r>
              <a:rPr sz="1200" spc="-10" dirty="0">
                <a:latin typeface="Calibri"/>
                <a:cs typeface="Calibri"/>
              </a:rPr>
              <a:t>vostro </a:t>
            </a:r>
            <a:r>
              <a:rPr sz="1200" dirty="0">
                <a:latin typeface="Calibri"/>
                <a:cs typeface="Calibri"/>
              </a:rPr>
              <a:t>PC più il </a:t>
            </a:r>
            <a:r>
              <a:rPr sz="1200" spc="-10" dirty="0">
                <a:latin typeface="Calibri"/>
                <a:cs typeface="Calibri"/>
              </a:rPr>
              <a:t>vostro </a:t>
            </a:r>
            <a:r>
              <a:rPr sz="1200" spc="-5" dirty="0">
                <a:latin typeface="Calibri"/>
                <a:cs typeface="Calibri"/>
              </a:rPr>
              <a:t>portatile, oppure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10" dirty="0">
                <a:latin typeface="Calibri"/>
                <a:cs typeface="Calibri"/>
              </a:rPr>
              <a:t>vostro </a:t>
            </a:r>
            <a:r>
              <a:rPr sz="1200" dirty="0">
                <a:latin typeface="Calibri"/>
                <a:cs typeface="Calibri"/>
              </a:rPr>
              <a:t>PC </a:t>
            </a:r>
            <a:r>
              <a:rPr sz="1200" spc="-5" dirty="0">
                <a:latin typeface="Calibri"/>
                <a:cs typeface="Calibri"/>
              </a:rPr>
              <a:t>personale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quello</a:t>
            </a:r>
          </a:p>
          <a:p>
            <a:pPr marL="12700" marR="224154" algn="just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dell’ufficio, </a:t>
            </a:r>
            <a:r>
              <a:rPr sz="1200" dirty="0">
                <a:latin typeface="Calibri"/>
                <a:cs typeface="Calibri"/>
              </a:rPr>
              <a:t>o quello </a:t>
            </a:r>
            <a:r>
              <a:rPr sz="1200" spc="-5" dirty="0">
                <a:latin typeface="Calibri"/>
                <a:cs typeface="Calibri"/>
              </a:rPr>
              <a:t>che </a:t>
            </a:r>
            <a:r>
              <a:rPr sz="1200" spc="-10" dirty="0">
                <a:latin typeface="Calibri"/>
                <a:cs typeface="Calibri"/>
              </a:rPr>
              <a:t>volete voi).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questo caso </a:t>
            </a:r>
            <a:r>
              <a:rPr sz="1200" dirty="0">
                <a:latin typeface="Calibri"/>
                <a:cs typeface="Calibri"/>
              </a:rPr>
              <a:t>è </a:t>
            </a:r>
            <a:r>
              <a:rPr sz="1200" spc="-5" dirty="0">
                <a:latin typeface="Calibri"/>
                <a:cs typeface="Calibri"/>
              </a:rPr>
              <a:t>importante </a:t>
            </a:r>
            <a:r>
              <a:rPr sz="1200" spc="-10" dirty="0">
                <a:latin typeface="Calibri"/>
                <a:cs typeface="Calibri"/>
              </a:rPr>
              <a:t>avere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10" dirty="0">
                <a:latin typeface="Calibri"/>
                <a:cs typeface="Calibri"/>
              </a:rPr>
              <a:t>vostro </a:t>
            </a:r>
            <a:r>
              <a:rPr sz="1200" spc="-15" dirty="0">
                <a:latin typeface="Calibri"/>
                <a:cs typeface="Calibri"/>
              </a:rPr>
              <a:t>lavoro  </a:t>
            </a:r>
            <a:r>
              <a:rPr sz="1200" spc="-5" dirty="0">
                <a:latin typeface="Calibri"/>
                <a:cs typeface="Calibri"/>
              </a:rPr>
              <a:t>sempre aggiornato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allineato sui </a:t>
            </a:r>
            <a:r>
              <a:rPr sz="1200" spc="-5" dirty="0" err="1">
                <a:latin typeface="Calibri"/>
                <a:cs typeface="Calibri"/>
              </a:rPr>
              <a:t>vostri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lang="it-IT" sz="1200" spc="-20" dirty="0">
                <a:latin typeface="Calibri"/>
                <a:cs typeface="Calibri"/>
              </a:rPr>
              <a:t>dispositivi</a:t>
            </a:r>
            <a:r>
              <a:rPr sz="1200" spc="-20" dirty="0">
                <a:latin typeface="Calibri"/>
                <a:cs typeface="Calibri"/>
              </a:rPr>
              <a:t>. </a:t>
            </a:r>
            <a:r>
              <a:rPr sz="1200" spc="-5" dirty="0">
                <a:latin typeface="Calibri"/>
                <a:cs typeface="Calibri"/>
              </a:rPr>
              <a:t>Oppure, potreste </a:t>
            </a:r>
            <a:r>
              <a:rPr sz="1200" spc="-10" dirty="0">
                <a:latin typeface="Calibri"/>
                <a:cs typeface="Calibri"/>
              </a:rPr>
              <a:t>avere </a:t>
            </a:r>
            <a:r>
              <a:rPr sz="1200" dirty="0">
                <a:latin typeface="Calibri"/>
                <a:cs typeface="Calibri"/>
              </a:rPr>
              <a:t>bisogno di  </a:t>
            </a:r>
            <a:r>
              <a:rPr sz="1200" spc="-15" dirty="0">
                <a:latin typeface="Calibri"/>
                <a:cs typeface="Calibri"/>
              </a:rPr>
              <a:t>lavorare </a:t>
            </a:r>
            <a:r>
              <a:rPr sz="1200" spc="-5" dirty="0">
                <a:latin typeface="Calibri"/>
                <a:cs typeface="Calibri"/>
              </a:rPr>
              <a:t>insieme </a:t>
            </a:r>
            <a:r>
              <a:rPr sz="1200" dirty="0">
                <a:latin typeface="Calibri"/>
                <a:cs typeface="Calibri"/>
              </a:rPr>
              <a:t>ad altri </a:t>
            </a:r>
            <a:r>
              <a:rPr sz="1200" spc="-5" dirty="0">
                <a:latin typeface="Calibri"/>
                <a:cs typeface="Calibri"/>
              </a:rPr>
              <a:t>sullo stesso insieme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citazioni.</a:t>
            </a:r>
            <a:endParaRPr sz="12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questi casi </a:t>
            </a:r>
            <a:r>
              <a:rPr sz="1200" dirty="0">
                <a:latin typeface="Calibri"/>
                <a:cs typeface="Calibri"/>
              </a:rPr>
              <a:t>è necessario </a:t>
            </a:r>
            <a:r>
              <a:rPr sz="1200" spc="-10" dirty="0">
                <a:latin typeface="Calibri"/>
                <a:cs typeface="Calibri"/>
              </a:rPr>
              <a:t>creare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5" dirty="0">
                <a:latin typeface="Calibri"/>
                <a:cs typeface="Calibri"/>
              </a:rPr>
              <a:t>proprio account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Zotero.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33235" y="9333686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21564" y="2791875"/>
            <a:ext cx="2234533" cy="1829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87857" y="4584013"/>
            <a:ext cx="4375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1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069" y="5226811"/>
            <a:ext cx="27133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Oppure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partire </a:t>
            </a:r>
            <a:r>
              <a:rPr sz="1200" dirty="0">
                <a:latin typeface="Calibri"/>
                <a:cs typeface="Calibri"/>
              </a:rPr>
              <a:t>dal </a:t>
            </a:r>
            <a:r>
              <a:rPr sz="1200" spc="-10" dirty="0">
                <a:latin typeface="Calibri"/>
                <a:cs typeface="Calibri"/>
              </a:rPr>
              <a:t>programma,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andando  in </a:t>
            </a:r>
            <a:r>
              <a:rPr sz="1200" b="1" spc="-5" dirty="0" err="1">
                <a:latin typeface="Calibri"/>
                <a:cs typeface="Calibri"/>
              </a:rPr>
              <a:t>Modifica</a:t>
            </a:r>
            <a:r>
              <a:rPr sz="1200" b="1" spc="-5" dirty="0">
                <a:latin typeface="Calibri"/>
                <a:cs typeface="Calibri"/>
              </a:rPr>
              <a:t>/</a:t>
            </a:r>
            <a:r>
              <a:rPr lang="it-IT" sz="1200" b="1" spc="-5" dirty="0">
                <a:latin typeface="Calibri"/>
                <a:cs typeface="Calibri"/>
              </a:rPr>
              <a:t>Impostazioni</a:t>
            </a:r>
            <a:r>
              <a:rPr sz="1200" b="1" spc="-5" dirty="0">
                <a:latin typeface="Calibri"/>
                <a:cs typeface="Calibri"/>
              </a:rPr>
              <a:t>/Sincronizzazione 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lang="it-IT" sz="1200" dirty="0">
                <a:latin typeface="Calibri"/>
                <a:cs typeface="Calibri"/>
              </a:rPr>
              <a:t>2</a:t>
            </a:r>
            <a:r>
              <a:rPr sz="1200" dirty="0">
                <a:latin typeface="Calibri"/>
                <a:cs typeface="Calibri"/>
              </a:rPr>
              <a:t>).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76683" y="6356653"/>
            <a:ext cx="43624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2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56964" y="6821078"/>
            <a:ext cx="3130487" cy="20181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71150" y="8856151"/>
            <a:ext cx="43624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3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8140" y="7044391"/>
            <a:ext cx="24752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Qualunque </a:t>
            </a:r>
            <a:r>
              <a:rPr sz="1200" spc="-10" dirty="0">
                <a:latin typeface="Calibri"/>
                <a:cs typeface="Calibri"/>
              </a:rPr>
              <a:t>strada avrete </a:t>
            </a:r>
            <a:r>
              <a:rPr sz="1200" spc="-5" dirty="0">
                <a:latin typeface="Calibri"/>
                <a:cs typeface="Calibri"/>
              </a:rPr>
              <a:t>scelto,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finirete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sulla stessa </a:t>
            </a:r>
            <a:r>
              <a:rPr sz="1200" dirty="0">
                <a:latin typeface="Calibri"/>
                <a:cs typeface="Calibri"/>
              </a:rPr>
              <a:t>pagina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5" dirty="0" err="1">
                <a:latin typeface="Calibri"/>
                <a:cs typeface="Calibri"/>
              </a:rPr>
              <a:t>figura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lang="it-IT" sz="1200" dirty="0">
                <a:latin typeface="Calibri"/>
                <a:cs typeface="Calibri"/>
              </a:rPr>
              <a:t>3</a:t>
            </a:r>
            <a:r>
              <a:rPr sz="1200" dirty="0">
                <a:latin typeface="Calibri"/>
                <a:cs typeface="Calibri"/>
              </a:rPr>
              <a:t>).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12700" marR="33210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Compilate </a:t>
            </a:r>
            <a:r>
              <a:rPr sz="1200" dirty="0">
                <a:latin typeface="Calibri"/>
                <a:cs typeface="Calibri"/>
              </a:rPr>
              <a:t>il modulo di iscrizione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  </a:t>
            </a:r>
            <a:r>
              <a:rPr sz="1200" spc="-5" dirty="0">
                <a:latin typeface="Calibri"/>
                <a:cs typeface="Calibri"/>
              </a:rPr>
              <a:t>passate </a:t>
            </a:r>
            <a:r>
              <a:rPr sz="1200" dirty="0">
                <a:latin typeface="Calibri"/>
                <a:cs typeface="Calibri"/>
              </a:rPr>
              <a:t>alla </a:t>
            </a:r>
            <a:r>
              <a:rPr sz="1200" spc="-5" dirty="0">
                <a:latin typeface="Calibri"/>
                <a:cs typeface="Calibri"/>
              </a:rPr>
              <a:t>seconda fase </a:t>
            </a:r>
            <a:r>
              <a:rPr sz="1200" dirty="0">
                <a:latin typeface="Calibri"/>
                <a:cs typeface="Calibri"/>
              </a:rPr>
              <a:t>della  </a:t>
            </a:r>
            <a:r>
              <a:rPr sz="1200" spc="-5" dirty="0">
                <a:latin typeface="Calibri"/>
                <a:cs typeface="Calibri"/>
              </a:rPr>
              <a:t>registrazione.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1225" y="3127375"/>
            <a:ext cx="220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Potete </a:t>
            </a:r>
            <a:r>
              <a:rPr sz="1200" spc="-5" dirty="0">
                <a:latin typeface="Calibri"/>
                <a:cs typeface="Calibri"/>
              </a:rPr>
              <a:t>partire </a:t>
            </a:r>
            <a:r>
              <a:rPr sz="1200" dirty="0">
                <a:latin typeface="Calibri"/>
                <a:cs typeface="Calibri"/>
              </a:rPr>
              <a:t>dalla </a:t>
            </a:r>
            <a:r>
              <a:rPr sz="1200" spc="-5" dirty="0">
                <a:latin typeface="Calibri"/>
                <a:cs typeface="Calibri"/>
              </a:rPr>
              <a:t>home page </a:t>
            </a:r>
            <a:r>
              <a:rPr sz="1200" dirty="0">
                <a:latin typeface="Calibri"/>
                <a:cs typeface="Calibri"/>
              </a:rPr>
              <a:t>del  </a:t>
            </a:r>
            <a:r>
              <a:rPr sz="1200" spc="-5" dirty="0">
                <a:latin typeface="Calibri"/>
                <a:cs typeface="Calibri"/>
              </a:rPr>
              <a:t>sito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cliccare su </a:t>
            </a:r>
            <a:r>
              <a:rPr sz="1200" b="1" spc="-5" dirty="0">
                <a:latin typeface="Calibri"/>
                <a:cs typeface="Calibri"/>
              </a:rPr>
              <a:t>Login/Register for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lang="it-IT"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free account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lang="it-IT" sz="1200" dirty="0">
                <a:latin typeface="Calibri"/>
                <a:cs typeface="Calibri"/>
              </a:rPr>
              <a:t>1</a:t>
            </a:r>
            <a:r>
              <a:rPr sz="1200" dirty="0">
                <a:latin typeface="Calibri"/>
                <a:cs typeface="Calibri"/>
              </a:rPr>
              <a:t>)</a:t>
            </a:r>
          </a:p>
        </p:txBody>
      </p:sp>
      <p:sp>
        <p:nvSpPr>
          <p:cNvPr id="19" name="object 19"/>
          <p:cNvSpPr/>
          <p:nvPr/>
        </p:nvSpPr>
        <p:spPr>
          <a:xfrm>
            <a:off x="3111583" y="3311778"/>
            <a:ext cx="180340" cy="635"/>
          </a:xfrm>
          <a:custGeom>
            <a:avLst/>
            <a:gdLst/>
            <a:ahLst/>
            <a:cxnLst/>
            <a:rect l="l" t="t" r="r" b="b"/>
            <a:pathLst>
              <a:path w="180339" h="635">
                <a:moveTo>
                  <a:pt x="-15875" y="63"/>
                </a:moveTo>
                <a:lnTo>
                  <a:pt x="195961" y="63"/>
                </a:lnTo>
              </a:path>
            </a:pathLst>
          </a:custGeom>
          <a:ln w="3187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4719" y="5603889"/>
            <a:ext cx="180340" cy="635"/>
          </a:xfrm>
          <a:custGeom>
            <a:avLst/>
            <a:gdLst/>
            <a:ahLst/>
            <a:cxnLst/>
            <a:rect l="l" t="t" r="r" b="b"/>
            <a:pathLst>
              <a:path w="180339" h="635">
                <a:moveTo>
                  <a:pt x="0" y="0"/>
                </a:moveTo>
                <a:lnTo>
                  <a:pt x="180086" y="126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42449" y="5538992"/>
            <a:ext cx="71627" cy="71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9218" y="5496256"/>
            <a:ext cx="216535" cy="215265"/>
          </a:xfrm>
          <a:custGeom>
            <a:avLst/>
            <a:gdLst/>
            <a:ahLst/>
            <a:cxnLst/>
            <a:rect l="l" t="t" r="r" b="b"/>
            <a:pathLst>
              <a:path w="216535" h="215264">
                <a:moveTo>
                  <a:pt x="108203" y="0"/>
                </a:moveTo>
                <a:lnTo>
                  <a:pt x="66061" y="8447"/>
                </a:lnTo>
                <a:lnTo>
                  <a:pt x="31670" y="31480"/>
                </a:lnTo>
                <a:lnTo>
                  <a:pt x="8495" y="65633"/>
                </a:lnTo>
                <a:lnTo>
                  <a:pt x="0" y="107441"/>
                </a:lnTo>
                <a:lnTo>
                  <a:pt x="8495" y="149250"/>
                </a:lnTo>
                <a:lnTo>
                  <a:pt x="31670" y="183403"/>
                </a:lnTo>
                <a:lnTo>
                  <a:pt x="66061" y="206436"/>
                </a:lnTo>
                <a:lnTo>
                  <a:pt x="108203" y="214883"/>
                </a:lnTo>
                <a:lnTo>
                  <a:pt x="150346" y="206436"/>
                </a:lnTo>
                <a:lnTo>
                  <a:pt x="184737" y="183403"/>
                </a:lnTo>
                <a:lnTo>
                  <a:pt x="207912" y="149250"/>
                </a:lnTo>
                <a:lnTo>
                  <a:pt x="216408" y="107441"/>
                </a:lnTo>
                <a:lnTo>
                  <a:pt x="207912" y="65633"/>
                </a:lnTo>
                <a:lnTo>
                  <a:pt x="184737" y="31480"/>
                </a:lnTo>
                <a:lnTo>
                  <a:pt x="150346" y="8447"/>
                </a:lnTo>
                <a:lnTo>
                  <a:pt x="1082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Immagine 32" descr="Immagine che contiene testo, schermata, Carattere, numero">
            <a:extLst>
              <a:ext uri="{FF2B5EF4-FFF2-40B4-BE49-F238E27FC236}">
                <a16:creationId xmlns:a16="http://schemas.microsoft.com/office/drawing/2014/main" id="{19928EEB-B73B-BB85-48E5-51F3235D3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1086" y="2837132"/>
            <a:ext cx="2136587" cy="1701797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2947825" y="3197860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108204" y="0"/>
                </a:move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4"/>
                </a:lnTo>
                <a:lnTo>
                  <a:pt x="8495" y="150346"/>
                </a:lnTo>
                <a:lnTo>
                  <a:pt x="31670" y="184737"/>
                </a:lnTo>
                <a:lnTo>
                  <a:pt x="66061" y="207912"/>
                </a:lnTo>
                <a:lnTo>
                  <a:pt x="108204" y="216408"/>
                </a:lnTo>
                <a:lnTo>
                  <a:pt x="150346" y="207912"/>
                </a:lnTo>
                <a:lnTo>
                  <a:pt x="184737" y="184737"/>
                </a:lnTo>
                <a:lnTo>
                  <a:pt x="207912" y="150346"/>
                </a:lnTo>
                <a:lnTo>
                  <a:pt x="216407" y="108204"/>
                </a:lnTo>
                <a:lnTo>
                  <a:pt x="207912" y="66061"/>
                </a:lnTo>
                <a:lnTo>
                  <a:pt x="184737" y="31670"/>
                </a:lnTo>
                <a:lnTo>
                  <a:pt x="150346" y="8495"/>
                </a:lnTo>
                <a:lnTo>
                  <a:pt x="1082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21564" y="3276600"/>
            <a:ext cx="71627" cy="71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88D166A-9835-D3E6-54BA-2ACDE0A86D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4110" y="6838030"/>
            <a:ext cx="3038466" cy="19553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A898D6-F6EA-8763-E522-FCF397B23BAB}"/>
              </a:ext>
            </a:extLst>
          </p:cNvPr>
          <p:cNvSpPr txBox="1"/>
          <p:nvPr/>
        </p:nvSpPr>
        <p:spPr>
          <a:xfrm>
            <a:off x="381000" y="9271002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highlight>
                  <a:srgbClr val="EAEAEA"/>
                </a:highlight>
                <a:latin typeface="+mn-lt"/>
                <a:hlinkClick r:id="rId9" action="ppaction://hlinksldjump"/>
              </a:rPr>
              <a:t>Torna al sommario</a:t>
            </a:r>
            <a:endParaRPr lang="it-IT" sz="1600" b="1" dirty="0">
              <a:highlight>
                <a:srgbClr val="EAEAEA"/>
              </a:highlight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421333" y="2785830"/>
            <a:ext cx="2963337" cy="232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Immagine 43" descr="Immagine che contiene testo, schermata, software, Pagina Web">
            <a:extLst>
              <a:ext uri="{FF2B5EF4-FFF2-40B4-BE49-F238E27FC236}">
                <a16:creationId xmlns:a16="http://schemas.microsoft.com/office/drawing/2014/main" id="{C73489FD-A524-B5E8-FE35-6EF7CE93D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34" y="2803239"/>
            <a:ext cx="2873231" cy="222053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333235" y="9333686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4</a:t>
            </a:r>
            <a:endParaRPr sz="12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9000" y="958209"/>
            <a:ext cx="2967283" cy="1283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2424" y="956309"/>
            <a:ext cx="3417570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1375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Tornate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Zotero  (</a:t>
            </a:r>
            <a:r>
              <a:rPr sz="1200" spc="-10" dirty="0" err="1">
                <a:latin typeface="Calibri"/>
                <a:cs typeface="Calibri"/>
              </a:rPr>
              <a:t>Modifica</a:t>
            </a:r>
            <a:r>
              <a:rPr sz="1200" spc="-10" dirty="0">
                <a:latin typeface="Calibri"/>
                <a:cs typeface="Calibri"/>
              </a:rPr>
              <a:t>/</a:t>
            </a:r>
            <a:r>
              <a:rPr lang="it-IT" sz="1200" spc="-10" dirty="0">
                <a:latin typeface="Calibri"/>
                <a:cs typeface="Calibri"/>
              </a:rPr>
              <a:t>Impostazioni</a:t>
            </a:r>
            <a:r>
              <a:rPr sz="1200" spc="-10" dirty="0">
                <a:latin typeface="Calibri"/>
                <a:cs typeface="Calibri"/>
              </a:rPr>
              <a:t>/Sincronizzazione),  immettete </a:t>
            </a:r>
            <a:r>
              <a:rPr sz="1200" spc="-5" dirty="0">
                <a:latin typeface="Calibri"/>
                <a:cs typeface="Calibri"/>
              </a:rPr>
              <a:t>nome utente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password, </a:t>
            </a:r>
            <a:r>
              <a:rPr sz="1200" dirty="0">
                <a:latin typeface="Calibri"/>
                <a:cs typeface="Calibri"/>
              </a:rPr>
              <a:t>e,  </a:t>
            </a:r>
            <a:r>
              <a:rPr sz="1200" b="1" spc="-5" dirty="0">
                <a:latin typeface="Calibri"/>
                <a:cs typeface="Calibri"/>
              </a:rPr>
              <a:t>PRIMA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cliccare su OK, </a:t>
            </a:r>
            <a:r>
              <a:rPr sz="1200" spc="-10" dirty="0">
                <a:latin typeface="Calibri"/>
                <a:cs typeface="Calibri"/>
              </a:rPr>
              <a:t>cliccate </a:t>
            </a:r>
            <a:r>
              <a:rPr sz="1200" spc="-5" dirty="0">
                <a:latin typeface="Calibri"/>
                <a:cs typeface="Calibri"/>
              </a:rPr>
              <a:t>su  </a:t>
            </a:r>
            <a:r>
              <a:rPr sz="1200" b="1" spc="-5" dirty="0">
                <a:latin typeface="Calibri"/>
                <a:cs typeface="Calibri"/>
              </a:rPr>
              <a:t>Impostare </a:t>
            </a:r>
            <a:r>
              <a:rPr sz="1200" b="1" dirty="0">
                <a:latin typeface="Calibri"/>
                <a:cs typeface="Calibri"/>
              </a:rPr>
              <a:t>la </a:t>
            </a:r>
            <a:r>
              <a:rPr sz="1200" b="1" spc="-5" dirty="0">
                <a:latin typeface="Calibri"/>
                <a:cs typeface="Calibri"/>
              </a:rPr>
              <a:t>sincronizzazione </a:t>
            </a:r>
            <a:r>
              <a:rPr sz="1200" spc="-5" dirty="0">
                <a:latin typeface="Calibri"/>
                <a:cs typeface="Calibri"/>
              </a:rPr>
              <a:t>(figure </a:t>
            </a:r>
            <a:r>
              <a:rPr lang="it-IT" sz="1200" dirty="0">
                <a:latin typeface="Calibri"/>
                <a:cs typeface="Calibri"/>
              </a:rPr>
              <a:t>4</a:t>
            </a:r>
            <a:r>
              <a:rPr sz="1200" dirty="0">
                <a:latin typeface="Calibri"/>
                <a:cs typeface="Calibri"/>
              </a:rPr>
              <a:t> e  </a:t>
            </a:r>
            <a:r>
              <a:rPr lang="it-IT" sz="1200" dirty="0">
                <a:latin typeface="Calibri"/>
                <a:cs typeface="Calibri"/>
              </a:rPr>
              <a:t>5</a:t>
            </a:r>
            <a:r>
              <a:rPr sz="1200" dirty="0">
                <a:latin typeface="Calibri"/>
                <a:cs typeface="Calibri"/>
              </a:rPr>
              <a:t>).</a:t>
            </a:r>
          </a:p>
          <a:p>
            <a:pPr>
              <a:lnSpc>
                <a:spcPct val="100000"/>
              </a:lnSpc>
            </a:pPr>
            <a:endParaRPr sz="1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it-IT"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Calibri"/>
              <a:cs typeface="Calibri"/>
            </a:endParaRPr>
          </a:p>
          <a:p>
            <a:pPr marL="26670" marR="104076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Diamo una </a:t>
            </a:r>
            <a:r>
              <a:rPr sz="1200" spc="-5" dirty="0">
                <a:latin typeface="Calibri"/>
                <a:cs typeface="Calibri"/>
              </a:rPr>
              <a:t>occhiata </a:t>
            </a:r>
            <a:r>
              <a:rPr sz="1200" dirty="0">
                <a:latin typeface="Calibri"/>
                <a:cs typeface="Calibri"/>
              </a:rPr>
              <a:t>alla </a:t>
            </a:r>
            <a:r>
              <a:rPr sz="1200" spc="-5" dirty="0">
                <a:latin typeface="Calibri"/>
                <a:cs typeface="Calibri"/>
              </a:rPr>
              <a:t>figura </a:t>
            </a:r>
            <a:r>
              <a:rPr sz="1200" dirty="0">
                <a:latin typeface="Calibri"/>
                <a:cs typeface="Calibri"/>
              </a:rPr>
              <a:t>6 e</a:t>
            </a:r>
            <a:r>
              <a:rPr sz="1200" spc="-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alle  </a:t>
            </a:r>
            <a:r>
              <a:rPr sz="1200" spc="-5" dirty="0">
                <a:latin typeface="Calibri"/>
                <a:cs typeface="Calibri"/>
              </a:rPr>
              <a:t>opzioni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sincronizzazione.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233" y="4783328"/>
            <a:ext cx="189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Sincronizza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automaticamente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5974" y="3624576"/>
            <a:ext cx="179832" cy="179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6599" y="3243260"/>
            <a:ext cx="2261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Esaminiamo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dettaglio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sezione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240"/>
              </a:lnSpc>
            </a:pPr>
            <a:r>
              <a:rPr sz="1200" b="1" spc="-5" dirty="0">
                <a:latin typeface="Calibri"/>
                <a:cs typeface="Calibri"/>
              </a:rPr>
              <a:t>Sincronizzazione dei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dati.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2400" spc="-7" baseline="-5208" dirty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1200" dirty="0">
                <a:latin typeface="Calibri"/>
                <a:cs typeface="Calibri"/>
              </a:rPr>
              <a:t>Da qui </a:t>
            </a:r>
            <a:r>
              <a:rPr sz="1200" spc="-5" dirty="0">
                <a:latin typeface="Calibri"/>
                <a:cs typeface="Calibri"/>
              </a:rPr>
              <a:t>possiamo </a:t>
            </a:r>
            <a:r>
              <a:rPr sz="1200" spc="-10" dirty="0">
                <a:latin typeface="Calibri"/>
                <a:cs typeface="Calibri"/>
              </a:rPr>
              <a:t>fare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5" dirty="0">
                <a:latin typeface="Calibri"/>
                <a:cs typeface="Calibri"/>
              </a:rPr>
              <a:t>logout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dal</a:t>
            </a:r>
          </a:p>
          <a:p>
            <a:pPr marL="12700">
              <a:lnSpc>
                <a:spcPts val="1400"/>
              </a:lnSpc>
            </a:pPr>
            <a:r>
              <a:rPr sz="1200" spc="-10" dirty="0">
                <a:latin typeface="Calibri"/>
                <a:cs typeface="Calibri"/>
              </a:rPr>
              <a:t>nostro </a:t>
            </a:r>
            <a:r>
              <a:rPr sz="1200" spc="-5" dirty="0">
                <a:latin typeface="Calibri"/>
                <a:cs typeface="Calibri"/>
              </a:rPr>
              <a:t>account.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4519" y="4040566"/>
            <a:ext cx="179832" cy="179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755" y="3990466"/>
            <a:ext cx="2408555" cy="79489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7300"/>
              </a:lnSpc>
              <a:spcBef>
                <a:spcPts val="145"/>
              </a:spcBef>
            </a:pPr>
            <a:r>
              <a:rPr sz="2400" spc="-7" baseline="1736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1200" spc="-5" dirty="0" err="1">
                <a:latin typeface="Calibri"/>
                <a:cs typeface="Calibri"/>
              </a:rPr>
              <a:t>Cliccando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su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</a:t>
            </a:r>
            <a:r>
              <a:rPr lang="it-IT" sz="1200" b="1" spc="-5" dirty="0" err="1">
                <a:latin typeface="Calibri"/>
                <a:cs typeface="Calibri"/>
              </a:rPr>
              <a:t>eleziona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le </a:t>
            </a:r>
            <a:r>
              <a:rPr lang="it-IT" sz="1200" b="1" spc="-5" dirty="0">
                <a:latin typeface="Calibri"/>
                <a:cs typeface="Calibri"/>
              </a:rPr>
              <a:t>biblioteche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si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può</a:t>
            </a:r>
            <a:r>
              <a:rPr lang="it-IT" sz="1200" dirty="0">
                <a:latin typeface="Calibri"/>
                <a:cs typeface="Calibri"/>
              </a:rPr>
              <a:t> decidere </a:t>
            </a:r>
            <a:r>
              <a:rPr sz="1200" dirty="0" err="1">
                <a:latin typeface="Calibri"/>
                <a:cs typeface="Calibri"/>
              </a:rPr>
              <a:t>quali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biblioteche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devono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essere</a:t>
            </a:r>
            <a:r>
              <a:rPr lang="it-IT" sz="1200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sottoposte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sincronizzazione</a:t>
            </a:r>
            <a:r>
              <a:rPr sz="1200" spc="-5" dirty="0">
                <a:latin typeface="Calibri"/>
                <a:cs typeface="Calibri"/>
              </a:rPr>
              <a:t>.</a:t>
            </a:r>
            <a:endParaRPr lang="it-IT" sz="1200" spc="-5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0436" y="4796028"/>
            <a:ext cx="179832" cy="179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6445" y="473976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4519" y="5437698"/>
            <a:ext cx="179832" cy="181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38772" y="6691740"/>
            <a:ext cx="5004827" cy="18455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2624" y="6638404"/>
            <a:ext cx="4914900" cy="1795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82624" y="8585059"/>
            <a:ext cx="4654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15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6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96589" y="1648714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086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69335" y="1534667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108203" y="0"/>
                </a:moveTo>
                <a:lnTo>
                  <a:pt x="66061" y="8495"/>
                </a:lnTo>
                <a:lnTo>
                  <a:pt x="31670" y="31670"/>
                </a:lnTo>
                <a:lnTo>
                  <a:pt x="8495" y="66061"/>
                </a:lnTo>
                <a:lnTo>
                  <a:pt x="0" y="108203"/>
                </a:lnTo>
                <a:lnTo>
                  <a:pt x="8495" y="150346"/>
                </a:lnTo>
                <a:lnTo>
                  <a:pt x="31670" y="184737"/>
                </a:lnTo>
                <a:lnTo>
                  <a:pt x="66061" y="207912"/>
                </a:lnTo>
                <a:lnTo>
                  <a:pt x="108203" y="216407"/>
                </a:lnTo>
                <a:lnTo>
                  <a:pt x="150346" y="207912"/>
                </a:lnTo>
                <a:lnTo>
                  <a:pt x="184737" y="184737"/>
                </a:lnTo>
                <a:lnTo>
                  <a:pt x="207912" y="150346"/>
                </a:lnTo>
                <a:lnTo>
                  <a:pt x="216408" y="108203"/>
                </a:lnTo>
                <a:lnTo>
                  <a:pt x="207912" y="66061"/>
                </a:lnTo>
                <a:lnTo>
                  <a:pt x="184737" y="31670"/>
                </a:lnTo>
                <a:lnTo>
                  <a:pt x="150346" y="8495"/>
                </a:lnTo>
                <a:lnTo>
                  <a:pt x="10820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44748" y="3511169"/>
            <a:ext cx="432434" cy="8890"/>
          </a:xfrm>
          <a:custGeom>
            <a:avLst/>
            <a:gdLst/>
            <a:ahLst/>
            <a:cxnLst/>
            <a:rect l="l" t="t" r="r" b="b"/>
            <a:pathLst>
              <a:path w="432435" h="8889">
                <a:moveTo>
                  <a:pt x="0" y="8762"/>
                </a:moveTo>
                <a:lnTo>
                  <a:pt x="431926" y="0"/>
                </a:lnTo>
              </a:path>
            </a:pathLst>
          </a:custGeom>
          <a:ln w="3174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93564" y="3468623"/>
            <a:ext cx="71627" cy="73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1592" y="3450335"/>
            <a:ext cx="144780" cy="1432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846958" y="3391280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96589" y="3656076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086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0" y="3620262"/>
            <a:ext cx="71627" cy="716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69335" y="3584447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71627" y="0"/>
                </a:moveTo>
                <a:lnTo>
                  <a:pt x="43773" y="5685"/>
                </a:lnTo>
                <a:lnTo>
                  <a:pt x="21002" y="21193"/>
                </a:lnTo>
                <a:lnTo>
                  <a:pt x="5637" y="44201"/>
                </a:lnTo>
                <a:lnTo>
                  <a:pt x="0" y="72389"/>
                </a:lnTo>
                <a:lnTo>
                  <a:pt x="5637" y="100578"/>
                </a:lnTo>
                <a:lnTo>
                  <a:pt x="21002" y="123586"/>
                </a:lnTo>
                <a:lnTo>
                  <a:pt x="43773" y="139094"/>
                </a:lnTo>
                <a:lnTo>
                  <a:pt x="71627" y="144779"/>
                </a:lnTo>
                <a:lnTo>
                  <a:pt x="99482" y="139094"/>
                </a:lnTo>
                <a:lnTo>
                  <a:pt x="122253" y="123586"/>
                </a:lnTo>
                <a:lnTo>
                  <a:pt x="137618" y="100578"/>
                </a:lnTo>
                <a:lnTo>
                  <a:pt x="143256" y="72389"/>
                </a:lnTo>
                <a:lnTo>
                  <a:pt x="137618" y="44201"/>
                </a:lnTo>
                <a:lnTo>
                  <a:pt x="122253" y="21193"/>
                </a:lnTo>
                <a:lnTo>
                  <a:pt x="99482" y="5685"/>
                </a:lnTo>
                <a:lnTo>
                  <a:pt x="7162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083814" y="3525773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60877" y="3836923"/>
            <a:ext cx="432434" cy="8890"/>
          </a:xfrm>
          <a:custGeom>
            <a:avLst/>
            <a:gdLst/>
            <a:ahLst/>
            <a:cxnLst/>
            <a:rect l="l" t="t" r="r" b="b"/>
            <a:pathLst>
              <a:path w="432435" h="8889">
                <a:moveTo>
                  <a:pt x="0" y="8762"/>
                </a:moveTo>
                <a:lnTo>
                  <a:pt x="431926" y="0"/>
                </a:lnTo>
              </a:path>
            </a:pathLst>
          </a:custGeom>
          <a:ln w="31749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83683" y="3788851"/>
            <a:ext cx="73152" cy="731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2927" y="3770376"/>
            <a:ext cx="143256" cy="1447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867660" y="3711320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93339" y="3913504"/>
            <a:ext cx="288290" cy="3810"/>
          </a:xfrm>
          <a:custGeom>
            <a:avLst/>
            <a:gdLst/>
            <a:ahLst/>
            <a:cxnLst/>
            <a:rect l="l" t="t" r="r" b="b"/>
            <a:pathLst>
              <a:path w="288289" h="3810">
                <a:moveTo>
                  <a:pt x="-15875" y="1841"/>
                </a:moveTo>
                <a:lnTo>
                  <a:pt x="304038" y="1841"/>
                </a:lnTo>
              </a:path>
            </a:pathLst>
          </a:custGeom>
          <a:ln w="3543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86527" y="3958964"/>
            <a:ext cx="73152" cy="716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69335" y="3842003"/>
            <a:ext cx="143256" cy="1447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083814" y="3783329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2" name="Immagine 41" descr="Immagine che contiene testo, software, Pagina Web, numero&#10;&#10;Il contenuto generato dall'IA potrebbe non essere corretto.">
            <a:extLst>
              <a:ext uri="{FF2B5EF4-FFF2-40B4-BE49-F238E27FC236}">
                <a16:creationId xmlns:a16="http://schemas.microsoft.com/office/drawing/2014/main" id="{54BBAEB2-0041-3086-04E0-B06C311364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7955" y="983176"/>
            <a:ext cx="2827783" cy="1173906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4471415" y="1816158"/>
            <a:ext cx="71628" cy="731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CEB96112-015E-F1A6-1883-D557F2FCFEED}"/>
              </a:ext>
            </a:extLst>
          </p:cNvPr>
          <p:cNvSpPr txBox="1"/>
          <p:nvPr/>
        </p:nvSpPr>
        <p:spPr>
          <a:xfrm>
            <a:off x="3469054" y="2245587"/>
            <a:ext cx="4375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4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C3E1696F-6809-0309-6279-889938BC9BED}"/>
              </a:ext>
            </a:extLst>
          </p:cNvPr>
          <p:cNvSpPr txBox="1"/>
          <p:nvPr/>
        </p:nvSpPr>
        <p:spPr>
          <a:xfrm>
            <a:off x="3414188" y="5118145"/>
            <a:ext cx="4375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5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445" y="4966208"/>
            <a:ext cx="5664835" cy="14080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64229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attiva/disattiva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sincronizzazione  automatica </a:t>
            </a:r>
            <a:r>
              <a:rPr sz="1200" dirty="0">
                <a:latin typeface="Calibri"/>
                <a:cs typeface="Calibri"/>
              </a:rPr>
              <a:t>dei </a:t>
            </a:r>
            <a:r>
              <a:rPr sz="1200" spc="-5" dirty="0">
                <a:latin typeface="Calibri"/>
                <a:cs typeface="Calibri"/>
              </a:rPr>
              <a:t>dati </a:t>
            </a:r>
            <a:r>
              <a:rPr sz="1200" dirty="0">
                <a:latin typeface="Calibri"/>
                <a:cs typeface="Calibri"/>
              </a:rPr>
              <a:t>e dei file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allegati</a:t>
            </a:r>
            <a:r>
              <a:rPr sz="1200" spc="-5" dirty="0">
                <a:latin typeface="Calibri"/>
                <a:cs typeface="Calibri"/>
              </a:rPr>
              <a:t>.</a:t>
            </a:r>
            <a:endParaRPr lang="it-IT" sz="1200" dirty="0">
              <a:latin typeface="Calibri"/>
              <a:cs typeface="Calibri"/>
            </a:endParaRPr>
          </a:p>
          <a:p>
            <a:pPr marL="12700">
              <a:lnSpc>
                <a:spcPts val="1875"/>
              </a:lnSpc>
              <a:spcBef>
                <a:spcPts val="459"/>
              </a:spcBef>
            </a:pPr>
            <a:r>
              <a:rPr lang="it-IT" sz="1600" spc="-5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lang="it-IT" sz="1600" b="1" spc="-5" dirty="0">
                <a:latin typeface="Calibri"/>
                <a:cs typeface="Calibri"/>
              </a:rPr>
              <a:t>  </a:t>
            </a:r>
            <a:r>
              <a:rPr lang="it-IT" sz="1200" b="1" spc="-5" dirty="0">
                <a:latin typeface="Calibri"/>
                <a:cs typeface="Calibri"/>
              </a:rPr>
              <a:t>S</a:t>
            </a:r>
            <a:r>
              <a:rPr sz="1200" b="1" spc="-5" dirty="0" err="1">
                <a:latin typeface="Calibri"/>
                <a:cs typeface="Calibri"/>
              </a:rPr>
              <a:t>incronizza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 err="1">
                <a:latin typeface="Calibri"/>
                <a:cs typeface="Calibri"/>
              </a:rPr>
              <a:t>i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 err="1">
                <a:latin typeface="Calibri"/>
                <a:cs typeface="Calibri"/>
              </a:rPr>
              <a:t>contenut</a:t>
            </a:r>
            <a:r>
              <a:rPr lang="it-IT" sz="1200" b="1" spc="-5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 full-text </a:t>
            </a:r>
            <a:r>
              <a:rPr sz="1200" spc="-5" dirty="0">
                <a:latin typeface="Calibri"/>
                <a:cs typeface="Calibri"/>
              </a:rPr>
              <a:t>merita </a:t>
            </a:r>
            <a:r>
              <a:rPr sz="1200" dirty="0">
                <a:latin typeface="Calibri"/>
                <a:cs typeface="Calibri"/>
              </a:rPr>
              <a:t>qualche </a:t>
            </a:r>
            <a:r>
              <a:rPr sz="1200" spc="-10" dirty="0">
                <a:latin typeface="Calibri"/>
                <a:cs typeface="Calibri"/>
              </a:rPr>
              <a:t>parola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5" dirty="0">
                <a:latin typeface="Calibri"/>
                <a:cs typeface="Calibri"/>
              </a:rPr>
              <a:t> spiegazione.</a:t>
            </a:r>
            <a:endParaRPr sz="1200" dirty="0">
              <a:latin typeface="Calibri"/>
              <a:cs typeface="Calibri"/>
            </a:endParaRPr>
          </a:p>
          <a:p>
            <a:pPr marL="109855" marR="5080">
              <a:lnSpc>
                <a:spcPts val="1440"/>
              </a:lnSpc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Zotero </a:t>
            </a:r>
            <a:r>
              <a:rPr sz="1200" dirty="0">
                <a:latin typeface="Calibri"/>
                <a:cs typeface="Calibri"/>
              </a:rPr>
              <a:t>i pdf </a:t>
            </a:r>
            <a:r>
              <a:rPr sz="1200" spc="-5" dirty="0">
                <a:latin typeface="Calibri"/>
                <a:cs typeface="Calibri"/>
              </a:rPr>
              <a:t>allegati, </a:t>
            </a:r>
            <a:r>
              <a:rPr sz="1200" dirty="0">
                <a:latin typeface="Calibri"/>
                <a:cs typeface="Calibri"/>
              </a:rPr>
              <a:t>ma anche i file </a:t>
            </a:r>
            <a:r>
              <a:rPr sz="1200" spc="-5" dirty="0">
                <a:latin typeface="Calibri"/>
                <a:cs typeface="Calibri"/>
              </a:rPr>
              <a:t>html </a:t>
            </a:r>
            <a:r>
              <a:rPr sz="1200" dirty="0">
                <a:latin typeface="Calibri"/>
                <a:cs typeface="Calibri"/>
              </a:rPr>
              <a:t>e i file di </a:t>
            </a:r>
            <a:r>
              <a:rPr sz="1200" spc="-10" dirty="0">
                <a:latin typeface="Calibri"/>
                <a:cs typeface="Calibri"/>
              </a:rPr>
              <a:t>testo, </a:t>
            </a:r>
            <a:r>
              <a:rPr sz="1200" spc="-5" dirty="0">
                <a:latin typeface="Calibri"/>
                <a:cs typeface="Calibri"/>
              </a:rPr>
              <a:t>sono indicizzati. Questo  significa che </a:t>
            </a:r>
            <a:r>
              <a:rPr sz="1200" dirty="0">
                <a:latin typeface="Calibri"/>
                <a:cs typeface="Calibri"/>
              </a:rPr>
              <a:t>è </a:t>
            </a:r>
            <a:r>
              <a:rPr sz="1200" spc="-5" dirty="0">
                <a:latin typeface="Calibri"/>
                <a:cs typeface="Calibri"/>
              </a:rPr>
              <a:t>possibile ricercare </a:t>
            </a:r>
            <a:r>
              <a:rPr sz="1200" dirty="0">
                <a:latin typeface="Calibri"/>
                <a:cs typeface="Calibri"/>
              </a:rPr>
              <a:t>anche nel </a:t>
            </a:r>
            <a:r>
              <a:rPr sz="1200" spc="-10" dirty="0">
                <a:latin typeface="Calibri"/>
                <a:cs typeface="Calibri"/>
              </a:rPr>
              <a:t>testo </a:t>
            </a:r>
            <a:r>
              <a:rPr sz="1200" dirty="0">
                <a:latin typeface="Calibri"/>
                <a:cs typeface="Calibri"/>
              </a:rPr>
              <a:t>pieno degli </a:t>
            </a:r>
            <a:r>
              <a:rPr sz="1200" spc="-5" dirty="0">
                <a:latin typeface="Calibri"/>
                <a:cs typeface="Calibri"/>
              </a:rPr>
              <a:t>allegati. La ricerca si </a:t>
            </a:r>
            <a:r>
              <a:rPr sz="1200" dirty="0">
                <a:latin typeface="Calibri"/>
                <a:cs typeface="Calibri"/>
              </a:rPr>
              <a:t>può </a:t>
            </a:r>
            <a:r>
              <a:rPr sz="1200" spc="-10" dirty="0">
                <a:latin typeface="Calibri"/>
                <a:cs typeface="Calibri"/>
              </a:rPr>
              <a:t>fare  </a:t>
            </a:r>
            <a:r>
              <a:rPr sz="1200" dirty="0">
                <a:latin typeface="Calibri"/>
                <a:cs typeface="Calibri"/>
              </a:rPr>
              <a:t>in due modi: </a:t>
            </a:r>
            <a:r>
              <a:rPr sz="1200" spc="-5" dirty="0">
                <a:latin typeface="Calibri"/>
                <a:cs typeface="Calibri"/>
              </a:rPr>
              <a:t>entrando </a:t>
            </a:r>
            <a:r>
              <a:rPr sz="1200" dirty="0">
                <a:latin typeface="Calibri"/>
                <a:cs typeface="Calibri"/>
              </a:rPr>
              <a:t>nel </a:t>
            </a:r>
            <a:r>
              <a:rPr sz="1200" spc="-5" dirty="0">
                <a:latin typeface="Calibri"/>
                <a:cs typeface="Calibri"/>
              </a:rPr>
              <a:t>proprio account </a:t>
            </a:r>
            <a:r>
              <a:rPr sz="1200" spc="-15" dirty="0">
                <a:latin typeface="Calibri"/>
                <a:cs typeface="Calibri"/>
              </a:rPr>
              <a:t>attraverso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5" dirty="0">
                <a:latin typeface="Calibri"/>
                <a:cs typeface="Calibri"/>
              </a:rPr>
              <a:t>sito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utilizzando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casella </a:t>
            </a:r>
            <a:r>
              <a:rPr sz="1200" dirty="0">
                <a:latin typeface="Calibri"/>
                <a:cs typeface="Calibri"/>
              </a:rPr>
              <a:t>di  </a:t>
            </a:r>
            <a:r>
              <a:rPr sz="1200" spc="-5" dirty="0">
                <a:latin typeface="Calibri"/>
                <a:cs typeface="Calibri"/>
              </a:rPr>
              <a:t>ricerca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alto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destra 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lang="it-IT" sz="1200" dirty="0">
                <a:latin typeface="Calibri"/>
                <a:cs typeface="Calibri"/>
              </a:rPr>
              <a:t>6</a:t>
            </a:r>
            <a:r>
              <a:rPr sz="1200" dirty="0">
                <a:latin typeface="Calibri"/>
                <a:cs typeface="Calibri"/>
              </a:rPr>
              <a:t>);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428211" y="5841405"/>
            <a:ext cx="219724" cy="232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333235" y="9333686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447" y="584454"/>
            <a:ext cx="22059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7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oppure </a:t>
            </a:r>
            <a:r>
              <a:rPr sz="1200" dirty="0">
                <a:latin typeface="Calibri"/>
                <a:cs typeface="Calibri"/>
              </a:rPr>
              <a:t>nel </a:t>
            </a:r>
            <a:r>
              <a:rPr sz="1200" spc="-10" dirty="0">
                <a:latin typeface="Calibri"/>
                <a:cs typeface="Calibri"/>
              </a:rPr>
              <a:t>programma, </a:t>
            </a:r>
            <a:r>
              <a:rPr sz="1200" spc="-15" dirty="0">
                <a:latin typeface="Calibri"/>
                <a:cs typeface="Calibri"/>
              </a:rPr>
              <a:t>attraverso  </a:t>
            </a:r>
            <a:r>
              <a:rPr sz="1200" dirty="0">
                <a:latin typeface="Calibri"/>
                <a:cs typeface="Calibri"/>
              </a:rPr>
              <a:t>la </a:t>
            </a:r>
            <a:r>
              <a:rPr sz="1200" spc="-5" dirty="0">
                <a:latin typeface="Calibri"/>
                <a:cs typeface="Calibri"/>
              </a:rPr>
              <a:t>ricerca </a:t>
            </a:r>
            <a:r>
              <a:rPr sz="1200" spc="-10" dirty="0">
                <a:latin typeface="Calibri"/>
                <a:cs typeface="Calibri"/>
              </a:rPr>
              <a:t>avanzata 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lang="it-IT" sz="1200" dirty="0">
                <a:latin typeface="Calibri"/>
                <a:cs typeface="Calibri"/>
              </a:rPr>
              <a:t>7</a:t>
            </a:r>
            <a:r>
              <a:rPr sz="1200" dirty="0">
                <a:latin typeface="Calibri"/>
                <a:cs typeface="Calibri"/>
              </a:rPr>
              <a:t>),  </a:t>
            </a:r>
            <a:r>
              <a:rPr sz="1200" spc="-5" dirty="0">
                <a:latin typeface="Calibri"/>
                <a:cs typeface="Calibri"/>
              </a:rPr>
              <a:t>selezionando </a:t>
            </a:r>
            <a:r>
              <a:rPr sz="1200" b="1" spc="-5" dirty="0">
                <a:latin typeface="Calibri"/>
                <a:cs typeface="Calibri"/>
              </a:rPr>
              <a:t>Contenuto </a:t>
            </a:r>
            <a:r>
              <a:rPr sz="1200" dirty="0">
                <a:latin typeface="Calibri"/>
                <a:cs typeface="Calibri"/>
              </a:rPr>
              <a:t>nel menu  a </a:t>
            </a:r>
            <a:r>
              <a:rPr sz="1200" spc="-5" dirty="0">
                <a:latin typeface="Calibri"/>
                <a:cs typeface="Calibri"/>
              </a:rPr>
              <a:t>tendina </a:t>
            </a:r>
            <a:r>
              <a:rPr sz="1200" dirty="0">
                <a:latin typeface="Calibri"/>
                <a:cs typeface="Calibri"/>
              </a:rPr>
              <a:t>dei </a:t>
            </a:r>
            <a:r>
              <a:rPr sz="1200" spc="-5" dirty="0">
                <a:latin typeface="Calibri"/>
                <a:cs typeface="Calibri"/>
              </a:rPr>
              <a:t>campi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ricercabili.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Possiamo </a:t>
            </a:r>
            <a:r>
              <a:rPr sz="1200" spc="-5" dirty="0">
                <a:latin typeface="Calibri"/>
                <a:cs typeface="Calibri"/>
              </a:rPr>
              <a:t>decidere se includere </a:t>
            </a:r>
            <a:r>
              <a:rPr sz="1200" dirty="0">
                <a:latin typeface="Calibri"/>
                <a:cs typeface="Calibri"/>
              </a:rPr>
              <a:t>il  file di </a:t>
            </a:r>
            <a:r>
              <a:rPr sz="1200" spc="-5" dirty="0">
                <a:latin typeface="Calibri"/>
                <a:cs typeface="Calibri"/>
              </a:rPr>
              <a:t>indicizzazione </a:t>
            </a:r>
            <a:r>
              <a:rPr sz="1200" dirty="0">
                <a:latin typeface="Calibri"/>
                <a:cs typeface="Calibri"/>
              </a:rPr>
              <a:t>negli elementi  </a:t>
            </a:r>
            <a:r>
              <a:rPr sz="1200" spc="-5" dirty="0">
                <a:latin typeface="Calibri"/>
                <a:cs typeface="Calibri"/>
              </a:rPr>
              <a:t>sottoposti </a:t>
            </a:r>
            <a:r>
              <a:rPr sz="1200" dirty="0">
                <a:latin typeface="Calibri"/>
                <a:cs typeface="Calibri"/>
              </a:rPr>
              <a:t>alla </a:t>
            </a:r>
            <a:r>
              <a:rPr sz="1200" spc="-5" dirty="0">
                <a:latin typeface="Calibri"/>
                <a:cs typeface="Calibri"/>
              </a:rPr>
              <a:t>sincronizzazione  oppure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5447" y="2413507"/>
            <a:ext cx="21907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Se scegliete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non sincronizzare </a:t>
            </a:r>
            <a:r>
              <a:rPr sz="1200" dirty="0">
                <a:latin typeface="Calibri"/>
                <a:cs typeface="Calibri"/>
              </a:rPr>
              <a:t>le  </a:t>
            </a:r>
            <a:r>
              <a:rPr sz="1200" spc="-5" dirty="0">
                <a:latin typeface="Calibri"/>
                <a:cs typeface="Calibri"/>
              </a:rPr>
              <a:t>indicizzazioni non potrete </a:t>
            </a:r>
            <a:r>
              <a:rPr sz="1200" spc="-10" dirty="0">
                <a:latin typeface="Calibri"/>
                <a:cs typeface="Calibri"/>
              </a:rPr>
              <a:t>cercare  </a:t>
            </a:r>
            <a:r>
              <a:rPr sz="1200" dirty="0">
                <a:latin typeface="Calibri"/>
                <a:cs typeface="Calibri"/>
              </a:rPr>
              <a:t>nel </a:t>
            </a:r>
            <a:r>
              <a:rPr sz="1200" spc="-10" dirty="0">
                <a:latin typeface="Calibri"/>
                <a:cs typeface="Calibri"/>
              </a:rPr>
              <a:t>testo </a:t>
            </a:r>
            <a:r>
              <a:rPr sz="1200" dirty="0">
                <a:latin typeface="Calibri"/>
                <a:cs typeface="Calibri"/>
              </a:rPr>
              <a:t>pieno dei </a:t>
            </a:r>
            <a:r>
              <a:rPr sz="1200" spc="-5" dirty="0">
                <a:latin typeface="Calibri"/>
                <a:cs typeface="Calibri"/>
              </a:rPr>
              <a:t>vostri allegati  </a:t>
            </a:r>
            <a:r>
              <a:rPr sz="1200" spc="-15" dirty="0">
                <a:latin typeface="Calibri"/>
                <a:cs typeface="Calibri"/>
              </a:rPr>
              <a:t>attraverso </a:t>
            </a:r>
            <a:r>
              <a:rPr sz="1200" dirty="0">
                <a:latin typeface="Calibri"/>
                <a:cs typeface="Calibri"/>
              </a:rPr>
              <a:t>la funzione di </a:t>
            </a:r>
            <a:r>
              <a:rPr sz="1200" spc="-5" dirty="0">
                <a:latin typeface="Calibri"/>
                <a:cs typeface="Calibri"/>
              </a:rPr>
              <a:t>ricerca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  </a:t>
            </a:r>
            <a:r>
              <a:rPr sz="1200" spc="-10" dirty="0">
                <a:latin typeface="Calibri"/>
                <a:cs typeface="Calibri"/>
              </a:rPr>
              <a:t>vostro </a:t>
            </a:r>
            <a:r>
              <a:rPr sz="1200" spc="-5" dirty="0">
                <a:latin typeface="Calibri"/>
                <a:cs typeface="Calibri"/>
              </a:rPr>
              <a:t>account </a:t>
            </a:r>
            <a:r>
              <a:rPr sz="1200" dirty="0">
                <a:latin typeface="Calibri"/>
                <a:cs typeface="Calibri"/>
              </a:rPr>
              <a:t>nel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sito.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4938" y="624826"/>
            <a:ext cx="3240091" cy="1964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2592" y="632459"/>
            <a:ext cx="3174492" cy="1898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01161" y="2546985"/>
            <a:ext cx="4654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15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7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87420" y="1094486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086" y="0"/>
                </a:lnTo>
              </a:path>
            </a:pathLst>
          </a:custGeom>
          <a:ln w="317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24783" y="1066800"/>
            <a:ext cx="71628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0548" y="979932"/>
            <a:ext cx="215265" cy="216535"/>
          </a:xfrm>
          <a:custGeom>
            <a:avLst/>
            <a:gdLst/>
            <a:ahLst/>
            <a:cxnLst/>
            <a:rect l="l" t="t" r="r" b="b"/>
            <a:pathLst>
              <a:path w="215264" h="216534">
                <a:moveTo>
                  <a:pt x="107441" y="0"/>
                </a:moveTo>
                <a:lnTo>
                  <a:pt x="65633" y="8495"/>
                </a:lnTo>
                <a:lnTo>
                  <a:pt x="31480" y="31670"/>
                </a:lnTo>
                <a:lnTo>
                  <a:pt x="8447" y="66061"/>
                </a:lnTo>
                <a:lnTo>
                  <a:pt x="0" y="108203"/>
                </a:lnTo>
                <a:lnTo>
                  <a:pt x="8447" y="150346"/>
                </a:lnTo>
                <a:lnTo>
                  <a:pt x="31480" y="184737"/>
                </a:lnTo>
                <a:lnTo>
                  <a:pt x="65633" y="207912"/>
                </a:lnTo>
                <a:lnTo>
                  <a:pt x="107441" y="216408"/>
                </a:lnTo>
                <a:lnTo>
                  <a:pt x="149250" y="207912"/>
                </a:lnTo>
                <a:lnTo>
                  <a:pt x="183403" y="184737"/>
                </a:lnTo>
                <a:lnTo>
                  <a:pt x="206436" y="150346"/>
                </a:lnTo>
                <a:lnTo>
                  <a:pt x="214883" y="108203"/>
                </a:lnTo>
                <a:lnTo>
                  <a:pt x="206436" y="66061"/>
                </a:lnTo>
                <a:lnTo>
                  <a:pt x="183403" y="31670"/>
                </a:lnTo>
                <a:lnTo>
                  <a:pt x="149250" y="8495"/>
                </a:lnTo>
                <a:lnTo>
                  <a:pt x="10744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401" y="3441953"/>
            <a:ext cx="5760720" cy="864235"/>
          </a:xfrm>
          <a:custGeom>
            <a:avLst/>
            <a:gdLst/>
            <a:ahLst/>
            <a:cxnLst/>
            <a:rect l="l" t="t" r="r" b="b"/>
            <a:pathLst>
              <a:path w="5760720" h="864235">
                <a:moveTo>
                  <a:pt x="0" y="144018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5616702" y="0"/>
                </a:lnTo>
                <a:lnTo>
                  <a:pt x="5662208" y="7345"/>
                </a:lnTo>
                <a:lnTo>
                  <a:pt x="5701741" y="27797"/>
                </a:lnTo>
                <a:lnTo>
                  <a:pt x="5732922" y="58978"/>
                </a:lnTo>
                <a:lnTo>
                  <a:pt x="5753374" y="98511"/>
                </a:lnTo>
                <a:lnTo>
                  <a:pt x="5760720" y="144018"/>
                </a:lnTo>
                <a:lnTo>
                  <a:pt x="5760720" y="720090"/>
                </a:lnTo>
                <a:lnTo>
                  <a:pt x="5753374" y="765596"/>
                </a:lnTo>
                <a:lnTo>
                  <a:pt x="5732922" y="805129"/>
                </a:lnTo>
                <a:lnTo>
                  <a:pt x="5701741" y="836310"/>
                </a:lnTo>
                <a:lnTo>
                  <a:pt x="5662208" y="856762"/>
                </a:lnTo>
                <a:lnTo>
                  <a:pt x="5616702" y="864108"/>
                </a:lnTo>
                <a:lnTo>
                  <a:pt x="144018" y="864108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90"/>
                </a:lnTo>
                <a:lnTo>
                  <a:pt x="0" y="144018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0994" y="5575020"/>
            <a:ext cx="2968795" cy="2037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1359" y="6184391"/>
            <a:ext cx="179831" cy="179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49167" y="6483096"/>
            <a:ext cx="179831" cy="179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75457" y="6074308"/>
            <a:ext cx="140335" cy="6210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52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8655" y="7651023"/>
            <a:ext cx="4654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lang="it-IT" sz="1000" spc="-5" dirty="0">
                <a:latin typeface="Calibri"/>
                <a:cs typeface="Calibri"/>
              </a:rPr>
              <a:t> </a:t>
            </a:r>
            <a:r>
              <a:rPr lang="it-IT" sz="1000" spc="155" dirty="0">
                <a:latin typeface="Calibri"/>
                <a:cs typeface="Calibri"/>
              </a:rPr>
              <a:t>8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7684" y="5825744"/>
            <a:ext cx="243078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3683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-10" dirty="0" err="1">
                <a:latin typeface="Calibri"/>
                <a:cs typeface="Calibri"/>
              </a:rPr>
              <a:t>Scegliere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 sincronizzare 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-5" dirty="0">
                <a:latin typeface="Calibri"/>
                <a:cs typeface="Calibri"/>
              </a:rPr>
              <a:t>non  sincronizzare </a:t>
            </a:r>
            <a:r>
              <a:rPr sz="1200" dirty="0">
                <a:latin typeface="Calibri"/>
                <a:cs typeface="Calibri"/>
              </a:rPr>
              <a:t>gli </a:t>
            </a:r>
            <a:r>
              <a:rPr sz="1200" spc="-5" dirty="0">
                <a:latin typeface="Calibri"/>
                <a:cs typeface="Calibri"/>
              </a:rPr>
              <a:t>allegati</a:t>
            </a:r>
            <a:r>
              <a:rPr sz="1200" spc="-1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(spuntando 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5" dirty="0">
                <a:latin typeface="Calibri"/>
                <a:cs typeface="Calibri"/>
              </a:rPr>
              <a:t> casella);</a:t>
            </a:r>
            <a:endParaRPr sz="1200" dirty="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Utilizzare </a:t>
            </a:r>
            <a:r>
              <a:rPr sz="1200" dirty="0">
                <a:latin typeface="Calibri"/>
                <a:cs typeface="Calibri"/>
              </a:rPr>
              <a:t>lo spazio di </a:t>
            </a:r>
            <a:r>
              <a:rPr sz="1200" spc="-5" dirty="0">
                <a:latin typeface="Calibri"/>
                <a:cs typeface="Calibri"/>
              </a:rPr>
              <a:t>memoria </a:t>
            </a:r>
            <a:r>
              <a:rPr sz="1200" dirty="0">
                <a:latin typeface="Calibri"/>
                <a:cs typeface="Calibri"/>
              </a:rPr>
              <a:t>di  </a:t>
            </a:r>
            <a:r>
              <a:rPr sz="1200" spc="-10" dirty="0">
                <a:latin typeface="Calibri"/>
                <a:cs typeface="Calibri"/>
              </a:rPr>
              <a:t>Zotero </a:t>
            </a:r>
            <a:r>
              <a:rPr sz="1200" spc="-5" dirty="0">
                <a:latin typeface="Calibri"/>
                <a:cs typeface="Calibri"/>
              </a:rPr>
              <a:t>oppure </a:t>
            </a:r>
            <a:r>
              <a:rPr sz="1200" dirty="0">
                <a:latin typeface="Calibri"/>
                <a:cs typeface="Calibri"/>
              </a:rPr>
              <a:t>di un </a:t>
            </a:r>
            <a:r>
              <a:rPr sz="1200" spc="-5" dirty="0">
                <a:latin typeface="Calibri"/>
                <a:cs typeface="Calibri"/>
              </a:rPr>
              <a:t>server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WebDAV  </a:t>
            </a:r>
            <a:r>
              <a:rPr sz="1200" spc="-5" dirty="0">
                <a:latin typeface="Calibri"/>
                <a:cs typeface="Calibri"/>
              </a:rPr>
              <a:t>(servizio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archiviazione remota  </a:t>
            </a:r>
            <a:r>
              <a:rPr sz="1200" spc="-10" dirty="0">
                <a:latin typeface="Calibri"/>
                <a:cs typeface="Calibri"/>
              </a:rPr>
              <a:t>gestito con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10" dirty="0">
                <a:latin typeface="Calibri"/>
                <a:cs typeface="Calibri"/>
              </a:rPr>
              <a:t>protocollo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http);</a:t>
            </a:r>
            <a:endParaRPr sz="1200" dirty="0">
              <a:latin typeface="Calibri"/>
              <a:cs typeface="Calibri"/>
            </a:endParaRPr>
          </a:p>
          <a:p>
            <a:pPr marL="184785" marR="11430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Scaricare </a:t>
            </a:r>
            <a:r>
              <a:rPr sz="1200" dirty="0">
                <a:latin typeface="Calibri"/>
                <a:cs typeface="Calibri"/>
              </a:rPr>
              <a:t>i file al </a:t>
            </a:r>
            <a:r>
              <a:rPr sz="1200" spc="-5" dirty="0">
                <a:latin typeface="Calibri"/>
                <a:cs typeface="Calibri"/>
              </a:rPr>
              <a:t>momento </a:t>
            </a:r>
            <a:r>
              <a:rPr sz="1200" dirty="0">
                <a:latin typeface="Calibri"/>
                <a:cs typeface="Calibri"/>
              </a:rPr>
              <a:t>della  </a:t>
            </a:r>
            <a:r>
              <a:rPr sz="1200" spc="-5" dirty="0">
                <a:latin typeface="Calibri"/>
                <a:cs typeface="Calibri"/>
              </a:rPr>
              <a:t>sincronizzazione oppure quando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  </a:t>
            </a:r>
            <a:r>
              <a:rPr sz="1200" dirty="0">
                <a:latin typeface="Calibri"/>
                <a:cs typeface="Calibri"/>
              </a:rPr>
              <a:t>decide di </a:t>
            </a:r>
            <a:r>
              <a:rPr sz="1200" spc="-5" dirty="0">
                <a:latin typeface="Calibri"/>
                <a:cs typeface="Calibri"/>
              </a:rPr>
              <a:t>visualizzare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5" dirty="0">
                <a:latin typeface="Calibri"/>
                <a:cs typeface="Calibri"/>
              </a:rPr>
              <a:t>singolo </a:t>
            </a:r>
            <a:r>
              <a:rPr sz="1200" dirty="0">
                <a:latin typeface="Calibri"/>
                <a:cs typeface="Calibri"/>
              </a:rPr>
              <a:t>file 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b="1" spc="-5" dirty="0">
                <a:latin typeface="Calibri"/>
                <a:cs typeface="Calibri"/>
              </a:rPr>
              <a:t>Scarica </a:t>
            </a:r>
            <a:r>
              <a:rPr sz="1200" b="1" dirty="0">
                <a:latin typeface="Calibri"/>
                <a:cs typeface="Calibri"/>
              </a:rPr>
              <a:t>i file se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necessario</a:t>
            </a:r>
            <a:r>
              <a:rPr sz="1200" spc="-5" dirty="0">
                <a:latin typeface="Calibri"/>
                <a:cs typeface="Calibri"/>
              </a:rPr>
              <a:t>).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6927" y="7974737"/>
            <a:ext cx="179831" cy="17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6927" y="8607552"/>
            <a:ext cx="5743194" cy="901529"/>
          </a:xfrm>
          <a:prstGeom prst="rect">
            <a:avLst/>
          </a:prstGeom>
          <a:ln w="12192">
            <a:solidFill>
              <a:srgbClr val="00AFE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63525" indent="-17272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63525" algn="l"/>
                <a:tab pos="264160" algn="l"/>
              </a:tabLst>
            </a:pPr>
            <a:r>
              <a:rPr sz="800" dirty="0">
                <a:latin typeface="Calibri"/>
                <a:cs typeface="Calibri"/>
              </a:rPr>
              <a:t>Se </a:t>
            </a:r>
            <a:r>
              <a:rPr sz="800" spc="-5" dirty="0">
                <a:latin typeface="Calibri"/>
                <a:cs typeface="Calibri"/>
              </a:rPr>
              <a:t>decidete di </a:t>
            </a:r>
            <a:r>
              <a:rPr sz="800" b="1" spc="-5" dirty="0">
                <a:latin typeface="Calibri"/>
                <a:cs typeface="Calibri"/>
              </a:rPr>
              <a:t>NON </a:t>
            </a:r>
            <a:r>
              <a:rPr sz="800" spc="-5" dirty="0">
                <a:latin typeface="Calibri"/>
                <a:cs typeface="Calibri"/>
              </a:rPr>
              <a:t>sincronizzare </a:t>
            </a:r>
            <a:r>
              <a:rPr sz="800" dirty="0">
                <a:latin typeface="Calibri"/>
                <a:cs typeface="Calibri"/>
              </a:rPr>
              <a:t>i </a:t>
            </a:r>
            <a:r>
              <a:rPr sz="800" spc="-5" dirty="0">
                <a:latin typeface="Calibri"/>
                <a:cs typeface="Calibri"/>
              </a:rPr>
              <a:t>file, cliccando sulla citazione vedrete l’icona del file </a:t>
            </a:r>
            <a:r>
              <a:rPr sz="800" dirty="0">
                <a:latin typeface="Calibri"/>
                <a:cs typeface="Calibri"/>
              </a:rPr>
              <a:t>allegato </a:t>
            </a:r>
            <a:r>
              <a:rPr sz="800" spc="5" dirty="0">
                <a:latin typeface="Calibri"/>
                <a:cs typeface="Calibri"/>
              </a:rPr>
              <a:t>ma </a:t>
            </a:r>
            <a:r>
              <a:rPr sz="800" spc="-5" dirty="0">
                <a:latin typeface="Calibri"/>
                <a:cs typeface="Calibri"/>
              </a:rPr>
              <a:t>non potrete aprire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il </a:t>
            </a:r>
            <a:r>
              <a:rPr sz="800" spc="-10" dirty="0">
                <a:latin typeface="Calibri"/>
                <a:cs typeface="Calibri"/>
              </a:rPr>
              <a:t>file.</a:t>
            </a:r>
            <a:endParaRPr sz="800" dirty="0">
              <a:latin typeface="Calibri"/>
              <a:cs typeface="Calibri"/>
            </a:endParaRPr>
          </a:p>
          <a:p>
            <a:pPr marL="263525" marR="89535" indent="-172720">
              <a:lnSpc>
                <a:spcPct val="100000"/>
              </a:lnSpc>
              <a:buFont typeface="Arial"/>
              <a:buChar char="•"/>
              <a:tabLst>
                <a:tab pos="263525" algn="l"/>
                <a:tab pos="264160" algn="l"/>
              </a:tabLst>
            </a:pPr>
            <a:r>
              <a:rPr sz="800" dirty="0">
                <a:latin typeface="Calibri"/>
                <a:cs typeface="Calibri"/>
              </a:rPr>
              <a:t>Se </a:t>
            </a:r>
            <a:r>
              <a:rPr sz="800" spc="-5" dirty="0">
                <a:latin typeface="Calibri"/>
                <a:cs typeface="Calibri"/>
              </a:rPr>
              <a:t>decidete di sincronizzare </a:t>
            </a:r>
            <a:r>
              <a:rPr sz="800" dirty="0">
                <a:latin typeface="Calibri"/>
                <a:cs typeface="Calibri"/>
              </a:rPr>
              <a:t>e </a:t>
            </a:r>
            <a:r>
              <a:rPr sz="800" spc="-5" dirty="0">
                <a:latin typeface="Calibri"/>
                <a:cs typeface="Calibri"/>
              </a:rPr>
              <a:t>scaricare </a:t>
            </a:r>
            <a:r>
              <a:rPr sz="800" dirty="0">
                <a:latin typeface="Calibri"/>
                <a:cs typeface="Calibri"/>
              </a:rPr>
              <a:t>i </a:t>
            </a:r>
            <a:r>
              <a:rPr sz="800" spc="-5" dirty="0">
                <a:latin typeface="Calibri"/>
                <a:cs typeface="Calibri"/>
              </a:rPr>
              <a:t>file </a:t>
            </a:r>
            <a:r>
              <a:rPr sz="800" b="1" dirty="0">
                <a:latin typeface="Calibri"/>
                <a:cs typeface="Calibri"/>
              </a:rPr>
              <a:t>se necessario</a:t>
            </a:r>
            <a:r>
              <a:rPr sz="800" dirty="0">
                <a:latin typeface="Calibri"/>
                <a:cs typeface="Calibri"/>
              </a:rPr>
              <a:t>, </a:t>
            </a:r>
            <a:r>
              <a:rPr sz="800" spc="-5" dirty="0">
                <a:latin typeface="Calibri"/>
                <a:cs typeface="Calibri"/>
              </a:rPr>
              <a:t>vedrete l’icona del file allegato, </a:t>
            </a:r>
            <a:r>
              <a:rPr sz="800" spc="5" dirty="0">
                <a:latin typeface="Calibri"/>
                <a:cs typeface="Calibri"/>
              </a:rPr>
              <a:t>ma </a:t>
            </a:r>
            <a:r>
              <a:rPr sz="800" spc="-5" dirty="0">
                <a:latin typeface="Calibri"/>
                <a:cs typeface="Calibri"/>
              </a:rPr>
              <a:t>il file non sarà presente nella vostra  </a:t>
            </a:r>
            <a:r>
              <a:rPr sz="800" dirty="0">
                <a:latin typeface="Calibri"/>
                <a:cs typeface="Calibri"/>
              </a:rPr>
              <a:t>memoria </a:t>
            </a:r>
            <a:r>
              <a:rPr sz="800" spc="-5" dirty="0">
                <a:latin typeface="Calibri"/>
                <a:cs typeface="Calibri"/>
              </a:rPr>
              <a:t>locale (Zotero copia </a:t>
            </a:r>
            <a:r>
              <a:rPr sz="800" dirty="0">
                <a:latin typeface="Calibri"/>
                <a:cs typeface="Calibri"/>
              </a:rPr>
              <a:t>gli </a:t>
            </a:r>
            <a:r>
              <a:rPr sz="800" spc="-5" dirty="0">
                <a:latin typeface="Calibri"/>
                <a:cs typeface="Calibri"/>
              </a:rPr>
              <a:t>allegati scaricati in una cartella predefinita del </a:t>
            </a:r>
            <a:r>
              <a:rPr sz="800" dirty="0">
                <a:latin typeface="Calibri"/>
                <a:cs typeface="Calibri"/>
              </a:rPr>
              <a:t>programma </a:t>
            </a:r>
            <a:r>
              <a:rPr sz="800" spc="-5" dirty="0">
                <a:latin typeface="Calibri"/>
                <a:cs typeface="Calibri"/>
              </a:rPr>
              <a:t>chiamata </a:t>
            </a:r>
            <a:r>
              <a:rPr sz="800" b="1" dirty="0">
                <a:latin typeface="Calibri"/>
                <a:cs typeface="Calibri"/>
              </a:rPr>
              <a:t>Storage</a:t>
            </a:r>
            <a:r>
              <a:rPr sz="800" dirty="0">
                <a:latin typeface="Calibri"/>
                <a:cs typeface="Calibri"/>
              </a:rPr>
              <a:t>). Il </a:t>
            </a:r>
            <a:r>
              <a:rPr sz="800" spc="-5" dirty="0">
                <a:latin typeface="Calibri"/>
                <a:cs typeface="Calibri"/>
              </a:rPr>
              <a:t>file sarà </a:t>
            </a:r>
            <a:r>
              <a:rPr sz="800" spc="-5" dirty="0" err="1">
                <a:latin typeface="Calibri"/>
                <a:cs typeface="Calibri"/>
              </a:rPr>
              <a:t>scaricato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lang="it-IT" sz="800" dirty="0">
                <a:latin typeface="Calibri"/>
                <a:cs typeface="Calibri"/>
              </a:rPr>
              <a:t> </a:t>
            </a:r>
            <a:r>
              <a:rPr sz="800" spc="-5" dirty="0" err="1">
                <a:latin typeface="Calibri"/>
                <a:cs typeface="Calibri"/>
              </a:rPr>
              <a:t>visualizzato</a:t>
            </a:r>
            <a:r>
              <a:rPr sz="800" spc="-5" dirty="0">
                <a:latin typeface="Calibri"/>
                <a:cs typeface="Calibri"/>
              </a:rPr>
              <a:t> solo alla sua apertura. </a:t>
            </a:r>
            <a:r>
              <a:rPr sz="800" dirty="0">
                <a:latin typeface="Calibri"/>
                <a:cs typeface="Calibri"/>
              </a:rPr>
              <a:t>In </a:t>
            </a:r>
            <a:r>
              <a:rPr sz="800" spc="-5" dirty="0">
                <a:latin typeface="Calibri"/>
                <a:cs typeface="Calibri"/>
              </a:rPr>
              <a:t>realtà non vi accorgerete della differenza: il file impiegherà solo qualche frazione di tempo in  più per essere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visualizzato.</a:t>
            </a:r>
            <a:endParaRPr sz="800" dirty="0">
              <a:latin typeface="Calibri"/>
              <a:cs typeface="Calibri"/>
            </a:endParaRPr>
          </a:p>
          <a:p>
            <a:pPr marL="263525" marR="125095" indent="-172720">
              <a:lnSpc>
                <a:spcPct val="100000"/>
              </a:lnSpc>
              <a:buFont typeface="Arial"/>
              <a:buChar char="•"/>
              <a:tabLst>
                <a:tab pos="263525" algn="l"/>
                <a:tab pos="264160" algn="l"/>
              </a:tabLst>
            </a:pPr>
            <a:r>
              <a:rPr sz="800" dirty="0">
                <a:latin typeface="Calibri"/>
                <a:cs typeface="Calibri"/>
              </a:rPr>
              <a:t>Se </a:t>
            </a:r>
            <a:r>
              <a:rPr sz="800" spc="-5" dirty="0">
                <a:latin typeface="Calibri"/>
                <a:cs typeface="Calibri"/>
              </a:rPr>
              <a:t>pensate di lavorare offline, abilitate </a:t>
            </a:r>
            <a:r>
              <a:rPr sz="800" b="1" dirty="0">
                <a:latin typeface="Calibri"/>
                <a:cs typeface="Calibri"/>
              </a:rPr>
              <a:t>prima </a:t>
            </a:r>
            <a:r>
              <a:rPr sz="800" spc="-5" dirty="0">
                <a:latin typeface="Calibri"/>
                <a:cs typeface="Calibri"/>
              </a:rPr>
              <a:t>la sincronizzazione dei file </a:t>
            </a:r>
            <a:r>
              <a:rPr sz="800" dirty="0">
                <a:latin typeface="Calibri"/>
                <a:cs typeface="Calibri"/>
              </a:rPr>
              <a:t>e </a:t>
            </a:r>
            <a:r>
              <a:rPr sz="800" spc="-5" dirty="0">
                <a:latin typeface="Calibri"/>
                <a:cs typeface="Calibri"/>
              </a:rPr>
              <a:t>scegliete di scaricare </a:t>
            </a:r>
            <a:r>
              <a:rPr sz="800" dirty="0">
                <a:latin typeface="Calibri"/>
                <a:cs typeface="Calibri"/>
              </a:rPr>
              <a:t>i </a:t>
            </a:r>
            <a:r>
              <a:rPr sz="800" spc="-5" dirty="0">
                <a:latin typeface="Calibri"/>
                <a:cs typeface="Calibri"/>
              </a:rPr>
              <a:t>file durante la sincronizzazione per  essere sicuri di avere </a:t>
            </a:r>
            <a:r>
              <a:rPr sz="800" spc="-10" dirty="0">
                <a:latin typeface="Calibri"/>
                <a:cs typeface="Calibri"/>
              </a:rPr>
              <a:t>tutto </a:t>
            </a:r>
            <a:r>
              <a:rPr sz="800" spc="-5" dirty="0">
                <a:latin typeface="Calibri"/>
                <a:cs typeface="Calibri"/>
              </a:rPr>
              <a:t>il vostro materiale disponibile nella vostra </a:t>
            </a:r>
            <a:r>
              <a:rPr sz="800" dirty="0">
                <a:latin typeface="Calibri"/>
                <a:cs typeface="Calibri"/>
              </a:rPr>
              <a:t>memoria</a:t>
            </a:r>
            <a:r>
              <a:rPr sz="800" spc="15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locale.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30" name="Immagine 29" descr="Immagine che contiene testo, schermata, Carattere, numero">
            <a:extLst>
              <a:ext uri="{FF2B5EF4-FFF2-40B4-BE49-F238E27FC236}">
                <a16:creationId xmlns:a16="http://schemas.microsoft.com/office/drawing/2014/main" id="{E9821E81-015C-4E60-5030-FD4D937340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8655" y="5582829"/>
            <a:ext cx="2853415" cy="194178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51612" y="3428238"/>
            <a:ext cx="5695950" cy="220124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30504" marR="30480">
              <a:lnSpc>
                <a:spcPct val="80000"/>
              </a:lnSpc>
              <a:spcBef>
                <a:spcPts val="385"/>
              </a:spcBef>
            </a:pPr>
            <a:r>
              <a:rPr sz="1200" i="1" spc="-5" dirty="0">
                <a:latin typeface="Calibri"/>
                <a:cs typeface="Calibri"/>
              </a:rPr>
              <a:t>Zotero distingue </a:t>
            </a:r>
            <a:r>
              <a:rPr sz="1200" i="1" dirty="0">
                <a:latin typeface="Calibri"/>
                <a:cs typeface="Calibri"/>
              </a:rPr>
              <a:t>tra </a:t>
            </a:r>
            <a:r>
              <a:rPr sz="1200" b="1" i="1" dirty="0">
                <a:latin typeface="Calibri"/>
                <a:cs typeface="Calibri"/>
              </a:rPr>
              <a:t>dati </a:t>
            </a:r>
            <a:r>
              <a:rPr sz="1200" i="1" dirty="0">
                <a:latin typeface="Calibri"/>
                <a:cs typeface="Calibri"/>
              </a:rPr>
              <a:t>e </a:t>
            </a:r>
            <a:r>
              <a:rPr sz="1200" b="1" i="1" spc="-5" dirty="0">
                <a:latin typeface="Calibri"/>
                <a:cs typeface="Calibri"/>
              </a:rPr>
              <a:t>file. </a:t>
            </a:r>
            <a:r>
              <a:rPr sz="1200" i="1" dirty="0">
                <a:latin typeface="Calibri"/>
                <a:cs typeface="Calibri"/>
              </a:rPr>
              <a:t>I </a:t>
            </a:r>
            <a:r>
              <a:rPr sz="1200" i="1" spc="-5" dirty="0">
                <a:latin typeface="Calibri"/>
                <a:cs typeface="Calibri"/>
              </a:rPr>
              <a:t>dati sono </a:t>
            </a:r>
            <a:r>
              <a:rPr sz="1200" i="1" dirty="0">
                <a:latin typeface="Calibri"/>
                <a:cs typeface="Calibri"/>
              </a:rPr>
              <a:t>le </a:t>
            </a:r>
            <a:r>
              <a:rPr sz="1200" i="1" spc="-5" dirty="0">
                <a:latin typeface="Calibri"/>
                <a:cs typeface="Calibri"/>
              </a:rPr>
              <a:t>vostre citazioni, </a:t>
            </a:r>
            <a:r>
              <a:rPr sz="1200" i="1" dirty="0">
                <a:latin typeface="Calibri"/>
                <a:cs typeface="Calibri"/>
              </a:rPr>
              <a:t>le </a:t>
            </a:r>
            <a:r>
              <a:rPr sz="1200" i="1" spc="-5" dirty="0">
                <a:latin typeface="Calibri"/>
                <a:cs typeface="Calibri"/>
              </a:rPr>
              <a:t>annotazioni </a:t>
            </a:r>
            <a:r>
              <a:rPr sz="1200" i="1" dirty="0">
                <a:latin typeface="Calibri"/>
                <a:cs typeface="Calibri"/>
              </a:rPr>
              <a:t>e le </a:t>
            </a:r>
            <a:r>
              <a:rPr sz="1200" i="1" spc="-5" dirty="0">
                <a:latin typeface="Calibri"/>
                <a:cs typeface="Calibri"/>
              </a:rPr>
              <a:t>tag; </a:t>
            </a:r>
            <a:r>
              <a:rPr sz="1200" i="1" dirty="0">
                <a:latin typeface="Calibri"/>
                <a:cs typeface="Calibri"/>
              </a:rPr>
              <a:t>i file  </a:t>
            </a:r>
            <a:r>
              <a:rPr sz="1200" i="1" spc="-5" dirty="0">
                <a:latin typeface="Calibri"/>
                <a:cs typeface="Calibri"/>
              </a:rPr>
              <a:t>sono gli allegati alle citazioni. Questa distinzione </a:t>
            </a:r>
            <a:r>
              <a:rPr sz="1200" i="1" dirty="0">
                <a:latin typeface="Calibri"/>
                <a:cs typeface="Calibri"/>
              </a:rPr>
              <a:t>e la </a:t>
            </a:r>
            <a:r>
              <a:rPr sz="1200" i="1" spc="-5" dirty="0">
                <a:latin typeface="Calibri"/>
                <a:cs typeface="Calibri"/>
              </a:rPr>
              <a:t>realizzazione di impostazioni di  sincronizzazione separate </a:t>
            </a:r>
            <a:r>
              <a:rPr sz="1200" i="1" dirty="0">
                <a:latin typeface="Calibri"/>
                <a:cs typeface="Calibri"/>
              </a:rPr>
              <a:t>tra </a:t>
            </a:r>
            <a:r>
              <a:rPr sz="1200" i="1" spc="-5" dirty="0">
                <a:latin typeface="Calibri"/>
                <a:cs typeface="Calibri"/>
              </a:rPr>
              <a:t>dati </a:t>
            </a:r>
            <a:r>
              <a:rPr sz="1200" i="1" dirty="0">
                <a:latin typeface="Calibri"/>
                <a:cs typeface="Calibri"/>
              </a:rPr>
              <a:t>e file è </a:t>
            </a:r>
            <a:r>
              <a:rPr sz="1200" i="1" spc="-10" dirty="0">
                <a:latin typeface="Calibri"/>
                <a:cs typeface="Calibri"/>
              </a:rPr>
              <a:t>importante </a:t>
            </a:r>
            <a:r>
              <a:rPr sz="1200" i="1" spc="-5" dirty="0">
                <a:latin typeface="Calibri"/>
                <a:cs typeface="Calibri"/>
              </a:rPr>
              <a:t>per </a:t>
            </a:r>
            <a:r>
              <a:rPr sz="1200" i="1" dirty="0">
                <a:latin typeface="Calibri"/>
                <a:cs typeface="Calibri"/>
              </a:rPr>
              <a:t>la </a:t>
            </a:r>
            <a:r>
              <a:rPr sz="1200" i="1" spc="-5" dirty="0">
                <a:latin typeface="Calibri"/>
                <a:cs typeface="Calibri"/>
              </a:rPr>
              <a:t>gestione dello spazio di  memoria occupato </a:t>
            </a:r>
            <a:r>
              <a:rPr sz="1200" i="1" dirty="0">
                <a:latin typeface="Calibri"/>
                <a:cs typeface="Calibri"/>
              </a:rPr>
              <a:t>in </a:t>
            </a:r>
            <a:r>
              <a:rPr sz="1200" i="1" spc="-5" dirty="0">
                <a:latin typeface="Calibri"/>
                <a:cs typeface="Calibri"/>
              </a:rPr>
              <a:t>remoto. Zotero garantisce spazio illimitato per </a:t>
            </a:r>
            <a:r>
              <a:rPr sz="1200" i="1" dirty="0">
                <a:latin typeface="Calibri"/>
                <a:cs typeface="Calibri"/>
              </a:rPr>
              <a:t>i </a:t>
            </a:r>
            <a:r>
              <a:rPr sz="1200" i="1" spc="-5" dirty="0">
                <a:latin typeface="Calibri"/>
                <a:cs typeface="Calibri"/>
              </a:rPr>
              <a:t>dati, </a:t>
            </a:r>
            <a:r>
              <a:rPr sz="1200" i="1" dirty="0">
                <a:latin typeface="Calibri"/>
                <a:cs typeface="Calibri"/>
              </a:rPr>
              <a:t>ma </a:t>
            </a:r>
            <a:r>
              <a:rPr sz="1200" i="1" spc="-5" dirty="0">
                <a:latin typeface="Calibri"/>
                <a:cs typeface="Calibri"/>
              </a:rPr>
              <a:t>non per </a:t>
            </a:r>
            <a:r>
              <a:rPr sz="1200" i="1" dirty="0">
                <a:latin typeface="Calibri"/>
                <a:cs typeface="Calibri"/>
              </a:rPr>
              <a:t>i  file </a:t>
            </a:r>
            <a:r>
              <a:rPr sz="1200" i="1" spc="-5" dirty="0">
                <a:latin typeface="Calibri"/>
                <a:cs typeface="Calibri"/>
              </a:rPr>
              <a:t>(gratuito fino </a:t>
            </a:r>
            <a:r>
              <a:rPr sz="1200" i="1" dirty="0">
                <a:latin typeface="Calibri"/>
                <a:cs typeface="Calibri"/>
              </a:rPr>
              <a:t>a 300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MB).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Calibri"/>
              <a:cs typeface="Calibri"/>
            </a:endParaRPr>
          </a:p>
          <a:p>
            <a:pPr marL="188595">
              <a:lnSpc>
                <a:spcPct val="100000"/>
              </a:lnSpc>
            </a:pPr>
            <a:endParaRPr lang="it-IT" sz="1200" spc="-5" dirty="0">
              <a:latin typeface="Calibri"/>
              <a:cs typeface="Calibri"/>
            </a:endParaRPr>
          </a:p>
          <a:p>
            <a:pPr marL="188595">
              <a:lnSpc>
                <a:spcPct val="100000"/>
              </a:lnSpc>
            </a:pPr>
            <a:r>
              <a:rPr sz="1200" spc="-5" dirty="0" err="1">
                <a:latin typeface="Calibri"/>
                <a:cs typeface="Calibri"/>
              </a:rPr>
              <a:t>Passiamo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sezione</a:t>
            </a:r>
            <a:r>
              <a:rPr lang="it-IT" sz="1200" spc="-5" dirty="0">
                <a:latin typeface="Calibri"/>
                <a:cs typeface="Calibri"/>
              </a:rPr>
              <a:t> </a:t>
            </a:r>
            <a:r>
              <a:rPr sz="1200" b="1" spc="-5" dirty="0" err="1">
                <a:latin typeface="Calibri"/>
                <a:cs typeface="Calibri"/>
              </a:rPr>
              <a:t>Sincronizzazione</a:t>
            </a:r>
            <a:r>
              <a:rPr sz="1200" b="1" spc="-5" dirty="0">
                <a:latin typeface="Calibri"/>
                <a:cs typeface="Calibri"/>
              </a:rPr>
              <a:t> dei </a:t>
            </a:r>
            <a:r>
              <a:rPr sz="1200" b="1" dirty="0">
                <a:latin typeface="Calibri"/>
                <a:cs typeface="Calibri"/>
              </a:rPr>
              <a:t>file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lang="it-IT" sz="1200" dirty="0">
                <a:latin typeface="Calibri"/>
                <a:cs typeface="Calibri"/>
              </a:rPr>
              <a:t>8</a:t>
            </a:r>
            <a:r>
              <a:rPr sz="1200" dirty="0">
                <a:latin typeface="Calibri"/>
                <a:cs typeface="Calibri"/>
              </a:rPr>
              <a:t>).</a:t>
            </a:r>
            <a:endParaRPr lang="it-IT" sz="1200" dirty="0">
              <a:latin typeface="Calibri"/>
              <a:cs typeface="Calibri"/>
            </a:endParaRPr>
          </a:p>
          <a:p>
            <a:pPr marL="188595">
              <a:lnSpc>
                <a:spcPct val="100000"/>
              </a:lnSpc>
            </a:pPr>
            <a:endParaRPr lang="it-IT"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it-IT" sz="1200" dirty="0">
                <a:latin typeface="Calibri"/>
                <a:cs typeface="Calibri"/>
              </a:rPr>
              <a:t>     Il primo set di comandi imposta la sincronizzazione della biblioteca personale.</a:t>
            </a:r>
          </a:p>
          <a:p>
            <a:pPr>
              <a:lnSpc>
                <a:spcPct val="100000"/>
              </a:lnSpc>
            </a:pPr>
            <a:r>
              <a:rPr lang="it-IT" sz="1200" dirty="0">
                <a:latin typeface="Calibri"/>
                <a:cs typeface="Calibri"/>
              </a:rPr>
              <a:t>     Qui possiamo: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 dirty="0">
              <a:latin typeface="Calibri"/>
              <a:cs typeface="Calibri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4561587-FACB-3E54-BDC6-A990B74D7370}"/>
              </a:ext>
            </a:extLst>
          </p:cNvPr>
          <p:cNvSpPr txBox="1"/>
          <p:nvPr/>
        </p:nvSpPr>
        <p:spPr>
          <a:xfrm>
            <a:off x="392872" y="576843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2632" y="7934325"/>
            <a:ext cx="538988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sz="1800" spc="-22" baseline="2314" dirty="0">
                <a:latin typeface="Calibri"/>
                <a:cs typeface="Calibri"/>
              </a:rPr>
              <a:t>Valgono </a:t>
            </a:r>
            <a:r>
              <a:rPr sz="1800" baseline="2314" dirty="0">
                <a:latin typeface="Calibri"/>
                <a:cs typeface="Calibri"/>
              </a:rPr>
              <a:t>le </a:t>
            </a:r>
            <a:r>
              <a:rPr sz="1800" spc="-7" baseline="2314" dirty="0">
                <a:latin typeface="Calibri"/>
                <a:cs typeface="Calibri"/>
              </a:rPr>
              <a:t>stesse considerazioni </a:t>
            </a:r>
            <a:r>
              <a:rPr sz="1800" baseline="2314" dirty="0">
                <a:latin typeface="Calibri"/>
                <a:cs typeface="Calibri"/>
              </a:rPr>
              <a:t>del </a:t>
            </a:r>
            <a:r>
              <a:rPr sz="1800" spc="-7" baseline="2314" dirty="0">
                <a:latin typeface="Calibri"/>
                <a:cs typeface="Calibri"/>
              </a:rPr>
              <a:t>punto </a:t>
            </a:r>
            <a:r>
              <a:rPr sz="1800" baseline="2314" dirty="0">
                <a:latin typeface="Calibri"/>
                <a:cs typeface="Calibri"/>
              </a:rPr>
              <a:t>5, </a:t>
            </a:r>
            <a:r>
              <a:rPr sz="1800" spc="-7" baseline="2314" dirty="0">
                <a:latin typeface="Calibri"/>
                <a:cs typeface="Calibri"/>
              </a:rPr>
              <a:t>tranne </a:t>
            </a:r>
            <a:r>
              <a:rPr sz="1800" baseline="2314" dirty="0">
                <a:latin typeface="Calibri"/>
                <a:cs typeface="Calibri"/>
              </a:rPr>
              <a:t>la </a:t>
            </a:r>
            <a:r>
              <a:rPr sz="1800" spc="-7" baseline="2314" dirty="0">
                <a:latin typeface="Calibri"/>
                <a:cs typeface="Calibri"/>
              </a:rPr>
              <a:t>possibilità </a:t>
            </a:r>
            <a:r>
              <a:rPr sz="1800" baseline="2314" dirty="0">
                <a:latin typeface="Calibri"/>
                <a:cs typeface="Calibri"/>
              </a:rPr>
              <a:t>di </a:t>
            </a:r>
            <a:r>
              <a:rPr sz="1800" spc="-7" baseline="2314" dirty="0">
                <a:latin typeface="Calibri"/>
                <a:cs typeface="Calibri"/>
              </a:rPr>
              <a:t>scegliere</a:t>
            </a:r>
            <a:r>
              <a:rPr sz="1800" spc="172" baseline="2314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quale</a:t>
            </a:r>
          </a:p>
          <a:p>
            <a:pPr marL="191135"/>
            <a:r>
              <a:rPr sz="1200" spc="-5" dirty="0">
                <a:latin typeface="Calibri"/>
                <a:cs typeface="Calibri"/>
              </a:rPr>
              <a:t>server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memoria utilizzare. Le </a:t>
            </a:r>
            <a:r>
              <a:rPr lang="it-IT" sz="1200" spc="-5" dirty="0">
                <a:latin typeface="Calibri"/>
                <a:cs typeface="Calibri"/>
              </a:rPr>
              <a:t>biblioteche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gruppo possono usare </a:t>
            </a:r>
            <a:r>
              <a:rPr sz="1200" spc="-5" dirty="0" err="1">
                <a:latin typeface="Calibri"/>
                <a:cs typeface="Calibri"/>
              </a:rPr>
              <a:t>unicamente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Zotero</a:t>
            </a:r>
            <a:r>
              <a:rPr lang="it-IT" sz="1200" b="1" spc="-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storage</a:t>
            </a:r>
            <a:r>
              <a:rPr sz="1200" spc="-10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684" y="650493"/>
            <a:ext cx="267215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Creare </a:t>
            </a:r>
            <a:r>
              <a:rPr sz="1800" b="1" dirty="0">
                <a:latin typeface="Calibri"/>
                <a:cs typeface="Calibri"/>
              </a:rPr>
              <a:t>e </a:t>
            </a:r>
            <a:r>
              <a:rPr sz="1800" b="1" spc="-15" dirty="0">
                <a:latin typeface="Calibri"/>
                <a:cs typeface="Calibri"/>
              </a:rPr>
              <a:t>gestire </a:t>
            </a:r>
            <a:r>
              <a:rPr sz="1800" b="1" dirty="0" err="1">
                <a:latin typeface="Calibri"/>
                <a:cs typeface="Calibri"/>
              </a:rPr>
              <a:t>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gruppi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684" y="1205230"/>
            <a:ext cx="55041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Un </a:t>
            </a:r>
            <a:r>
              <a:rPr sz="1200" spc="-5" dirty="0">
                <a:latin typeface="Calibri"/>
                <a:cs typeface="Calibri"/>
              </a:rPr>
              <a:t>gruppo </a:t>
            </a:r>
            <a:r>
              <a:rPr sz="1200" dirty="0">
                <a:latin typeface="Calibri"/>
                <a:cs typeface="Calibri"/>
              </a:rPr>
              <a:t>è </a:t>
            </a:r>
            <a:r>
              <a:rPr sz="1200" dirty="0" err="1">
                <a:latin typeface="Calibri"/>
                <a:cs typeface="Calibri"/>
              </a:rPr>
              <a:t>una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biblioteca</a:t>
            </a:r>
            <a:r>
              <a:rPr sz="1200" spc="-5" dirty="0">
                <a:latin typeface="Calibri"/>
                <a:cs typeface="Calibri"/>
              </a:rPr>
              <a:t> condivisa </a:t>
            </a:r>
            <a:r>
              <a:rPr sz="1200" spc="-10" dirty="0">
                <a:latin typeface="Calibri"/>
                <a:cs typeface="Calibri"/>
              </a:rPr>
              <a:t>tra </a:t>
            </a:r>
            <a:r>
              <a:rPr sz="1200" dirty="0">
                <a:latin typeface="Calibri"/>
                <a:cs typeface="Calibri"/>
              </a:rPr>
              <a:t>più </a:t>
            </a:r>
            <a:r>
              <a:rPr sz="1200" spc="-5" dirty="0">
                <a:latin typeface="Calibri"/>
                <a:cs typeface="Calibri"/>
              </a:rPr>
              <a:t>soggetti. Le citazioni, note, </a:t>
            </a:r>
            <a:r>
              <a:rPr sz="1200" dirty="0">
                <a:latin typeface="Calibri"/>
                <a:cs typeface="Calibri"/>
              </a:rPr>
              <a:t>tag, </a:t>
            </a:r>
            <a:r>
              <a:rPr sz="1200" spc="-5" dirty="0">
                <a:latin typeface="Calibri"/>
                <a:cs typeface="Calibri"/>
              </a:rPr>
              <a:t>allegati </a:t>
            </a:r>
            <a:r>
              <a:rPr sz="1200" dirty="0">
                <a:latin typeface="Calibri"/>
                <a:cs typeface="Calibri"/>
              </a:rPr>
              <a:t>e in  </a:t>
            </a:r>
            <a:r>
              <a:rPr sz="1200" spc="-5" dirty="0">
                <a:latin typeface="Calibri"/>
                <a:cs typeface="Calibri"/>
              </a:rPr>
              <a:t>generale tutto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15" dirty="0">
                <a:latin typeface="Calibri"/>
                <a:cs typeface="Calibri"/>
              </a:rPr>
              <a:t>lavoro </a:t>
            </a:r>
            <a:r>
              <a:rPr sz="1200" spc="-5" dirty="0">
                <a:latin typeface="Calibri"/>
                <a:cs typeface="Calibri"/>
              </a:rPr>
              <a:t>su </a:t>
            </a:r>
            <a:r>
              <a:rPr sz="1200" spc="-10" dirty="0">
                <a:latin typeface="Calibri"/>
                <a:cs typeface="Calibri"/>
              </a:rPr>
              <a:t>Zotero </a:t>
            </a:r>
            <a:r>
              <a:rPr sz="1200" dirty="0">
                <a:latin typeface="Calibri"/>
                <a:cs typeface="Calibri"/>
              </a:rPr>
              <a:t>di un </a:t>
            </a:r>
            <a:r>
              <a:rPr sz="1200" spc="-5" dirty="0">
                <a:latin typeface="Calibri"/>
                <a:cs typeface="Calibri"/>
              </a:rPr>
              <a:t>singolo </a:t>
            </a:r>
            <a:r>
              <a:rPr sz="1200" spc="-10" dirty="0">
                <a:latin typeface="Calibri"/>
                <a:cs typeface="Calibri"/>
              </a:rPr>
              <a:t>soggetto sarà </a:t>
            </a:r>
            <a:r>
              <a:rPr sz="1200" spc="-5" dirty="0">
                <a:latin typeface="Calibri"/>
                <a:cs typeface="Calibri"/>
              </a:rPr>
              <a:t>distribuito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reso accessibile  </a:t>
            </a:r>
            <a:r>
              <a:rPr sz="1200" dirty="0">
                <a:latin typeface="Calibri"/>
                <a:cs typeface="Calibri"/>
              </a:rPr>
              <a:t>agli altri </a:t>
            </a:r>
            <a:r>
              <a:rPr sz="1200" spc="-5" dirty="0">
                <a:latin typeface="Calibri"/>
                <a:cs typeface="Calibri"/>
              </a:rPr>
              <a:t>componenti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5" dirty="0">
                <a:latin typeface="Calibri"/>
                <a:cs typeface="Calibri"/>
              </a:rPr>
              <a:t>gruppo che potranno </a:t>
            </a:r>
            <a:r>
              <a:rPr sz="1200" spc="-10" dirty="0">
                <a:latin typeface="Calibri"/>
                <a:cs typeface="Calibri"/>
              </a:rPr>
              <a:t>interagire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collaborativamente.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gruppi si creano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partire </a:t>
            </a:r>
            <a:r>
              <a:rPr sz="1200" dirty="0">
                <a:latin typeface="Calibri"/>
                <a:cs typeface="Calibri"/>
              </a:rPr>
              <a:t>dal </a:t>
            </a:r>
            <a:r>
              <a:rPr sz="1200" spc="-10" dirty="0">
                <a:latin typeface="Calibri"/>
                <a:cs typeface="Calibri"/>
              </a:rPr>
              <a:t>sito, </a:t>
            </a:r>
            <a:r>
              <a:rPr sz="1200" spc="-5" dirty="0">
                <a:latin typeface="Calibri"/>
                <a:cs typeface="Calibri"/>
              </a:rPr>
              <a:t>non </a:t>
            </a:r>
            <a:r>
              <a:rPr sz="1200" dirty="0">
                <a:latin typeface="Calibri"/>
                <a:cs typeface="Calibri"/>
              </a:rPr>
              <a:t>dal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programma.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Eseguite </a:t>
            </a:r>
            <a:r>
              <a:rPr sz="1200" dirty="0">
                <a:latin typeface="Calibri"/>
                <a:cs typeface="Calibri"/>
              </a:rPr>
              <a:t>il login, </a:t>
            </a:r>
            <a:r>
              <a:rPr sz="1200" spc="-5" dirty="0">
                <a:latin typeface="Calibri"/>
                <a:cs typeface="Calibri"/>
              </a:rPr>
              <a:t>andate sulla scheda </a:t>
            </a:r>
            <a:r>
              <a:rPr sz="1200" b="1" spc="-5" dirty="0">
                <a:latin typeface="Calibri"/>
                <a:cs typeface="Calibri"/>
              </a:rPr>
              <a:t>Groups</a:t>
            </a:r>
            <a:r>
              <a:rPr sz="1200" spc="-5" dirty="0">
                <a:latin typeface="Calibri"/>
                <a:cs typeface="Calibri"/>
              </a:rPr>
              <a:t>, </a:t>
            </a:r>
            <a:r>
              <a:rPr sz="1200" spc="-10" dirty="0">
                <a:latin typeface="Calibri"/>
                <a:cs typeface="Calibri"/>
              </a:rPr>
              <a:t>cliccate </a:t>
            </a:r>
            <a:r>
              <a:rPr sz="1200" spc="-5" dirty="0">
                <a:latin typeface="Calibri"/>
                <a:cs typeface="Calibri"/>
              </a:rPr>
              <a:t>su </a:t>
            </a:r>
            <a:r>
              <a:rPr sz="1200" b="1" spc="-10" dirty="0">
                <a:latin typeface="Calibri"/>
                <a:cs typeface="Calibri"/>
              </a:rPr>
              <a:t>Create </a:t>
            </a:r>
            <a:r>
              <a:rPr sz="1200" b="1" dirty="0">
                <a:latin typeface="Calibri"/>
                <a:cs typeface="Calibri"/>
              </a:rPr>
              <a:t>a New </a:t>
            </a:r>
            <a:r>
              <a:rPr sz="1200" b="1" spc="-5" dirty="0">
                <a:latin typeface="Calibri"/>
                <a:cs typeface="Calibri"/>
              </a:rPr>
              <a:t>Group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5" dirty="0" err="1">
                <a:latin typeface="Calibri"/>
                <a:cs typeface="Calibri"/>
              </a:rPr>
              <a:t>figura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9</a:t>
            </a:r>
            <a:r>
              <a:rPr sz="1200" spc="-5" dirty="0">
                <a:latin typeface="Calibri"/>
                <a:cs typeface="Calibri"/>
              </a:rPr>
              <a:t>)</a:t>
            </a:r>
            <a:r>
              <a:rPr sz="1200" b="1" spc="-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5010" y="2546555"/>
            <a:ext cx="4200170" cy="2252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0932" y="2563367"/>
            <a:ext cx="4098036" cy="2159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6360" y="2558795"/>
            <a:ext cx="4107179" cy="2169160"/>
          </a:xfrm>
          <a:custGeom>
            <a:avLst/>
            <a:gdLst/>
            <a:ahLst/>
            <a:cxnLst/>
            <a:rect l="l" t="t" r="r" b="b"/>
            <a:pathLst>
              <a:path w="4107179" h="2169160">
                <a:moveTo>
                  <a:pt x="0" y="2168652"/>
                </a:moveTo>
                <a:lnTo>
                  <a:pt x="4107179" y="2168652"/>
                </a:lnTo>
                <a:lnTo>
                  <a:pt x="4107179" y="0"/>
                </a:lnTo>
                <a:lnTo>
                  <a:pt x="0" y="0"/>
                </a:lnTo>
                <a:lnTo>
                  <a:pt x="0" y="2168652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8360" y="6016702"/>
            <a:ext cx="4131570" cy="27996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4272" y="6033515"/>
            <a:ext cx="4029455" cy="2706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9700" y="6028944"/>
            <a:ext cx="4038600" cy="2715895"/>
          </a:xfrm>
          <a:custGeom>
            <a:avLst/>
            <a:gdLst/>
            <a:ahLst/>
            <a:cxnLst/>
            <a:rect l="l" t="t" r="r" b="b"/>
            <a:pathLst>
              <a:path w="4038600" h="2715895">
                <a:moveTo>
                  <a:pt x="0" y="2715767"/>
                </a:moveTo>
                <a:lnTo>
                  <a:pt x="4038600" y="2715767"/>
                </a:lnTo>
                <a:lnTo>
                  <a:pt x="4038600" y="0"/>
                </a:lnTo>
                <a:lnTo>
                  <a:pt x="0" y="0"/>
                </a:lnTo>
                <a:lnTo>
                  <a:pt x="0" y="2715767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09700" y="8797313"/>
            <a:ext cx="5295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10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7801" y="4746117"/>
            <a:ext cx="4113529" cy="831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3105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9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I tipi di </a:t>
            </a:r>
            <a:r>
              <a:rPr sz="1200" spc="-5" dirty="0">
                <a:latin typeface="Calibri"/>
                <a:cs typeface="Calibri"/>
              </a:rPr>
              <a:t>gruppi possibili sono tre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</a:t>
            </a:r>
            <a:r>
              <a:rPr lang="it-IT" sz="1200" spc="-5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).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Scegliete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5" dirty="0">
                <a:latin typeface="Calibri"/>
                <a:cs typeface="Calibri"/>
              </a:rPr>
              <a:t>nome </a:t>
            </a:r>
            <a:r>
              <a:rPr sz="1200" dirty="0">
                <a:latin typeface="Calibri"/>
                <a:cs typeface="Calibri"/>
              </a:rPr>
              <a:t>per il </a:t>
            </a:r>
            <a:r>
              <a:rPr sz="1200" spc="-5" dirty="0">
                <a:latin typeface="Calibri"/>
                <a:cs typeface="Calibri"/>
              </a:rPr>
              <a:t>gruppo, </a:t>
            </a:r>
            <a:r>
              <a:rPr sz="1200" dirty="0">
                <a:latin typeface="Calibri"/>
                <a:cs typeface="Calibri"/>
              </a:rPr>
              <a:t>il tipo e </a:t>
            </a:r>
            <a:r>
              <a:rPr sz="1200" spc="-10" dirty="0">
                <a:latin typeface="Calibri"/>
                <a:cs typeface="Calibri"/>
              </a:rPr>
              <a:t>cliccate </a:t>
            </a:r>
            <a:r>
              <a:rPr sz="1200" spc="-5" dirty="0">
                <a:latin typeface="Calibri"/>
                <a:cs typeface="Calibri"/>
              </a:rPr>
              <a:t>su </a:t>
            </a:r>
            <a:r>
              <a:rPr sz="1200" b="1" spc="-10" dirty="0">
                <a:latin typeface="Calibri"/>
                <a:cs typeface="Calibri"/>
              </a:rPr>
              <a:t>Create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Group.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45408" y="6050279"/>
            <a:ext cx="502920" cy="144780"/>
          </a:xfrm>
          <a:custGeom>
            <a:avLst/>
            <a:gdLst/>
            <a:ahLst/>
            <a:cxnLst/>
            <a:rect l="l" t="t" r="r" b="b"/>
            <a:pathLst>
              <a:path w="502920" h="144779">
                <a:moveTo>
                  <a:pt x="0" y="144779"/>
                </a:moveTo>
                <a:lnTo>
                  <a:pt x="502920" y="144779"/>
                </a:lnTo>
                <a:lnTo>
                  <a:pt x="502920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95016" y="2865120"/>
            <a:ext cx="504825" cy="143510"/>
          </a:xfrm>
          <a:custGeom>
            <a:avLst/>
            <a:gdLst/>
            <a:ahLst/>
            <a:cxnLst/>
            <a:rect l="l" t="t" r="r" b="b"/>
            <a:pathLst>
              <a:path w="504825" h="143510">
                <a:moveTo>
                  <a:pt x="0" y="143255"/>
                </a:moveTo>
                <a:lnTo>
                  <a:pt x="504444" y="143255"/>
                </a:lnTo>
                <a:lnTo>
                  <a:pt x="504444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8954" y="3683761"/>
            <a:ext cx="288290" cy="1905"/>
          </a:xfrm>
          <a:custGeom>
            <a:avLst/>
            <a:gdLst/>
            <a:ahLst/>
            <a:cxnLst/>
            <a:rect l="l" t="t" r="r" b="b"/>
            <a:pathLst>
              <a:path w="288290" h="1904">
                <a:moveTo>
                  <a:pt x="-15875" y="698"/>
                </a:moveTo>
                <a:lnTo>
                  <a:pt x="303936" y="698"/>
                </a:lnTo>
              </a:path>
            </a:pathLst>
          </a:custGeom>
          <a:ln w="3314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15183" y="3666744"/>
            <a:ext cx="71628" cy="73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7072" y="3578352"/>
            <a:ext cx="233172" cy="2331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488" y="1173463"/>
            <a:ext cx="3582931" cy="3334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400" y="1190244"/>
            <a:ext cx="3480816" cy="3241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1827" y="1185672"/>
            <a:ext cx="3489960" cy="3251200"/>
          </a:xfrm>
          <a:custGeom>
            <a:avLst/>
            <a:gdLst/>
            <a:ahLst/>
            <a:cxnLst/>
            <a:rect l="l" t="t" r="r" b="b"/>
            <a:pathLst>
              <a:path w="3489960" h="3251200">
                <a:moveTo>
                  <a:pt x="0" y="3250691"/>
                </a:moveTo>
                <a:lnTo>
                  <a:pt x="3489960" y="3250691"/>
                </a:lnTo>
                <a:lnTo>
                  <a:pt x="3489960" y="0"/>
                </a:lnTo>
                <a:lnTo>
                  <a:pt x="0" y="0"/>
                </a:lnTo>
                <a:lnTo>
                  <a:pt x="0" y="3250691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6264" y="1190244"/>
            <a:ext cx="483234" cy="210820"/>
          </a:xfrm>
          <a:custGeom>
            <a:avLst/>
            <a:gdLst/>
            <a:ahLst/>
            <a:cxnLst/>
            <a:rect l="l" t="t" r="r" b="b"/>
            <a:pathLst>
              <a:path w="483235" h="210819">
                <a:moveTo>
                  <a:pt x="0" y="210311"/>
                </a:moveTo>
                <a:lnTo>
                  <a:pt x="483108" y="210311"/>
                </a:lnTo>
                <a:lnTo>
                  <a:pt x="483108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5447" y="570738"/>
            <a:ext cx="5630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Comparirà </a:t>
            </a:r>
            <a:r>
              <a:rPr sz="1200" dirty="0">
                <a:latin typeface="Calibri"/>
                <a:cs typeface="Calibri"/>
              </a:rPr>
              <a:t>una </a:t>
            </a:r>
            <a:r>
              <a:rPr sz="1200" spc="-5" dirty="0">
                <a:latin typeface="Calibri"/>
                <a:cs typeface="Calibri"/>
              </a:rPr>
              <a:t>nuova finestra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cui potrete definire altre impostazioni </a:t>
            </a:r>
            <a:r>
              <a:rPr sz="1200" dirty="0">
                <a:latin typeface="Calibri"/>
                <a:cs typeface="Calibri"/>
              </a:rPr>
              <a:t>per il </a:t>
            </a:r>
            <a:r>
              <a:rPr sz="1200" spc="-5" dirty="0">
                <a:latin typeface="Calibri"/>
                <a:cs typeface="Calibri"/>
              </a:rPr>
              <a:t>gruppo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10" dirty="0">
                <a:latin typeface="Calibri"/>
                <a:cs typeface="Calibri"/>
              </a:rPr>
              <a:t>  </a:t>
            </a:r>
            <a:r>
              <a:rPr sz="1200" spc="-5" dirty="0">
                <a:latin typeface="Calibri"/>
                <a:cs typeface="Calibri"/>
              </a:rPr>
              <a:t>1</a:t>
            </a:r>
            <a:r>
              <a:rPr lang="it-IT" sz="1200" spc="-5" dirty="0">
                <a:latin typeface="Calibri"/>
                <a:cs typeface="Calibri"/>
              </a:rPr>
              <a:t>1</a:t>
            </a:r>
            <a:r>
              <a:rPr sz="1200" spc="-5" dirty="0">
                <a:latin typeface="Calibri"/>
                <a:cs typeface="Calibri"/>
              </a:rPr>
              <a:t>). Salvate </a:t>
            </a:r>
            <a:r>
              <a:rPr sz="1200" dirty="0">
                <a:latin typeface="Calibri"/>
                <a:cs typeface="Calibri"/>
              </a:rPr>
              <a:t>le </a:t>
            </a:r>
            <a:r>
              <a:rPr sz="1200" spc="-5" dirty="0">
                <a:latin typeface="Calibri"/>
                <a:cs typeface="Calibri"/>
              </a:rPr>
              <a:t>impostazioni </a:t>
            </a:r>
            <a:r>
              <a:rPr sz="1200" dirty="0">
                <a:latin typeface="Calibri"/>
                <a:cs typeface="Calibri"/>
              </a:rPr>
              <a:t>e il gruppo è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fatto.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0526" y="5577802"/>
            <a:ext cx="4402854" cy="29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6444" y="5594603"/>
            <a:ext cx="4300728" cy="2854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1872" y="5590032"/>
            <a:ext cx="4310380" cy="2863850"/>
          </a:xfrm>
          <a:custGeom>
            <a:avLst/>
            <a:gdLst/>
            <a:ahLst/>
            <a:cxnLst/>
            <a:rect l="l" t="t" r="r" b="b"/>
            <a:pathLst>
              <a:path w="4310380" h="2863850">
                <a:moveTo>
                  <a:pt x="0" y="2863595"/>
                </a:moveTo>
                <a:lnTo>
                  <a:pt x="4309872" y="2863595"/>
                </a:lnTo>
                <a:lnTo>
                  <a:pt x="4309872" y="0"/>
                </a:lnTo>
                <a:lnTo>
                  <a:pt x="0" y="0"/>
                </a:lnTo>
                <a:lnTo>
                  <a:pt x="0" y="2863595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28419" y="8596376"/>
            <a:ext cx="5295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12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12364" y="5623559"/>
            <a:ext cx="483234" cy="189230"/>
          </a:xfrm>
          <a:custGeom>
            <a:avLst/>
            <a:gdLst/>
            <a:ahLst/>
            <a:cxnLst/>
            <a:rect l="l" t="t" r="r" b="b"/>
            <a:pathLst>
              <a:path w="483235" h="189229">
                <a:moveTo>
                  <a:pt x="0" y="188975"/>
                </a:moveTo>
                <a:lnTo>
                  <a:pt x="483108" y="188975"/>
                </a:lnTo>
                <a:lnTo>
                  <a:pt x="483108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8586" y="4516882"/>
            <a:ext cx="4925060" cy="760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6315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11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20" dirty="0">
                <a:latin typeface="Calibri"/>
                <a:cs typeface="Calibri"/>
              </a:rPr>
              <a:t>Tornate </a:t>
            </a:r>
            <a:r>
              <a:rPr sz="1200" spc="-5" dirty="0">
                <a:latin typeface="Calibri"/>
                <a:cs typeface="Calibri"/>
              </a:rPr>
              <a:t>su </a:t>
            </a:r>
            <a:r>
              <a:rPr sz="1200" b="1" spc="-5" dirty="0">
                <a:latin typeface="Calibri"/>
                <a:cs typeface="Calibri"/>
              </a:rPr>
              <a:t>Groups</a:t>
            </a:r>
            <a:r>
              <a:rPr sz="1200" spc="-5" dirty="0">
                <a:latin typeface="Calibri"/>
                <a:cs typeface="Calibri"/>
              </a:rPr>
              <a:t>. </a:t>
            </a:r>
            <a:r>
              <a:rPr sz="1200" spc="-15" dirty="0">
                <a:latin typeface="Calibri"/>
                <a:cs typeface="Calibri"/>
              </a:rPr>
              <a:t>Avete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disposizione tre strumenti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gestione </a:t>
            </a:r>
            <a:r>
              <a:rPr sz="1200" dirty="0">
                <a:latin typeface="Calibri"/>
                <a:cs typeface="Calibri"/>
              </a:rPr>
              <a:t>per il </a:t>
            </a:r>
            <a:r>
              <a:rPr sz="1200" spc="-5" dirty="0">
                <a:latin typeface="Calibri"/>
                <a:cs typeface="Calibri"/>
              </a:rPr>
              <a:t>gruppo:  Manage Profile, Manage Members, Manage Library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</a:t>
            </a:r>
            <a:r>
              <a:rPr lang="it-IT" sz="1200" spc="-5" dirty="0">
                <a:latin typeface="Calibri"/>
                <a:cs typeface="Calibri"/>
              </a:rPr>
              <a:t>2</a:t>
            </a:r>
            <a:r>
              <a:rPr sz="1200" spc="-5" dirty="0">
                <a:latin typeface="Calibri"/>
                <a:cs typeface="Calibri"/>
              </a:rPr>
              <a:t>).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1281" y="615646"/>
            <a:ext cx="2857529" cy="2753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7203" y="632459"/>
            <a:ext cx="2755392" cy="266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2632" y="627887"/>
            <a:ext cx="2764790" cy="2670175"/>
          </a:xfrm>
          <a:custGeom>
            <a:avLst/>
            <a:gdLst/>
            <a:ahLst/>
            <a:cxnLst/>
            <a:rect l="l" t="t" r="r" b="b"/>
            <a:pathLst>
              <a:path w="2764790" h="2670175">
                <a:moveTo>
                  <a:pt x="0" y="2670048"/>
                </a:moveTo>
                <a:lnTo>
                  <a:pt x="2764536" y="2670048"/>
                </a:lnTo>
                <a:lnTo>
                  <a:pt x="2764536" y="0"/>
                </a:lnTo>
                <a:lnTo>
                  <a:pt x="0" y="0"/>
                </a:lnTo>
                <a:lnTo>
                  <a:pt x="0" y="2670048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25139" y="3340354"/>
            <a:ext cx="5314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165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13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87111" y="632459"/>
            <a:ext cx="360045" cy="144780"/>
          </a:xfrm>
          <a:custGeom>
            <a:avLst/>
            <a:gdLst/>
            <a:ahLst/>
            <a:cxnLst/>
            <a:rect l="l" t="t" r="r" b="b"/>
            <a:pathLst>
              <a:path w="360045" h="144779">
                <a:moveTo>
                  <a:pt x="0" y="144779"/>
                </a:moveTo>
                <a:lnTo>
                  <a:pt x="359663" y="144779"/>
                </a:lnTo>
                <a:lnTo>
                  <a:pt x="359663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5179" y="3872484"/>
            <a:ext cx="2947416" cy="1728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0608" y="3867911"/>
            <a:ext cx="2956560" cy="1737360"/>
          </a:xfrm>
          <a:custGeom>
            <a:avLst/>
            <a:gdLst/>
            <a:ahLst/>
            <a:cxnLst/>
            <a:rect l="l" t="t" r="r" b="b"/>
            <a:pathLst>
              <a:path w="2956560" h="1737360">
                <a:moveTo>
                  <a:pt x="0" y="1737360"/>
                </a:moveTo>
                <a:lnTo>
                  <a:pt x="2956560" y="1737360"/>
                </a:lnTo>
                <a:lnTo>
                  <a:pt x="2956560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32734" y="5589270"/>
            <a:ext cx="5295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14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90338" y="3873246"/>
            <a:ext cx="372110" cy="144780"/>
          </a:xfrm>
          <a:custGeom>
            <a:avLst/>
            <a:gdLst/>
            <a:ahLst/>
            <a:cxnLst/>
            <a:rect l="l" t="t" r="r" b="b"/>
            <a:pathLst>
              <a:path w="372110" h="144779">
                <a:moveTo>
                  <a:pt x="0" y="144779"/>
                </a:moveTo>
                <a:lnTo>
                  <a:pt x="371856" y="144779"/>
                </a:lnTo>
                <a:lnTo>
                  <a:pt x="371856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90338" y="3873246"/>
            <a:ext cx="372110" cy="144780"/>
          </a:xfrm>
          <a:custGeom>
            <a:avLst/>
            <a:gdLst/>
            <a:ahLst/>
            <a:cxnLst/>
            <a:rect l="l" t="t" r="r" b="b"/>
            <a:pathLst>
              <a:path w="372110" h="144779">
                <a:moveTo>
                  <a:pt x="0" y="144779"/>
                </a:moveTo>
                <a:lnTo>
                  <a:pt x="371856" y="144779"/>
                </a:lnTo>
                <a:lnTo>
                  <a:pt x="371856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ln w="25908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3073" y="6399230"/>
            <a:ext cx="2984029" cy="2825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0" y="6416040"/>
            <a:ext cx="2881883" cy="2732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4428" y="6411467"/>
            <a:ext cx="2891155" cy="2741930"/>
          </a:xfrm>
          <a:custGeom>
            <a:avLst/>
            <a:gdLst/>
            <a:ahLst/>
            <a:cxnLst/>
            <a:rect l="l" t="t" r="r" b="b"/>
            <a:pathLst>
              <a:path w="2891154" h="2741929">
                <a:moveTo>
                  <a:pt x="0" y="2741675"/>
                </a:moveTo>
                <a:lnTo>
                  <a:pt x="2891028" y="2741675"/>
                </a:lnTo>
                <a:lnTo>
                  <a:pt x="2891028" y="0"/>
                </a:lnTo>
                <a:lnTo>
                  <a:pt x="0" y="0"/>
                </a:lnTo>
                <a:lnTo>
                  <a:pt x="0" y="2741675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81778" y="6416802"/>
            <a:ext cx="370840" cy="144780"/>
          </a:xfrm>
          <a:custGeom>
            <a:avLst/>
            <a:gdLst/>
            <a:ahLst/>
            <a:cxnLst/>
            <a:rect l="l" t="t" r="r" b="b"/>
            <a:pathLst>
              <a:path w="370839" h="144779">
                <a:moveTo>
                  <a:pt x="0" y="144779"/>
                </a:moveTo>
                <a:lnTo>
                  <a:pt x="370332" y="144779"/>
                </a:lnTo>
                <a:lnTo>
                  <a:pt x="370332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81778" y="6416802"/>
            <a:ext cx="370840" cy="144780"/>
          </a:xfrm>
          <a:custGeom>
            <a:avLst/>
            <a:gdLst/>
            <a:ahLst/>
            <a:cxnLst/>
            <a:rect l="l" t="t" r="r" b="b"/>
            <a:pathLst>
              <a:path w="370839" h="144779">
                <a:moveTo>
                  <a:pt x="0" y="144779"/>
                </a:moveTo>
                <a:lnTo>
                  <a:pt x="370332" y="144779"/>
                </a:lnTo>
                <a:lnTo>
                  <a:pt x="370332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ln w="25908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2650" y="9255049"/>
            <a:ext cx="5295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latin typeface="Calibri"/>
                <a:cs typeface="Calibri"/>
              </a:rPr>
              <a:t>Figura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lang="it-IT" sz="1000" spc="-5" dirty="0">
                <a:latin typeface="Calibri"/>
                <a:cs typeface="Calibri"/>
              </a:rPr>
              <a:t>15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555447" y="1481708"/>
            <a:ext cx="25685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b="1" spc="-5" dirty="0">
                <a:latin typeface="Calibri"/>
                <a:cs typeface="Calibri"/>
              </a:rPr>
              <a:t>Manage Profile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lang="it-IT" sz="1200" dirty="0">
                <a:latin typeface="Calibri"/>
                <a:cs typeface="Calibri"/>
              </a:rPr>
              <a:t>3</a:t>
            </a:r>
            <a:r>
              <a:rPr sz="1200" dirty="0">
                <a:latin typeface="Calibri"/>
                <a:cs typeface="Calibri"/>
              </a:rPr>
              <a:t>) </a:t>
            </a:r>
            <a:r>
              <a:rPr sz="1200" spc="-10" dirty="0">
                <a:latin typeface="Calibri"/>
                <a:cs typeface="Calibri"/>
              </a:rPr>
              <a:t>potete  </a:t>
            </a:r>
            <a:r>
              <a:rPr sz="1200" spc="-5" dirty="0">
                <a:latin typeface="Calibri"/>
                <a:cs typeface="Calibri"/>
              </a:rPr>
              <a:t>cambiare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5" dirty="0">
                <a:latin typeface="Calibri"/>
                <a:cs typeface="Calibri"/>
              </a:rPr>
              <a:t>nome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5" dirty="0">
                <a:latin typeface="Calibri"/>
                <a:cs typeface="Calibri"/>
              </a:rPr>
              <a:t>gruppo, aggiungere  </a:t>
            </a:r>
            <a:r>
              <a:rPr sz="1200" dirty="0">
                <a:latin typeface="Calibri"/>
                <a:cs typeface="Calibri"/>
              </a:rPr>
              <a:t>una descrizione del </a:t>
            </a:r>
            <a:r>
              <a:rPr sz="1200" spc="-5" dirty="0">
                <a:latin typeface="Calibri"/>
                <a:cs typeface="Calibri"/>
              </a:rPr>
              <a:t>gruppo, associarlo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  un</a:t>
            </a:r>
            <a:r>
              <a:rPr lang="it-IT" sz="1200" dirty="0">
                <a:latin typeface="Calibri"/>
                <a:cs typeface="Calibri"/>
              </a:rPr>
              <a:t>'</a:t>
            </a:r>
            <a:r>
              <a:rPr sz="1200" spc="-5" dirty="0">
                <a:latin typeface="Calibri"/>
                <a:cs typeface="Calibri"/>
              </a:rPr>
              <a:t>area disciplinare,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eliminarlo.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88670" y="4282516"/>
            <a:ext cx="248856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b="1" spc="-10" dirty="0">
                <a:latin typeface="Calibri"/>
                <a:cs typeface="Calibri"/>
              </a:rPr>
              <a:t>Manage </a:t>
            </a:r>
            <a:r>
              <a:rPr sz="1200" b="1" spc="-5" dirty="0">
                <a:latin typeface="Calibri"/>
                <a:cs typeface="Calibri"/>
              </a:rPr>
              <a:t>Members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5" dirty="0" err="1">
                <a:latin typeface="Calibri"/>
                <a:cs typeface="Calibri"/>
              </a:rPr>
              <a:t>figura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lang="it-IT" sz="1200" dirty="0">
                <a:latin typeface="Calibri"/>
                <a:cs typeface="Calibri"/>
              </a:rPr>
              <a:t>4</a:t>
            </a:r>
            <a:r>
              <a:rPr sz="1200" dirty="0">
                <a:latin typeface="Calibri"/>
                <a:cs typeface="Calibri"/>
              </a:rPr>
              <a:t>) </a:t>
            </a:r>
            <a:r>
              <a:rPr sz="1200" spc="-10" dirty="0">
                <a:latin typeface="Calibri"/>
                <a:cs typeface="Calibri"/>
              </a:rPr>
              <a:t>potete  </a:t>
            </a:r>
            <a:r>
              <a:rPr sz="1200" spc="-5" dirty="0">
                <a:latin typeface="Calibri"/>
                <a:cs typeface="Calibri"/>
              </a:rPr>
              <a:t>invitare </a:t>
            </a:r>
            <a:r>
              <a:rPr sz="1200" dirty="0">
                <a:latin typeface="Calibri"/>
                <a:cs typeface="Calibri"/>
              </a:rPr>
              <a:t>altri </a:t>
            </a:r>
            <a:r>
              <a:rPr sz="1200" spc="-5" dirty="0">
                <a:latin typeface="Calibri"/>
                <a:cs typeface="Calibri"/>
              </a:rPr>
              <a:t>utenti </a:t>
            </a:r>
            <a:r>
              <a:rPr sz="1200" spc="-10" dirty="0">
                <a:latin typeface="Calibri"/>
                <a:cs typeface="Calibri"/>
              </a:rPr>
              <a:t>Zotero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farne</a:t>
            </a:r>
            <a:r>
              <a:rPr sz="1200" spc="-1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parte.  </a:t>
            </a:r>
            <a:r>
              <a:rPr sz="1200" spc="-10" dirty="0">
                <a:latin typeface="Calibri"/>
                <a:cs typeface="Calibri"/>
              </a:rPr>
              <a:t>Dovete conoscere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5" dirty="0">
                <a:latin typeface="Calibri"/>
                <a:cs typeface="Calibri"/>
              </a:rPr>
              <a:t>loro indirizzo </a:t>
            </a:r>
            <a:r>
              <a:rPr sz="1200" dirty="0">
                <a:latin typeface="Calibri"/>
                <a:cs typeface="Calibri"/>
              </a:rPr>
              <a:t>email  o il </a:t>
            </a:r>
            <a:r>
              <a:rPr sz="1200" spc="-5" dirty="0">
                <a:latin typeface="Calibri"/>
                <a:cs typeface="Calibri"/>
              </a:rPr>
              <a:t>nome utente. </a:t>
            </a:r>
            <a:r>
              <a:rPr sz="1200" spc="-10" dirty="0">
                <a:latin typeface="Calibri"/>
                <a:cs typeface="Calibri"/>
              </a:rPr>
              <a:t>Per </a:t>
            </a:r>
            <a:r>
              <a:rPr sz="1200" spc="-5" dirty="0">
                <a:latin typeface="Calibri"/>
                <a:cs typeface="Calibri"/>
              </a:rPr>
              <a:t>farlo </a:t>
            </a:r>
            <a:r>
              <a:rPr sz="1200" spc="-10" dirty="0">
                <a:latin typeface="Calibri"/>
                <a:cs typeface="Calibri"/>
              </a:rPr>
              <a:t>cliccate </a:t>
            </a:r>
            <a:r>
              <a:rPr sz="1200" spc="-5" dirty="0">
                <a:latin typeface="Calibri"/>
                <a:cs typeface="Calibri"/>
              </a:rPr>
              <a:t>su  </a:t>
            </a:r>
            <a:r>
              <a:rPr sz="1200" b="1" spc="-5" dirty="0">
                <a:latin typeface="Calibri"/>
                <a:cs typeface="Calibri"/>
              </a:rPr>
              <a:t>Send More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Invitations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8904" y="7282053"/>
            <a:ext cx="2183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b="1" spc="-10" dirty="0">
                <a:latin typeface="Calibri"/>
                <a:cs typeface="Calibri"/>
              </a:rPr>
              <a:t>Manage </a:t>
            </a:r>
            <a:r>
              <a:rPr sz="1200" b="1" spc="-5" dirty="0">
                <a:latin typeface="Calibri"/>
                <a:cs typeface="Calibri"/>
              </a:rPr>
              <a:t>Library </a:t>
            </a:r>
            <a:r>
              <a:rPr sz="1200" spc="-10" dirty="0">
                <a:latin typeface="Calibri"/>
                <a:cs typeface="Calibri"/>
              </a:rPr>
              <a:t>potete </a:t>
            </a:r>
            <a:r>
              <a:rPr sz="1200" spc="-5" dirty="0" err="1">
                <a:latin typeface="Calibri"/>
                <a:cs typeface="Calibri"/>
              </a:rPr>
              <a:t>decidere</a:t>
            </a:r>
            <a:r>
              <a:rPr sz="1200" spc="-5" dirty="0">
                <a:latin typeface="Calibri"/>
                <a:cs typeface="Calibri"/>
              </a:rPr>
              <a:t>  </a:t>
            </a:r>
            <a:r>
              <a:rPr sz="1200" i="1" spc="-5" dirty="0">
                <a:latin typeface="Calibri"/>
                <a:cs typeface="Calibri"/>
              </a:rPr>
              <a:t>chi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può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fare </a:t>
            </a:r>
            <a:r>
              <a:rPr lang="it-IT" sz="1200" i="1" spc="-5" dirty="0">
                <a:cs typeface="Calibri"/>
              </a:rPr>
              <a:t>cosa </a:t>
            </a:r>
            <a:r>
              <a:rPr sz="1200" dirty="0" err="1">
                <a:latin typeface="Calibri"/>
                <a:cs typeface="Calibri"/>
              </a:rPr>
              <a:t>nella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biblioteca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 err="1">
                <a:latin typeface="Calibri"/>
                <a:cs typeface="Calibri"/>
              </a:rPr>
              <a:t>gruppo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</a:t>
            </a:r>
            <a:r>
              <a:rPr lang="it-IT" sz="1200" spc="-5" dirty="0">
                <a:latin typeface="Calibri"/>
                <a:cs typeface="Calibri"/>
              </a:rPr>
              <a:t>5</a:t>
            </a:r>
            <a:r>
              <a:rPr sz="1200" spc="-5" dirty="0">
                <a:latin typeface="Calibri"/>
                <a:cs typeface="Calibri"/>
              </a:rPr>
              <a:t>).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E275039-7AA9-7489-47BA-EA22F57E4D99}"/>
              </a:ext>
            </a:extLst>
          </p:cNvPr>
          <p:cNvSpPr txBox="1"/>
          <p:nvPr/>
        </p:nvSpPr>
        <p:spPr>
          <a:xfrm>
            <a:off x="381000" y="9271002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highlight>
                  <a:srgbClr val="EAEAEA"/>
                </a:highlight>
                <a:latin typeface="+mn-lt"/>
                <a:hlinkClick r:id="rId7" action="ppaction://hlinksldjump"/>
              </a:rPr>
              <a:t>Torna al sommario</a:t>
            </a:r>
            <a:endParaRPr lang="it-IT" sz="1600" b="1" dirty="0">
              <a:highlight>
                <a:srgbClr val="EAEAEA"/>
              </a:highlight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84" y="3008376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215645" y="0"/>
                </a:moveTo>
                <a:lnTo>
                  <a:pt x="166199" y="5716"/>
                </a:lnTo>
                <a:lnTo>
                  <a:pt x="120809" y="21998"/>
                </a:lnTo>
                <a:lnTo>
                  <a:pt x="80769" y="47546"/>
                </a:lnTo>
                <a:lnTo>
                  <a:pt x="47374" y="81060"/>
                </a:lnTo>
                <a:lnTo>
                  <a:pt x="21918" y="121242"/>
                </a:lnTo>
                <a:lnTo>
                  <a:pt x="5695" y="166791"/>
                </a:lnTo>
                <a:lnTo>
                  <a:pt x="0" y="216407"/>
                </a:lnTo>
                <a:lnTo>
                  <a:pt x="5695" y="266024"/>
                </a:lnTo>
                <a:lnTo>
                  <a:pt x="21918" y="311573"/>
                </a:lnTo>
                <a:lnTo>
                  <a:pt x="47374" y="351755"/>
                </a:lnTo>
                <a:lnTo>
                  <a:pt x="80769" y="385269"/>
                </a:lnTo>
                <a:lnTo>
                  <a:pt x="120809" y="410817"/>
                </a:lnTo>
                <a:lnTo>
                  <a:pt x="166199" y="427099"/>
                </a:lnTo>
                <a:lnTo>
                  <a:pt x="215645" y="432815"/>
                </a:lnTo>
                <a:lnTo>
                  <a:pt x="265092" y="427099"/>
                </a:lnTo>
                <a:lnTo>
                  <a:pt x="310482" y="410817"/>
                </a:lnTo>
                <a:lnTo>
                  <a:pt x="350522" y="385269"/>
                </a:lnTo>
                <a:lnTo>
                  <a:pt x="383917" y="351755"/>
                </a:lnTo>
                <a:lnTo>
                  <a:pt x="409373" y="311573"/>
                </a:lnTo>
                <a:lnTo>
                  <a:pt x="425596" y="266024"/>
                </a:lnTo>
                <a:lnTo>
                  <a:pt x="431291" y="216407"/>
                </a:lnTo>
                <a:lnTo>
                  <a:pt x="425596" y="166791"/>
                </a:lnTo>
                <a:lnTo>
                  <a:pt x="409373" y="121242"/>
                </a:lnTo>
                <a:lnTo>
                  <a:pt x="383917" y="81060"/>
                </a:lnTo>
                <a:lnTo>
                  <a:pt x="350522" y="47546"/>
                </a:lnTo>
                <a:lnTo>
                  <a:pt x="310482" y="21998"/>
                </a:lnTo>
                <a:lnTo>
                  <a:pt x="265092" y="5716"/>
                </a:lnTo>
                <a:lnTo>
                  <a:pt x="2156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384" y="920496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69">
                <a:moveTo>
                  <a:pt x="215645" y="0"/>
                </a:moveTo>
                <a:lnTo>
                  <a:pt x="166199" y="5716"/>
                </a:lnTo>
                <a:lnTo>
                  <a:pt x="120809" y="21998"/>
                </a:lnTo>
                <a:lnTo>
                  <a:pt x="80769" y="47546"/>
                </a:lnTo>
                <a:lnTo>
                  <a:pt x="47374" y="81060"/>
                </a:lnTo>
                <a:lnTo>
                  <a:pt x="21918" y="121242"/>
                </a:lnTo>
                <a:lnTo>
                  <a:pt x="5695" y="166791"/>
                </a:lnTo>
                <a:lnTo>
                  <a:pt x="0" y="216407"/>
                </a:lnTo>
                <a:lnTo>
                  <a:pt x="5695" y="266024"/>
                </a:lnTo>
                <a:lnTo>
                  <a:pt x="21918" y="311573"/>
                </a:lnTo>
                <a:lnTo>
                  <a:pt x="47374" y="351755"/>
                </a:lnTo>
                <a:lnTo>
                  <a:pt x="80769" y="385269"/>
                </a:lnTo>
                <a:lnTo>
                  <a:pt x="120809" y="410817"/>
                </a:lnTo>
                <a:lnTo>
                  <a:pt x="166199" y="427099"/>
                </a:lnTo>
                <a:lnTo>
                  <a:pt x="215645" y="432815"/>
                </a:lnTo>
                <a:lnTo>
                  <a:pt x="265092" y="427099"/>
                </a:lnTo>
                <a:lnTo>
                  <a:pt x="310482" y="410817"/>
                </a:lnTo>
                <a:lnTo>
                  <a:pt x="350522" y="385269"/>
                </a:lnTo>
                <a:lnTo>
                  <a:pt x="383917" y="351755"/>
                </a:lnTo>
                <a:lnTo>
                  <a:pt x="409373" y="311573"/>
                </a:lnTo>
                <a:lnTo>
                  <a:pt x="425596" y="266024"/>
                </a:lnTo>
                <a:lnTo>
                  <a:pt x="431291" y="216407"/>
                </a:lnTo>
                <a:lnTo>
                  <a:pt x="425596" y="166791"/>
                </a:lnTo>
                <a:lnTo>
                  <a:pt x="409373" y="121242"/>
                </a:lnTo>
                <a:lnTo>
                  <a:pt x="383917" y="81060"/>
                </a:lnTo>
                <a:lnTo>
                  <a:pt x="350522" y="47546"/>
                </a:lnTo>
                <a:lnTo>
                  <a:pt x="310482" y="21998"/>
                </a:lnTo>
                <a:lnTo>
                  <a:pt x="265092" y="5716"/>
                </a:lnTo>
                <a:lnTo>
                  <a:pt x="2156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2714" y="541926"/>
            <a:ext cx="5663565" cy="38601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720"/>
              </a:spcBef>
            </a:pP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10" dirty="0">
                <a:latin typeface="Calibri"/>
                <a:cs typeface="Calibri"/>
              </a:rPr>
              <a:t>dritte </a:t>
            </a:r>
            <a:r>
              <a:rPr sz="1800" b="1" dirty="0">
                <a:latin typeface="Calibri"/>
                <a:cs typeface="Calibri"/>
              </a:rPr>
              <a:t>sui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 err="1">
                <a:latin typeface="Calibri"/>
                <a:cs typeface="Calibri"/>
              </a:rPr>
              <a:t>gruppi</a:t>
            </a:r>
            <a:endParaRPr sz="1800" dirty="0">
              <a:latin typeface="Calibri"/>
              <a:cs typeface="Calibri"/>
            </a:endParaRPr>
          </a:p>
          <a:p>
            <a:pPr marL="307340" indent="-183515">
              <a:lnSpc>
                <a:spcPts val="2320"/>
              </a:lnSpc>
              <a:spcBef>
                <a:spcPts val="690"/>
              </a:spcBef>
              <a:buClr>
                <a:srgbClr val="FFFFFF"/>
              </a:buClr>
              <a:buSzPct val="166666"/>
              <a:buAutoNum type="arabicPlain"/>
              <a:tabLst>
                <a:tab pos="307340" algn="l"/>
              </a:tabLst>
            </a:pPr>
            <a:r>
              <a:rPr sz="1200" b="1" spc="-5" dirty="0">
                <a:latin typeface="Calibri"/>
                <a:cs typeface="Calibri"/>
              </a:rPr>
              <a:t>Scrittura </a:t>
            </a:r>
            <a:r>
              <a:rPr sz="1200" b="1" dirty="0">
                <a:latin typeface="Calibri"/>
                <a:cs typeface="Calibri"/>
              </a:rPr>
              <a:t>di </a:t>
            </a:r>
            <a:r>
              <a:rPr sz="1200" b="1" spc="-5" dirty="0">
                <a:latin typeface="Calibri"/>
                <a:cs typeface="Calibri"/>
              </a:rPr>
              <a:t>documenti </a:t>
            </a:r>
            <a:r>
              <a:rPr sz="1200" b="1" dirty="0">
                <a:latin typeface="Calibri"/>
                <a:cs typeface="Calibri"/>
              </a:rPr>
              <a:t>a più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mani.</a:t>
            </a:r>
            <a:endParaRPr sz="1200" dirty="0">
              <a:latin typeface="Calibri"/>
              <a:cs typeface="Calibri"/>
            </a:endParaRPr>
          </a:p>
          <a:p>
            <a:pPr marL="306705">
              <a:lnSpc>
                <a:spcPts val="1360"/>
              </a:lnSpc>
            </a:pPr>
            <a:r>
              <a:rPr sz="1200" spc="-10" dirty="0">
                <a:latin typeface="Calibri"/>
                <a:cs typeface="Calibri"/>
              </a:rPr>
              <a:t>Ricordatevi </a:t>
            </a:r>
            <a:r>
              <a:rPr sz="1200" spc="-5" dirty="0">
                <a:latin typeface="Calibri"/>
                <a:cs typeface="Calibri"/>
              </a:rPr>
              <a:t>che </a:t>
            </a:r>
            <a:r>
              <a:rPr sz="1200" spc="-10" dirty="0">
                <a:latin typeface="Calibri"/>
                <a:cs typeface="Calibri"/>
              </a:rPr>
              <a:t>potete </a:t>
            </a:r>
            <a:r>
              <a:rPr sz="1200" spc="-5" dirty="0">
                <a:latin typeface="Calibri"/>
                <a:cs typeface="Calibri"/>
              </a:rPr>
              <a:t>inserire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Zotero </a:t>
            </a:r>
            <a:r>
              <a:rPr sz="1200" i="1" spc="-5" dirty="0">
                <a:latin typeface="Calibri"/>
                <a:cs typeface="Calibri"/>
              </a:rPr>
              <a:t>qualunque </a:t>
            </a:r>
            <a:r>
              <a:rPr sz="1200" dirty="0">
                <a:latin typeface="Calibri"/>
                <a:cs typeface="Calibri"/>
              </a:rPr>
              <a:t>file. </a:t>
            </a:r>
            <a:r>
              <a:rPr sz="1200" spc="-5" dirty="0">
                <a:latin typeface="Calibri"/>
                <a:cs typeface="Calibri"/>
              </a:rPr>
              <a:t>Se </a:t>
            </a:r>
            <a:r>
              <a:rPr sz="1200" spc="-15" dirty="0">
                <a:latin typeface="Calibri"/>
                <a:cs typeface="Calibri"/>
              </a:rPr>
              <a:t>avete </a:t>
            </a:r>
            <a:r>
              <a:rPr sz="1200" dirty="0">
                <a:latin typeface="Calibri"/>
                <a:cs typeface="Calibri"/>
              </a:rPr>
              <a:t>dei </a:t>
            </a:r>
            <a:r>
              <a:rPr sz="1200" spc="-5" dirty="0">
                <a:latin typeface="Calibri"/>
                <a:cs typeface="Calibri"/>
              </a:rPr>
              <a:t>documenti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</a:p>
          <a:p>
            <a:pPr marL="63500" marR="55880">
              <a:lnSpc>
                <a:spcPct val="100000"/>
              </a:lnSpc>
            </a:pPr>
            <a:r>
              <a:rPr sz="1200" spc="-15" dirty="0">
                <a:latin typeface="Calibri"/>
                <a:cs typeface="Calibri"/>
              </a:rPr>
              <a:t>lavoro </a:t>
            </a:r>
            <a:r>
              <a:rPr sz="1200" spc="-5" dirty="0">
                <a:latin typeface="Calibri"/>
                <a:cs typeface="Calibri"/>
              </a:rPr>
              <a:t>su cui intervenire </a:t>
            </a:r>
            <a:r>
              <a:rPr sz="1200" dirty="0">
                <a:latin typeface="Calibri"/>
                <a:cs typeface="Calibri"/>
              </a:rPr>
              <a:t>in modo </a:t>
            </a:r>
            <a:r>
              <a:rPr sz="1200" spc="-10" dirty="0">
                <a:latin typeface="Calibri"/>
                <a:cs typeface="Calibri"/>
              </a:rPr>
              <a:t>collaborativo </a:t>
            </a:r>
            <a:r>
              <a:rPr sz="1200" spc="-5" dirty="0">
                <a:latin typeface="Calibri"/>
                <a:cs typeface="Calibri"/>
              </a:rPr>
              <a:t>(file </a:t>
            </a:r>
            <a:r>
              <a:rPr sz="1200" spc="-10" dirty="0">
                <a:latin typeface="Calibri"/>
                <a:cs typeface="Calibri"/>
              </a:rPr>
              <a:t>excel, </a:t>
            </a:r>
            <a:r>
              <a:rPr sz="1200" spc="-5" dirty="0">
                <a:latin typeface="Calibri"/>
                <a:cs typeface="Calibri"/>
              </a:rPr>
              <a:t>documenti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10" dirty="0">
                <a:latin typeface="Calibri"/>
                <a:cs typeface="Calibri"/>
              </a:rPr>
              <a:t>testo, </a:t>
            </a:r>
            <a:r>
              <a:rPr sz="1200" spc="-5" dirty="0">
                <a:latin typeface="Calibri"/>
                <a:cs typeface="Calibri"/>
              </a:rPr>
              <a:t>ecc.) </a:t>
            </a:r>
            <a:r>
              <a:rPr sz="1200" spc="-10" dirty="0">
                <a:latin typeface="Calibri"/>
                <a:cs typeface="Calibri"/>
              </a:rPr>
              <a:t>potete  creare </a:t>
            </a:r>
            <a:r>
              <a:rPr sz="1200" spc="-5" dirty="0">
                <a:latin typeface="Calibri"/>
                <a:cs typeface="Calibri"/>
              </a:rPr>
              <a:t>manualmente </a:t>
            </a:r>
            <a:r>
              <a:rPr sz="1200" dirty="0">
                <a:latin typeface="Calibri"/>
                <a:cs typeface="Calibri"/>
              </a:rPr>
              <a:t>una </a:t>
            </a:r>
            <a:r>
              <a:rPr sz="1200" spc="-5" dirty="0">
                <a:latin typeface="Calibri"/>
                <a:cs typeface="Calibri"/>
              </a:rPr>
              <a:t>citazione (partendo </a:t>
            </a:r>
            <a:r>
              <a:rPr sz="1200" dirty="0">
                <a:latin typeface="Calibri"/>
                <a:cs typeface="Calibri"/>
              </a:rPr>
              <a:t>ad esempio dal tipo </a:t>
            </a:r>
            <a:r>
              <a:rPr sz="1200" b="1" spc="-5" dirty="0">
                <a:latin typeface="Calibri"/>
                <a:cs typeface="Calibri"/>
              </a:rPr>
              <a:t>Documento</a:t>
            </a:r>
            <a:r>
              <a:rPr sz="1200" spc="-5" dirty="0">
                <a:latin typeface="Calibri"/>
                <a:cs typeface="Calibri"/>
              </a:rPr>
              <a:t>), </a:t>
            </a:r>
            <a:r>
              <a:rPr sz="1200" spc="-5" dirty="0" err="1">
                <a:latin typeface="Calibri"/>
                <a:cs typeface="Calibri"/>
              </a:rPr>
              <a:t>dar</a:t>
            </a:r>
            <a:r>
              <a:rPr lang="it-IT" sz="1200" spc="-5" dirty="0">
                <a:latin typeface="Calibri"/>
                <a:cs typeface="Calibri"/>
              </a:rPr>
              <a:t>le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  </a:t>
            </a:r>
            <a:r>
              <a:rPr sz="1200" spc="-5" dirty="0">
                <a:latin typeface="Calibri"/>
                <a:cs typeface="Calibri"/>
              </a:rPr>
              <a:t>titolo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allegare </a:t>
            </a:r>
            <a:r>
              <a:rPr sz="1200" dirty="0">
                <a:latin typeface="Calibri"/>
                <a:cs typeface="Calibri"/>
              </a:rPr>
              <a:t>il file. </a:t>
            </a:r>
            <a:r>
              <a:rPr sz="1200" spc="-5" dirty="0">
                <a:latin typeface="Calibri"/>
                <a:cs typeface="Calibri"/>
              </a:rPr>
              <a:t>Ogni modifica </a:t>
            </a:r>
            <a:r>
              <a:rPr sz="1200" spc="-10" dirty="0">
                <a:latin typeface="Calibri"/>
                <a:cs typeface="Calibri"/>
              </a:rPr>
              <a:t>apportata </a:t>
            </a:r>
            <a:r>
              <a:rPr sz="1200" dirty="0">
                <a:latin typeface="Calibri"/>
                <a:cs typeface="Calibri"/>
              </a:rPr>
              <a:t>da un </a:t>
            </a:r>
            <a:r>
              <a:rPr sz="1200" spc="-5" dirty="0">
                <a:latin typeface="Calibri"/>
                <a:cs typeface="Calibri"/>
              </a:rPr>
              <a:t>membro </a:t>
            </a:r>
            <a:r>
              <a:rPr sz="1200" dirty="0">
                <a:latin typeface="Calibri"/>
                <a:cs typeface="Calibri"/>
              </a:rPr>
              <a:t>del gruppo </a:t>
            </a:r>
            <a:r>
              <a:rPr sz="1200" spc="-10" dirty="0">
                <a:latin typeface="Calibri"/>
                <a:cs typeface="Calibri"/>
              </a:rPr>
              <a:t>verrà copiata </a:t>
            </a:r>
            <a:r>
              <a:rPr sz="1200" dirty="0">
                <a:latin typeface="Calibri"/>
                <a:cs typeface="Calibri"/>
              </a:rPr>
              <a:t>in  </a:t>
            </a:r>
            <a:r>
              <a:rPr sz="1200" spc="-5" dirty="0">
                <a:latin typeface="Calibri"/>
                <a:cs typeface="Calibri"/>
              </a:rPr>
              <a:t>remoto </a:t>
            </a:r>
            <a:r>
              <a:rPr sz="1200" dirty="0">
                <a:latin typeface="Calibri"/>
                <a:cs typeface="Calibri"/>
              </a:rPr>
              <a:t>dopo la </a:t>
            </a:r>
            <a:r>
              <a:rPr sz="1200" spc="-5" dirty="0">
                <a:latin typeface="Calibri"/>
                <a:cs typeface="Calibri"/>
              </a:rPr>
              <a:t>sincronizzazione </a:t>
            </a:r>
            <a:r>
              <a:rPr sz="1200" dirty="0">
                <a:latin typeface="Calibri"/>
                <a:cs typeface="Calibri"/>
              </a:rPr>
              <a:t>e il file </a:t>
            </a:r>
            <a:r>
              <a:rPr sz="1200" spc="-5" dirty="0">
                <a:latin typeface="Calibri"/>
                <a:cs typeface="Calibri"/>
              </a:rPr>
              <a:t>modificato reso </a:t>
            </a:r>
            <a:r>
              <a:rPr sz="1200" dirty="0">
                <a:latin typeface="Calibri"/>
                <a:cs typeface="Calibri"/>
              </a:rPr>
              <a:t>disponibile agli altri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membri.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63500" marR="3111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Attenzione </a:t>
            </a:r>
            <a:r>
              <a:rPr sz="1200" spc="-10" dirty="0">
                <a:latin typeface="Calibri"/>
                <a:cs typeface="Calibri"/>
              </a:rPr>
              <a:t>però, Zotero </a:t>
            </a:r>
            <a:r>
              <a:rPr sz="1200" spc="-5" dirty="0">
                <a:latin typeface="Calibri"/>
                <a:cs typeface="Calibri"/>
              </a:rPr>
              <a:t>non </a:t>
            </a:r>
            <a:r>
              <a:rPr sz="1200" spc="-10" dirty="0">
                <a:latin typeface="Calibri"/>
                <a:cs typeface="Calibri"/>
              </a:rPr>
              <a:t>avverte </a:t>
            </a:r>
            <a:r>
              <a:rPr sz="1200" spc="-5" dirty="0">
                <a:latin typeface="Calibri"/>
                <a:cs typeface="Calibri"/>
              </a:rPr>
              <a:t>che </a:t>
            </a:r>
            <a:r>
              <a:rPr sz="1200" dirty="0">
                <a:latin typeface="Calibri"/>
                <a:cs typeface="Calibri"/>
              </a:rPr>
              <a:t>il file è in </a:t>
            </a:r>
            <a:r>
              <a:rPr sz="1200" spc="-5" dirty="0">
                <a:latin typeface="Calibri"/>
                <a:cs typeface="Calibri"/>
              </a:rPr>
              <a:t>scrittura, quindi si deve essere certi </a:t>
            </a:r>
            <a:r>
              <a:rPr sz="1200" spc="-5" dirty="0" err="1">
                <a:latin typeface="Calibri"/>
                <a:cs typeface="Calibri"/>
              </a:rPr>
              <a:t>che</a:t>
            </a:r>
            <a:r>
              <a:rPr sz="1200" spc="-5" dirty="0">
                <a:latin typeface="Calibri"/>
                <a:cs typeface="Calibri"/>
              </a:rPr>
              <a:t>  </a:t>
            </a:r>
            <a:r>
              <a:rPr sz="1200" spc="-10" dirty="0" err="1">
                <a:latin typeface="Calibri"/>
                <a:cs typeface="Calibri"/>
              </a:rPr>
              <a:t>nessun</a:t>
            </a:r>
            <a:r>
              <a:rPr lang="it-IT" sz="1200" spc="-10" dirty="0">
                <a:latin typeface="Calibri"/>
                <a:cs typeface="Calibri"/>
              </a:rPr>
              <a:t> </a:t>
            </a:r>
            <a:r>
              <a:rPr sz="1200" spc="-10" dirty="0" err="1">
                <a:latin typeface="Calibri"/>
                <a:cs typeface="Calibri"/>
              </a:rPr>
              <a:t>altro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stia </a:t>
            </a:r>
            <a:r>
              <a:rPr sz="1200" spc="-10" dirty="0">
                <a:latin typeface="Calibri"/>
                <a:cs typeface="Calibri"/>
              </a:rPr>
              <a:t>lavorando </a:t>
            </a:r>
            <a:r>
              <a:rPr sz="1200" dirty="0">
                <a:latin typeface="Calibri"/>
                <a:cs typeface="Calibri"/>
              </a:rPr>
              <a:t>al medesimo file e </a:t>
            </a:r>
            <a:r>
              <a:rPr sz="1200" spc="-5" dirty="0">
                <a:latin typeface="Calibri"/>
                <a:cs typeface="Calibri"/>
              </a:rPr>
              <a:t>devono essere </a:t>
            </a:r>
            <a:r>
              <a:rPr sz="1200" spc="-15" dirty="0">
                <a:latin typeface="Calibri"/>
                <a:cs typeface="Calibri"/>
              </a:rPr>
              <a:t>fatte </a:t>
            </a:r>
            <a:r>
              <a:rPr sz="1200" spc="-5" dirty="0">
                <a:latin typeface="Calibri"/>
                <a:cs typeface="Calibri"/>
              </a:rPr>
              <a:t>sincronizzazioni  tempestive.</a:t>
            </a:r>
            <a:endParaRPr sz="1200" dirty="0">
              <a:latin typeface="Calibri"/>
              <a:cs typeface="Calibri"/>
            </a:endParaRPr>
          </a:p>
          <a:p>
            <a:pPr marL="307340" indent="-183515">
              <a:lnSpc>
                <a:spcPts val="2320"/>
              </a:lnSpc>
              <a:spcBef>
                <a:spcPts val="645"/>
              </a:spcBef>
              <a:buClr>
                <a:srgbClr val="FFFFFF"/>
              </a:buClr>
              <a:buSzPct val="166666"/>
              <a:buAutoNum type="arabicPlain" startAt="2"/>
              <a:tabLst>
                <a:tab pos="307340" algn="l"/>
              </a:tabLst>
            </a:pPr>
            <a:r>
              <a:rPr sz="1200" b="1" spc="-5" dirty="0">
                <a:latin typeface="Calibri"/>
                <a:cs typeface="Calibri"/>
              </a:rPr>
              <a:t>Creazione </a:t>
            </a:r>
            <a:r>
              <a:rPr sz="1200" b="1" dirty="0">
                <a:latin typeface="Calibri"/>
                <a:cs typeface="Calibri"/>
              </a:rPr>
              <a:t>di </a:t>
            </a:r>
            <a:r>
              <a:rPr sz="1200" b="1" dirty="0" err="1">
                <a:latin typeface="Calibri"/>
                <a:cs typeface="Calibri"/>
              </a:rPr>
              <a:t>una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lang="it-IT" sz="1200" b="1" spc="-5" dirty="0">
                <a:latin typeface="Calibri"/>
                <a:cs typeface="Calibri"/>
              </a:rPr>
              <a:t>biblioteca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indipendente.</a:t>
            </a:r>
            <a:endParaRPr sz="1200" dirty="0">
              <a:latin typeface="Calibri"/>
              <a:cs typeface="Calibri"/>
            </a:endParaRPr>
          </a:p>
          <a:p>
            <a:pPr marL="342265">
              <a:lnSpc>
                <a:spcPts val="1360"/>
              </a:lnSpc>
            </a:pPr>
            <a:r>
              <a:rPr sz="1200" spc="-10" dirty="0">
                <a:latin typeface="Calibri"/>
                <a:cs typeface="Calibri"/>
              </a:rPr>
              <a:t>Zotero raccoglie </a:t>
            </a:r>
            <a:r>
              <a:rPr sz="1200" dirty="0">
                <a:latin typeface="Calibri"/>
                <a:cs typeface="Calibri"/>
              </a:rPr>
              <a:t>le </a:t>
            </a:r>
            <a:r>
              <a:rPr sz="1200" spc="-10" dirty="0">
                <a:latin typeface="Calibri"/>
                <a:cs typeface="Calibri"/>
              </a:rPr>
              <a:t>vostre </a:t>
            </a:r>
            <a:r>
              <a:rPr sz="1200" spc="-5" dirty="0">
                <a:latin typeface="Calibri"/>
                <a:cs typeface="Calibri"/>
              </a:rPr>
              <a:t>citazioni </a:t>
            </a:r>
            <a:r>
              <a:rPr sz="1200" dirty="0">
                <a:latin typeface="Calibri"/>
                <a:cs typeface="Calibri"/>
              </a:rPr>
              <a:t>in un </a:t>
            </a:r>
            <a:r>
              <a:rPr sz="1200" spc="-10" dirty="0">
                <a:latin typeface="Calibri"/>
                <a:cs typeface="Calibri"/>
              </a:rPr>
              <a:t>contenitore </a:t>
            </a:r>
            <a:r>
              <a:rPr sz="1200" dirty="0">
                <a:latin typeface="Calibri"/>
                <a:cs typeface="Calibri"/>
              </a:rPr>
              <a:t>principale </a:t>
            </a:r>
            <a:r>
              <a:rPr sz="1200" spc="-5" dirty="0" err="1">
                <a:latin typeface="Calibri"/>
                <a:cs typeface="Calibri"/>
              </a:rPr>
              <a:t>chiamato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lang="it-IT" sz="1200" b="1" spc="15" dirty="0">
                <a:latin typeface="Calibri"/>
                <a:cs typeface="Calibri"/>
              </a:rPr>
              <a:t>B</a:t>
            </a:r>
            <a:r>
              <a:rPr lang="it-IT" sz="1200" b="1" spc="-5" dirty="0">
                <a:latin typeface="Calibri"/>
                <a:cs typeface="Calibri"/>
              </a:rPr>
              <a:t>iblioteca</a:t>
            </a:r>
            <a:endParaRPr sz="1200" dirty="0">
              <a:latin typeface="Calibri"/>
              <a:cs typeface="Calibri"/>
            </a:endParaRPr>
          </a:p>
          <a:p>
            <a:pPr marL="63500" marR="53975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personale. </a:t>
            </a:r>
            <a:r>
              <a:rPr sz="1200" spc="-5" dirty="0">
                <a:latin typeface="Calibri"/>
                <a:cs typeface="Calibri"/>
              </a:rPr>
              <a:t>Se desiderate </a:t>
            </a:r>
            <a:r>
              <a:rPr sz="1200" spc="-10" dirty="0">
                <a:latin typeface="Calibri"/>
                <a:cs typeface="Calibri"/>
              </a:rPr>
              <a:t>creare </a:t>
            </a:r>
            <a:r>
              <a:rPr sz="1200" dirty="0">
                <a:latin typeface="Calibri"/>
                <a:cs typeface="Calibri"/>
              </a:rPr>
              <a:t>dei </a:t>
            </a:r>
            <a:r>
              <a:rPr sz="1200" spc="-5" dirty="0">
                <a:latin typeface="Calibri"/>
                <a:cs typeface="Calibri"/>
              </a:rPr>
              <a:t>sottoinsiemi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citazioni </a:t>
            </a:r>
            <a:r>
              <a:rPr sz="1200" spc="-15" dirty="0">
                <a:latin typeface="Calibri"/>
                <a:cs typeface="Calibri"/>
              </a:rPr>
              <a:t>avete </a:t>
            </a:r>
            <a:r>
              <a:rPr sz="1200" dirty="0">
                <a:latin typeface="Calibri"/>
                <a:cs typeface="Calibri"/>
              </a:rPr>
              <a:t>due </a:t>
            </a:r>
            <a:r>
              <a:rPr sz="1200" spc="-5" dirty="0">
                <a:latin typeface="Calibri"/>
                <a:cs typeface="Calibri"/>
              </a:rPr>
              <a:t>strumenti, </a:t>
            </a:r>
            <a:r>
              <a:rPr sz="1200" dirty="0">
                <a:latin typeface="Calibri"/>
                <a:cs typeface="Calibri"/>
              </a:rPr>
              <a:t>le </a:t>
            </a:r>
            <a:r>
              <a:rPr sz="1200" spc="-5" dirty="0">
                <a:latin typeface="Calibri"/>
                <a:cs typeface="Calibri"/>
              </a:rPr>
              <a:t>tag </a:t>
            </a:r>
            <a:r>
              <a:rPr sz="1200" dirty="0">
                <a:latin typeface="Calibri"/>
                <a:cs typeface="Calibri"/>
              </a:rPr>
              <a:t>e  </a:t>
            </a:r>
            <a:r>
              <a:rPr sz="1200" spc="-10" dirty="0">
                <a:latin typeface="Calibri"/>
                <a:cs typeface="Calibri"/>
              </a:rPr>
              <a:t>soprattutto </a:t>
            </a:r>
            <a:r>
              <a:rPr sz="1200" dirty="0">
                <a:latin typeface="Calibri"/>
                <a:cs typeface="Calibri"/>
              </a:rPr>
              <a:t>le </a:t>
            </a:r>
            <a:r>
              <a:rPr sz="1200" spc="-5" dirty="0">
                <a:latin typeface="Calibri"/>
                <a:cs typeface="Calibri"/>
              </a:rPr>
              <a:t>cartelle (le collezioni). Le citazioni inserite </a:t>
            </a:r>
            <a:r>
              <a:rPr sz="1200" dirty="0">
                <a:latin typeface="Calibri"/>
                <a:cs typeface="Calibri"/>
              </a:rPr>
              <a:t>in una </a:t>
            </a:r>
            <a:r>
              <a:rPr sz="1200" spc="-5" dirty="0">
                <a:latin typeface="Calibri"/>
                <a:cs typeface="Calibri"/>
              </a:rPr>
              <a:t>cartella continuano però 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-10" dirty="0">
                <a:latin typeface="Calibri"/>
                <a:cs typeface="Calibri"/>
              </a:rPr>
              <a:t>fare </a:t>
            </a:r>
            <a:r>
              <a:rPr sz="1200" spc="-5" dirty="0">
                <a:latin typeface="Calibri"/>
                <a:cs typeface="Calibri"/>
              </a:rPr>
              <a:t>parte </a:t>
            </a:r>
            <a:r>
              <a:rPr sz="1200" dirty="0">
                <a:latin typeface="Calibri"/>
                <a:cs typeface="Calibri"/>
              </a:rPr>
              <a:t>della </a:t>
            </a:r>
            <a:r>
              <a:rPr lang="it-IT" sz="1200" spc="-5" dirty="0">
                <a:latin typeface="Calibri"/>
                <a:cs typeface="Calibri"/>
              </a:rPr>
              <a:t>biblioteca</a:t>
            </a:r>
            <a:r>
              <a:rPr sz="1200" spc="-5" dirty="0">
                <a:latin typeface="Calibri"/>
                <a:cs typeface="Calibri"/>
              </a:rPr>
              <a:t> personale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sono </a:t>
            </a:r>
            <a:r>
              <a:rPr sz="1200" dirty="0">
                <a:latin typeface="Calibri"/>
                <a:cs typeface="Calibri"/>
              </a:rPr>
              <a:t>da essa </a:t>
            </a:r>
            <a:r>
              <a:rPr sz="1200" spc="-5" dirty="0">
                <a:latin typeface="Calibri"/>
                <a:cs typeface="Calibri"/>
              </a:rPr>
              <a:t>dipendenti. </a:t>
            </a:r>
            <a:r>
              <a:rPr sz="1200" spc="-15" dirty="0">
                <a:latin typeface="Calibri"/>
                <a:cs typeface="Calibri"/>
              </a:rPr>
              <a:t>Avete </a:t>
            </a:r>
            <a:r>
              <a:rPr sz="1200" dirty="0">
                <a:latin typeface="Calibri"/>
                <a:cs typeface="Calibri"/>
              </a:rPr>
              <a:t>bisogno di </a:t>
            </a:r>
            <a:r>
              <a:rPr sz="1200" spc="-10" dirty="0" err="1">
                <a:latin typeface="Calibri"/>
                <a:cs typeface="Calibri"/>
              </a:rPr>
              <a:t>avere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 err="1">
                <a:latin typeface="Calibri"/>
                <a:cs typeface="Calibri"/>
              </a:rPr>
              <a:t>una</a:t>
            </a:r>
            <a:r>
              <a:rPr lang="it-IT" sz="1200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seconda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biblioteca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 </a:t>
            </a:r>
            <a:r>
              <a:rPr sz="1200" spc="-10" dirty="0">
                <a:latin typeface="Calibri"/>
                <a:cs typeface="Calibri"/>
              </a:rPr>
              <a:t>tutto </a:t>
            </a:r>
            <a:r>
              <a:rPr sz="1200" spc="-5" dirty="0">
                <a:latin typeface="Calibri"/>
                <a:cs typeface="Calibri"/>
              </a:rPr>
              <a:t>indipendente </a:t>
            </a:r>
            <a:r>
              <a:rPr sz="1200" dirty="0" err="1">
                <a:latin typeface="Calibri"/>
                <a:cs typeface="Calibri"/>
              </a:rPr>
              <a:t>dalla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lang="it-IT" sz="1200" spc="-5" dirty="0">
                <a:latin typeface="Calibri"/>
                <a:cs typeface="Calibri"/>
              </a:rPr>
              <a:t>biblioteca</a:t>
            </a:r>
            <a:r>
              <a:rPr sz="1200" spc="-5" dirty="0">
                <a:latin typeface="Calibri"/>
                <a:cs typeface="Calibri"/>
              </a:rPr>
              <a:t> personale? Non </a:t>
            </a:r>
            <a:r>
              <a:rPr sz="1200" spc="-10" dirty="0">
                <a:latin typeface="Calibri"/>
                <a:cs typeface="Calibri"/>
              </a:rPr>
              <a:t>dovete fare </a:t>
            </a:r>
            <a:r>
              <a:rPr sz="1200" spc="-5" dirty="0" err="1">
                <a:latin typeface="Calibri"/>
                <a:cs typeface="Calibri"/>
              </a:rPr>
              <a:t>altro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" dirty="0" err="1">
                <a:latin typeface="Calibri"/>
                <a:cs typeface="Calibri"/>
              </a:rPr>
              <a:t>che</a:t>
            </a:r>
            <a:r>
              <a:rPr lang="it-IT" sz="1200" spc="-5" dirty="0">
                <a:latin typeface="Calibri"/>
                <a:cs typeface="Calibri"/>
              </a:rPr>
              <a:t> </a:t>
            </a:r>
            <a:r>
              <a:rPr sz="1200" spc="-10" dirty="0" err="1">
                <a:latin typeface="Calibri"/>
                <a:cs typeface="Calibri"/>
              </a:rPr>
              <a:t>creare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5" dirty="0">
                <a:latin typeface="Calibri"/>
                <a:cs typeface="Calibri"/>
              </a:rPr>
              <a:t>gruppo </a:t>
            </a:r>
            <a:r>
              <a:rPr sz="1200" spc="-10" dirty="0">
                <a:latin typeface="Calibri"/>
                <a:cs typeface="Calibri"/>
              </a:rPr>
              <a:t>privato composto </a:t>
            </a:r>
            <a:r>
              <a:rPr sz="1200" dirty="0">
                <a:latin typeface="Calibri"/>
                <a:cs typeface="Calibri"/>
              </a:rPr>
              <a:t>da un </a:t>
            </a:r>
            <a:r>
              <a:rPr sz="1200" spc="-5" dirty="0">
                <a:latin typeface="Calibri"/>
                <a:cs typeface="Calibri"/>
              </a:rPr>
              <a:t>unico </a:t>
            </a:r>
            <a:r>
              <a:rPr sz="1200" spc="-10" dirty="0">
                <a:latin typeface="Calibri"/>
                <a:cs typeface="Calibri"/>
              </a:rPr>
              <a:t>membro,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voi.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05384" y="4737502"/>
            <a:ext cx="22060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Gestire </a:t>
            </a:r>
            <a:r>
              <a:rPr sz="1800" b="1" spc="-5" dirty="0" err="1">
                <a:latin typeface="Calibri"/>
                <a:cs typeface="Calibri"/>
              </a:rPr>
              <a:t>gli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 err="1">
                <a:latin typeface="Calibri"/>
                <a:cs typeface="Calibri"/>
              </a:rPr>
              <a:t>allegati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980" y="5310921"/>
            <a:ext cx="43526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E’ possibile allegare documenti </a:t>
            </a:r>
            <a:r>
              <a:rPr sz="1200" dirty="0">
                <a:latin typeface="Calibri"/>
                <a:cs typeface="Calibri"/>
              </a:rPr>
              <a:t>ad una </a:t>
            </a:r>
            <a:r>
              <a:rPr sz="1200" spc="-5" dirty="0">
                <a:latin typeface="Calibri"/>
                <a:cs typeface="Calibri"/>
              </a:rPr>
              <a:t>citazione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tre </a:t>
            </a:r>
            <a:r>
              <a:rPr sz="1200" dirty="0">
                <a:latin typeface="Calibri"/>
                <a:cs typeface="Calibri"/>
              </a:rPr>
              <a:t>modi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 err="1">
                <a:latin typeface="Calibri"/>
                <a:cs typeface="Calibri"/>
              </a:rPr>
              <a:t>figura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r>
              <a:rPr lang="it-IT" sz="1200" dirty="0">
                <a:latin typeface="Calibri"/>
                <a:cs typeface="Calibri"/>
              </a:rPr>
              <a:t>6</a:t>
            </a:r>
            <a:r>
              <a:rPr sz="1200" dirty="0">
                <a:latin typeface="Calibri"/>
                <a:cs typeface="Calibri"/>
              </a:rPr>
              <a:t>):</a:t>
            </a: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it-IT" sz="1200" spc="-5" dirty="0">
                <a:latin typeface="Calibri"/>
                <a:cs typeface="Calibri"/>
              </a:rPr>
              <a:t>File</a:t>
            </a:r>
            <a:r>
              <a:rPr sz="1200" spc="-5" dirty="0">
                <a:latin typeface="Calibri"/>
                <a:cs typeface="Calibri"/>
              </a:rPr>
              <a:t>;</a:t>
            </a:r>
            <a:endParaRPr sz="12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it-IT" sz="1200" spc="-5" dirty="0">
                <a:latin typeface="Calibri"/>
                <a:cs typeface="Calibri"/>
              </a:rPr>
              <a:t>File collegato</a:t>
            </a:r>
            <a:r>
              <a:rPr sz="1200" dirty="0">
                <a:latin typeface="Calibri"/>
                <a:cs typeface="Calibri"/>
              </a:rPr>
              <a:t>;</a:t>
            </a: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it-IT" sz="1200" spc="-5" dirty="0">
                <a:latin typeface="Calibri"/>
                <a:cs typeface="Calibri"/>
              </a:rPr>
              <a:t>Link web</a:t>
            </a:r>
            <a:r>
              <a:rPr sz="1200" dirty="0">
                <a:latin typeface="Calibri"/>
                <a:cs typeface="Calibri"/>
              </a:rPr>
              <a:t>.</a:t>
            </a:r>
          </a:p>
        </p:txBody>
      </p:sp>
      <p:pic>
        <p:nvPicPr>
          <p:cNvPr id="12" name="Immagine 11" descr="Immagine che contiene testo, schermata, Carattere, numero">
            <a:extLst>
              <a:ext uri="{FF2B5EF4-FFF2-40B4-BE49-F238E27FC236}">
                <a16:creationId xmlns:a16="http://schemas.microsoft.com/office/drawing/2014/main" id="{EA2E2F12-86DF-A399-CA27-BF6898C59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84" y="6323381"/>
            <a:ext cx="4941680" cy="1608704"/>
          </a:xfrm>
          <a:prstGeom prst="rect">
            <a:avLst/>
          </a:prstGeom>
          <a:effectLst>
            <a:outerShdw blurRad="50800" dist="254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6" name="object 6"/>
          <p:cNvSpPr/>
          <p:nvPr/>
        </p:nvSpPr>
        <p:spPr>
          <a:xfrm>
            <a:off x="624260" y="6278865"/>
            <a:ext cx="4986528" cy="1697735"/>
          </a:xfrm>
          <a:custGeom>
            <a:avLst/>
            <a:gdLst/>
            <a:ahLst/>
            <a:cxnLst/>
            <a:rect l="l" t="t" r="r" b="b"/>
            <a:pathLst>
              <a:path w="4819015" h="2091054">
                <a:moveTo>
                  <a:pt x="0" y="2090928"/>
                </a:moveTo>
                <a:lnTo>
                  <a:pt x="4818888" y="2090928"/>
                </a:lnTo>
                <a:lnTo>
                  <a:pt x="4818888" y="0"/>
                </a:lnTo>
                <a:lnTo>
                  <a:pt x="0" y="0"/>
                </a:lnTo>
                <a:lnTo>
                  <a:pt x="0" y="2090928"/>
                </a:lnTo>
                <a:close/>
              </a:path>
            </a:pathLst>
          </a:custGeom>
          <a:ln w="914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E6BFA891-D843-66AD-2841-6D268186BB84}"/>
              </a:ext>
            </a:extLst>
          </p:cNvPr>
          <p:cNvSpPr txBox="1"/>
          <p:nvPr/>
        </p:nvSpPr>
        <p:spPr>
          <a:xfrm>
            <a:off x="614934" y="8052385"/>
            <a:ext cx="64681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 err="1">
                <a:latin typeface="Calibri"/>
                <a:cs typeface="Calibri"/>
              </a:rPr>
              <a:t>Figura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lang="it-IT" sz="1000" dirty="0">
                <a:latin typeface="Calibri"/>
                <a:cs typeface="Calibri"/>
              </a:rPr>
              <a:t>16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4325</Words>
  <Application>Microsoft Office PowerPoint</Application>
  <PresentationFormat>A4 (21x29,7 cm)</PresentationFormat>
  <Paragraphs>365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Aptos</vt:lpstr>
      <vt:lpstr>Arial</vt:lpstr>
      <vt:lpstr>Arial MT</vt:lpstr>
      <vt:lpstr>Calibri</vt:lpstr>
      <vt:lpstr>Office Theme</vt:lpstr>
      <vt:lpstr>1_Office Theme</vt:lpstr>
      <vt:lpstr>zotero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 Collina</dc:creator>
  <cp:lastModifiedBy>Elena Collina</cp:lastModifiedBy>
  <cp:revision>45</cp:revision>
  <cp:lastPrinted>2026-01-27T08:53:36Z</cp:lastPrinted>
  <dcterms:created xsi:type="dcterms:W3CDTF">2025-11-11T13:43:18Z</dcterms:created>
  <dcterms:modified xsi:type="dcterms:W3CDTF">2026-02-02T10:27:25Z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2025-11-11T00:00:00Z</vt:filetime>
  </property>
</Properties>
</file>